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sldIdLst>
    <p:sldId id="342"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49"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46" r:id="rId7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5" d="100"/>
          <a:sy n="105" d="100"/>
        </p:scale>
        <p:origin x="1716"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rche" userId="58ea3cfbf7f6997c" providerId="LiveId" clId="{5F1632E7-2DE2-4DC1-ADA7-111D4E6C5A4C}"/>
    <pc:docChg chg="custSel modSld sldOrd">
      <pc:chgData name="Michael Larche" userId="58ea3cfbf7f6997c" providerId="LiveId" clId="{5F1632E7-2DE2-4DC1-ADA7-111D4E6C5A4C}" dt="2021-04-06T03:17:42.354" v="611"/>
      <pc:docMkLst>
        <pc:docMk/>
      </pc:docMkLst>
      <pc:sldChg chg="ord">
        <pc:chgData name="Michael Larche" userId="58ea3cfbf7f6997c" providerId="LiveId" clId="{5F1632E7-2DE2-4DC1-ADA7-111D4E6C5A4C}" dt="2021-04-06T02:29:58.446" v="1"/>
        <pc:sldMkLst>
          <pc:docMk/>
          <pc:sldMk cId="2894107402" sldId="342"/>
        </pc:sldMkLst>
      </pc:sldChg>
      <pc:sldChg chg="modSp mod ord">
        <pc:chgData name="Michael Larche" userId="58ea3cfbf7f6997c" providerId="LiveId" clId="{5F1632E7-2DE2-4DC1-ADA7-111D4E6C5A4C}" dt="2021-04-06T03:17:42.354" v="611"/>
        <pc:sldMkLst>
          <pc:docMk/>
          <pc:sldMk cId="354022995" sldId="346"/>
        </pc:sldMkLst>
        <pc:spChg chg="mod">
          <ac:chgData name="Michael Larche" userId="58ea3cfbf7f6997c" providerId="LiveId" clId="{5F1632E7-2DE2-4DC1-ADA7-111D4E6C5A4C}" dt="2021-04-06T03:09:02.984" v="546" actId="20577"/>
          <ac:spMkLst>
            <pc:docMk/>
            <pc:sldMk cId="354022995" sldId="346"/>
            <ac:spMk id="3" creationId="{00000000-0000-0000-0000-000000000000}"/>
          </ac:spMkLst>
        </pc:spChg>
        <pc:spChg chg="mod">
          <ac:chgData name="Michael Larche" userId="58ea3cfbf7f6997c" providerId="LiveId" clId="{5F1632E7-2DE2-4DC1-ADA7-111D4E6C5A4C}" dt="2021-04-06T03:10:12.307" v="604" actId="20577"/>
          <ac:spMkLst>
            <pc:docMk/>
            <pc:sldMk cId="354022995" sldId="346"/>
            <ac:spMk id="9" creationId="{19756777-4B5A-439F-919A-AB05522E42DA}"/>
          </ac:spMkLst>
        </pc:spChg>
      </pc:sldChg>
      <pc:sldChg chg="modSp mod ord">
        <pc:chgData name="Michael Larche" userId="58ea3cfbf7f6997c" providerId="LiveId" clId="{5F1632E7-2DE2-4DC1-ADA7-111D4E6C5A4C}" dt="2021-04-06T03:17:16.129" v="609" actId="20577"/>
        <pc:sldMkLst>
          <pc:docMk/>
          <pc:sldMk cId="3580258501" sldId="349"/>
        </pc:sldMkLst>
        <pc:spChg chg="mod">
          <ac:chgData name="Michael Larche" userId="58ea3cfbf7f6997c" providerId="LiveId" clId="{5F1632E7-2DE2-4DC1-ADA7-111D4E6C5A4C}" dt="2021-04-06T02:33:15.935" v="7" actId="20577"/>
          <ac:spMkLst>
            <pc:docMk/>
            <pc:sldMk cId="3580258501" sldId="349"/>
            <ac:spMk id="2" creationId="{00000000-0000-0000-0000-000000000000}"/>
          </ac:spMkLst>
        </pc:spChg>
        <pc:spChg chg="mod">
          <ac:chgData name="Michael Larche" userId="58ea3cfbf7f6997c" providerId="LiveId" clId="{5F1632E7-2DE2-4DC1-ADA7-111D4E6C5A4C}" dt="2021-04-06T02:47:06.685" v="413" actId="14100"/>
          <ac:spMkLst>
            <pc:docMk/>
            <pc:sldMk cId="3580258501" sldId="349"/>
            <ac:spMk id="3" creationId="{00000000-0000-0000-0000-000000000000}"/>
          </ac:spMkLst>
        </pc:spChg>
        <pc:spChg chg="mod">
          <ac:chgData name="Michael Larche" userId="58ea3cfbf7f6997c" providerId="LiveId" clId="{5F1632E7-2DE2-4DC1-ADA7-111D4E6C5A4C}" dt="2021-04-06T03:17:16.129" v="609" actId="20577"/>
          <ac:spMkLst>
            <pc:docMk/>
            <pc:sldMk cId="3580258501" sldId="349"/>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2B1959AE-0629-44B2-B584-2A82900EA977}" type="datetimeFigureOut">
              <a:rPr lang="en-US" smtClean="0"/>
              <a:t>4/5/2021</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3ADFB09-35D4-4148-A751-2C31C54DCF81}" type="slidenum">
              <a:rPr lang="en-US" smtClean="0"/>
              <a:t>‹#›</a:t>
            </a:fld>
            <a:endParaRPr lang="en-US"/>
          </a:p>
        </p:txBody>
      </p:sp>
    </p:spTree>
    <p:extLst>
      <p:ext uri="{BB962C8B-B14F-4D97-AF65-F5344CB8AC3E}">
        <p14:creationId xmlns:p14="http://schemas.microsoft.com/office/powerpoint/2010/main" val="3308708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78</a:t>
            </a:fld>
            <a:endParaRPr lang="en-US"/>
          </a:p>
        </p:txBody>
      </p:sp>
    </p:spTree>
    <p:extLst>
      <p:ext uri="{BB962C8B-B14F-4D97-AF65-F5344CB8AC3E}">
        <p14:creationId xmlns:p14="http://schemas.microsoft.com/office/powerpoint/2010/main" val="306180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4/5/2021</a:t>
            </a:fld>
            <a:endParaRPr lang="en-US"/>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2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4/5/2021</a:t>
            </a:fld>
            <a:endParaRPr lang="en-US"/>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sz="half" idx="2"/>
          </p:nvPr>
        </p:nvSpPr>
        <p:spPr>
          <a:xfrm>
            <a:off x="608674" y="1798320"/>
            <a:ext cx="3501390" cy="3919220"/>
          </a:xfrm>
          <a:prstGeom prst="rect">
            <a:avLst/>
          </a:prstGeom>
        </p:spPr>
        <p:txBody>
          <a:bodyPr wrap="square" lIns="0" tIns="0" rIns="0" bIns="0">
            <a:spAutoFit/>
          </a:bodyPr>
          <a:lstStyle>
            <a:lvl1pPr>
              <a:defRPr sz="2000" b="0" i="0">
                <a:solidFill>
                  <a:srgbClr val="595959"/>
                </a:solidFill>
                <a:latin typeface="Times New Roman"/>
                <a:cs typeface="Times New Roman"/>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4/5/2021</a:t>
            </a:fld>
            <a:endParaRPr lang="en-US"/>
          </a:p>
        </p:txBody>
      </p:sp>
      <p:sp>
        <p:nvSpPr>
          <p:cNvPr id="7" name="Holder 7"/>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4/5/2021</a:t>
            </a:fld>
            <a:endParaRPr lang="en-US"/>
          </a:p>
        </p:txBody>
      </p:sp>
      <p:sp>
        <p:nvSpPr>
          <p:cNvPr id="5" name="Holder 5"/>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286500" y="52578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pic>
        <p:nvPicPr>
          <p:cNvPr id="17" name="bg object 17"/>
          <p:cNvPicPr/>
          <p:nvPr/>
        </p:nvPicPr>
        <p:blipFill>
          <a:blip r:embed="rId2" cstate="print"/>
          <a:stretch>
            <a:fillRect/>
          </a:stretch>
        </p:blipFill>
        <p:spPr>
          <a:xfrm>
            <a:off x="6414048" y="5776940"/>
            <a:ext cx="1165802" cy="142580"/>
          </a:xfrm>
          <a:prstGeom prst="rect">
            <a:avLst/>
          </a:prstGeom>
        </p:spPr>
      </p:pic>
      <p:sp>
        <p:nvSpPr>
          <p:cNvPr id="18" name="bg object 18"/>
          <p:cNvSpPr/>
          <p:nvPr/>
        </p:nvSpPr>
        <p:spPr>
          <a:xfrm>
            <a:off x="6413500" y="5531193"/>
            <a:ext cx="597535" cy="170815"/>
          </a:xfrm>
          <a:custGeom>
            <a:avLst/>
            <a:gdLst/>
            <a:ahLst/>
            <a:cxnLst/>
            <a:rect l="l" t="t" r="r" b="b"/>
            <a:pathLst>
              <a:path w="597534" h="170814">
                <a:moveTo>
                  <a:pt x="108458" y="118656"/>
                </a:moveTo>
                <a:lnTo>
                  <a:pt x="104305" y="98539"/>
                </a:lnTo>
                <a:lnTo>
                  <a:pt x="93167" y="85013"/>
                </a:lnTo>
                <a:lnTo>
                  <a:pt x="77025" y="76161"/>
                </a:lnTo>
                <a:lnTo>
                  <a:pt x="41046" y="64808"/>
                </a:lnTo>
                <a:lnTo>
                  <a:pt x="30289" y="59080"/>
                </a:lnTo>
                <a:lnTo>
                  <a:pt x="24574" y="51879"/>
                </a:lnTo>
                <a:lnTo>
                  <a:pt x="22898" y="42176"/>
                </a:lnTo>
                <a:lnTo>
                  <a:pt x="25196" y="32842"/>
                </a:lnTo>
                <a:lnTo>
                  <a:pt x="31889" y="25781"/>
                </a:lnTo>
                <a:lnTo>
                  <a:pt x="42646" y="21297"/>
                </a:lnTo>
                <a:lnTo>
                  <a:pt x="57124" y="19735"/>
                </a:lnTo>
                <a:lnTo>
                  <a:pt x="70497" y="20688"/>
                </a:lnTo>
                <a:lnTo>
                  <a:pt x="81534" y="23126"/>
                </a:lnTo>
                <a:lnTo>
                  <a:pt x="90106" y="26390"/>
                </a:lnTo>
                <a:lnTo>
                  <a:pt x="96126" y="29845"/>
                </a:lnTo>
                <a:lnTo>
                  <a:pt x="99898" y="11099"/>
                </a:lnTo>
                <a:lnTo>
                  <a:pt x="93802" y="7493"/>
                </a:lnTo>
                <a:lnTo>
                  <a:pt x="84709" y="3886"/>
                </a:lnTo>
                <a:lnTo>
                  <a:pt x="72821" y="1104"/>
                </a:lnTo>
                <a:lnTo>
                  <a:pt x="58381" y="0"/>
                </a:lnTo>
                <a:lnTo>
                  <a:pt x="33312" y="3314"/>
                </a:lnTo>
                <a:lnTo>
                  <a:pt x="15468" y="12636"/>
                </a:lnTo>
                <a:lnTo>
                  <a:pt x="4800" y="27051"/>
                </a:lnTo>
                <a:lnTo>
                  <a:pt x="1257" y="45631"/>
                </a:lnTo>
                <a:lnTo>
                  <a:pt x="5194" y="63550"/>
                </a:lnTo>
                <a:lnTo>
                  <a:pt x="15570" y="75552"/>
                </a:lnTo>
                <a:lnTo>
                  <a:pt x="30238" y="83375"/>
                </a:lnTo>
                <a:lnTo>
                  <a:pt x="65227" y="94919"/>
                </a:lnTo>
                <a:lnTo>
                  <a:pt x="77470" y="101790"/>
                </a:lnTo>
                <a:lnTo>
                  <a:pt x="84391" y="110566"/>
                </a:lnTo>
                <a:lnTo>
                  <a:pt x="86563" y="122364"/>
                </a:lnTo>
                <a:lnTo>
                  <a:pt x="84061" y="134137"/>
                </a:lnTo>
                <a:lnTo>
                  <a:pt x="76809" y="142989"/>
                </a:lnTo>
                <a:lnTo>
                  <a:pt x="65112" y="148551"/>
                </a:lnTo>
                <a:lnTo>
                  <a:pt x="49314" y="150482"/>
                </a:lnTo>
                <a:lnTo>
                  <a:pt x="35090" y="149301"/>
                </a:lnTo>
                <a:lnTo>
                  <a:pt x="22491" y="146164"/>
                </a:lnTo>
                <a:lnTo>
                  <a:pt x="11912" y="141744"/>
                </a:lnTo>
                <a:lnTo>
                  <a:pt x="3771" y="136664"/>
                </a:lnTo>
                <a:lnTo>
                  <a:pt x="0" y="157886"/>
                </a:lnTo>
                <a:lnTo>
                  <a:pt x="7874" y="162102"/>
                </a:lnTo>
                <a:lnTo>
                  <a:pt x="18491" y="166090"/>
                </a:lnTo>
                <a:lnTo>
                  <a:pt x="31559" y="169062"/>
                </a:lnTo>
                <a:lnTo>
                  <a:pt x="46799" y="170218"/>
                </a:lnTo>
                <a:lnTo>
                  <a:pt x="74269" y="166395"/>
                </a:lnTo>
                <a:lnTo>
                  <a:pt x="93484" y="155727"/>
                </a:lnTo>
                <a:lnTo>
                  <a:pt x="104762" y="139407"/>
                </a:lnTo>
                <a:lnTo>
                  <a:pt x="108458" y="118656"/>
                </a:lnTo>
                <a:close/>
              </a:path>
              <a:path w="597534" h="170814">
                <a:moveTo>
                  <a:pt x="212890" y="155905"/>
                </a:moveTo>
                <a:lnTo>
                  <a:pt x="202323" y="142341"/>
                </a:lnTo>
                <a:lnTo>
                  <a:pt x="199402" y="145072"/>
                </a:lnTo>
                <a:lnTo>
                  <a:pt x="194056" y="148412"/>
                </a:lnTo>
                <a:lnTo>
                  <a:pt x="186296" y="151257"/>
                </a:lnTo>
                <a:lnTo>
                  <a:pt x="176149" y="152450"/>
                </a:lnTo>
                <a:lnTo>
                  <a:pt x="163042" y="150152"/>
                </a:lnTo>
                <a:lnTo>
                  <a:pt x="152590" y="143243"/>
                </a:lnTo>
                <a:lnTo>
                  <a:pt x="145681" y="131749"/>
                </a:lnTo>
                <a:lnTo>
                  <a:pt x="143179" y="115697"/>
                </a:lnTo>
                <a:lnTo>
                  <a:pt x="145821" y="99339"/>
                </a:lnTo>
                <a:lnTo>
                  <a:pt x="153187" y="87172"/>
                </a:lnTo>
                <a:lnTo>
                  <a:pt x="164414" y="79578"/>
                </a:lnTo>
                <a:lnTo>
                  <a:pt x="178663" y="76962"/>
                </a:lnTo>
                <a:lnTo>
                  <a:pt x="187286" y="77762"/>
                </a:lnTo>
                <a:lnTo>
                  <a:pt x="194398" y="79806"/>
                </a:lnTo>
                <a:lnTo>
                  <a:pt x="200177" y="82588"/>
                </a:lnTo>
                <a:lnTo>
                  <a:pt x="204838" y="85598"/>
                </a:lnTo>
                <a:lnTo>
                  <a:pt x="208368" y="67589"/>
                </a:lnTo>
                <a:lnTo>
                  <a:pt x="203060" y="64300"/>
                </a:lnTo>
                <a:lnTo>
                  <a:pt x="195808" y="61645"/>
                </a:lnTo>
                <a:lnTo>
                  <a:pt x="187096" y="59855"/>
                </a:lnTo>
                <a:lnTo>
                  <a:pt x="177406" y="59207"/>
                </a:lnTo>
                <a:lnTo>
                  <a:pt x="157187" y="62585"/>
                </a:lnTo>
                <a:lnTo>
                  <a:pt x="139446" y="72923"/>
                </a:lnTo>
                <a:lnTo>
                  <a:pt x="126834" y="90538"/>
                </a:lnTo>
                <a:lnTo>
                  <a:pt x="122047" y="115697"/>
                </a:lnTo>
                <a:lnTo>
                  <a:pt x="126771" y="140563"/>
                </a:lnTo>
                <a:lnTo>
                  <a:pt x="139128" y="157480"/>
                </a:lnTo>
                <a:lnTo>
                  <a:pt x="156337" y="167144"/>
                </a:lnTo>
                <a:lnTo>
                  <a:pt x="175641" y="170218"/>
                </a:lnTo>
                <a:lnTo>
                  <a:pt x="189280" y="168719"/>
                </a:lnTo>
                <a:lnTo>
                  <a:pt x="200215" y="165011"/>
                </a:lnTo>
                <a:lnTo>
                  <a:pt x="208165" y="160337"/>
                </a:lnTo>
                <a:lnTo>
                  <a:pt x="212890" y="155905"/>
                </a:lnTo>
                <a:close/>
              </a:path>
              <a:path w="597534" h="170814">
                <a:moveTo>
                  <a:pt x="316153" y="84607"/>
                </a:moveTo>
                <a:lnTo>
                  <a:pt x="313969" y="74815"/>
                </a:lnTo>
                <a:lnTo>
                  <a:pt x="307721" y="66725"/>
                </a:lnTo>
                <a:lnTo>
                  <a:pt x="297891" y="61226"/>
                </a:lnTo>
                <a:lnTo>
                  <a:pt x="284949" y="59207"/>
                </a:lnTo>
                <a:lnTo>
                  <a:pt x="274510" y="60375"/>
                </a:lnTo>
                <a:lnTo>
                  <a:pt x="264337" y="63588"/>
                </a:lnTo>
                <a:lnTo>
                  <a:pt x="254965" y="68364"/>
                </a:lnTo>
                <a:lnTo>
                  <a:pt x="246938" y="74256"/>
                </a:lnTo>
                <a:lnTo>
                  <a:pt x="246938" y="1231"/>
                </a:lnTo>
                <a:lnTo>
                  <a:pt x="226809" y="1231"/>
                </a:lnTo>
                <a:lnTo>
                  <a:pt x="226809" y="166522"/>
                </a:lnTo>
                <a:lnTo>
                  <a:pt x="246938" y="166522"/>
                </a:lnTo>
                <a:lnTo>
                  <a:pt x="246938" y="92760"/>
                </a:lnTo>
                <a:lnTo>
                  <a:pt x="254927" y="86144"/>
                </a:lnTo>
                <a:lnTo>
                  <a:pt x="263271" y="81711"/>
                </a:lnTo>
                <a:lnTo>
                  <a:pt x="271183" y="79222"/>
                </a:lnTo>
                <a:lnTo>
                  <a:pt x="277901" y="78447"/>
                </a:lnTo>
                <a:lnTo>
                  <a:pt x="290728" y="78447"/>
                </a:lnTo>
                <a:lnTo>
                  <a:pt x="296024" y="85102"/>
                </a:lnTo>
                <a:lnTo>
                  <a:pt x="296024" y="166522"/>
                </a:lnTo>
                <a:lnTo>
                  <a:pt x="316153" y="166522"/>
                </a:lnTo>
                <a:lnTo>
                  <a:pt x="316153" y="84607"/>
                </a:lnTo>
                <a:close/>
              </a:path>
              <a:path w="597534" h="170814">
                <a:moveTo>
                  <a:pt x="439458" y="113728"/>
                </a:moveTo>
                <a:lnTo>
                  <a:pt x="435394" y="91262"/>
                </a:lnTo>
                <a:lnTo>
                  <a:pt x="426008" y="76962"/>
                </a:lnTo>
                <a:lnTo>
                  <a:pt x="424103" y="74066"/>
                </a:lnTo>
                <a:lnTo>
                  <a:pt x="418325" y="70370"/>
                </a:lnTo>
                <a:lnTo>
                  <a:pt x="418325" y="113728"/>
                </a:lnTo>
                <a:lnTo>
                  <a:pt x="415861" y="129565"/>
                </a:lnTo>
                <a:lnTo>
                  <a:pt x="409016" y="141782"/>
                </a:lnTo>
                <a:lnTo>
                  <a:pt x="398576" y="149669"/>
                </a:lnTo>
                <a:lnTo>
                  <a:pt x="385356" y="152450"/>
                </a:lnTo>
                <a:lnTo>
                  <a:pt x="372135" y="149974"/>
                </a:lnTo>
                <a:lnTo>
                  <a:pt x="361696" y="142773"/>
                </a:lnTo>
                <a:lnTo>
                  <a:pt x="354850" y="131229"/>
                </a:lnTo>
                <a:lnTo>
                  <a:pt x="352399" y="115697"/>
                </a:lnTo>
                <a:lnTo>
                  <a:pt x="354850" y="99860"/>
                </a:lnTo>
                <a:lnTo>
                  <a:pt x="361696" y="87630"/>
                </a:lnTo>
                <a:lnTo>
                  <a:pt x="372135" y="79756"/>
                </a:lnTo>
                <a:lnTo>
                  <a:pt x="385356" y="76962"/>
                </a:lnTo>
                <a:lnTo>
                  <a:pt x="398576" y="79451"/>
                </a:lnTo>
                <a:lnTo>
                  <a:pt x="409016" y="86652"/>
                </a:lnTo>
                <a:lnTo>
                  <a:pt x="415861" y="98196"/>
                </a:lnTo>
                <a:lnTo>
                  <a:pt x="418325" y="113728"/>
                </a:lnTo>
                <a:lnTo>
                  <a:pt x="418325" y="70370"/>
                </a:lnTo>
                <a:lnTo>
                  <a:pt x="406971" y="63080"/>
                </a:lnTo>
                <a:lnTo>
                  <a:pt x="385356" y="59207"/>
                </a:lnTo>
                <a:lnTo>
                  <a:pt x="363740" y="63385"/>
                </a:lnTo>
                <a:lnTo>
                  <a:pt x="346595" y="75057"/>
                </a:lnTo>
                <a:lnTo>
                  <a:pt x="335318" y="92925"/>
                </a:lnTo>
                <a:lnTo>
                  <a:pt x="331254" y="115697"/>
                </a:lnTo>
                <a:lnTo>
                  <a:pt x="335318" y="138163"/>
                </a:lnTo>
                <a:lnTo>
                  <a:pt x="346595" y="155359"/>
                </a:lnTo>
                <a:lnTo>
                  <a:pt x="363740" y="166344"/>
                </a:lnTo>
                <a:lnTo>
                  <a:pt x="385356" y="170218"/>
                </a:lnTo>
                <a:lnTo>
                  <a:pt x="406971" y="166039"/>
                </a:lnTo>
                <a:lnTo>
                  <a:pt x="424103" y="154368"/>
                </a:lnTo>
                <a:lnTo>
                  <a:pt x="425310" y="152450"/>
                </a:lnTo>
                <a:lnTo>
                  <a:pt x="435394" y="136499"/>
                </a:lnTo>
                <a:lnTo>
                  <a:pt x="439458" y="113728"/>
                </a:lnTo>
                <a:close/>
              </a:path>
              <a:path w="597534" h="170814">
                <a:moveTo>
                  <a:pt x="559727" y="113728"/>
                </a:moveTo>
                <a:lnTo>
                  <a:pt x="555663" y="91262"/>
                </a:lnTo>
                <a:lnTo>
                  <a:pt x="546277" y="76962"/>
                </a:lnTo>
                <a:lnTo>
                  <a:pt x="544385" y="74066"/>
                </a:lnTo>
                <a:lnTo>
                  <a:pt x="538594" y="70358"/>
                </a:lnTo>
                <a:lnTo>
                  <a:pt x="538594" y="113728"/>
                </a:lnTo>
                <a:lnTo>
                  <a:pt x="536130" y="129565"/>
                </a:lnTo>
                <a:lnTo>
                  <a:pt x="529285" y="141782"/>
                </a:lnTo>
                <a:lnTo>
                  <a:pt x="518845" y="149669"/>
                </a:lnTo>
                <a:lnTo>
                  <a:pt x="505625" y="152450"/>
                </a:lnTo>
                <a:lnTo>
                  <a:pt x="492404" y="149974"/>
                </a:lnTo>
                <a:lnTo>
                  <a:pt x="481977" y="142773"/>
                </a:lnTo>
                <a:lnTo>
                  <a:pt x="475119" y="131229"/>
                </a:lnTo>
                <a:lnTo>
                  <a:pt x="472668" y="115697"/>
                </a:lnTo>
                <a:lnTo>
                  <a:pt x="475119" y="99860"/>
                </a:lnTo>
                <a:lnTo>
                  <a:pt x="481977" y="87630"/>
                </a:lnTo>
                <a:lnTo>
                  <a:pt x="492404" y="79756"/>
                </a:lnTo>
                <a:lnTo>
                  <a:pt x="505625" y="76962"/>
                </a:lnTo>
                <a:lnTo>
                  <a:pt x="518845" y="79451"/>
                </a:lnTo>
                <a:lnTo>
                  <a:pt x="529285" y="86652"/>
                </a:lnTo>
                <a:lnTo>
                  <a:pt x="536130" y="98196"/>
                </a:lnTo>
                <a:lnTo>
                  <a:pt x="538594" y="113728"/>
                </a:lnTo>
                <a:lnTo>
                  <a:pt x="538594" y="70358"/>
                </a:lnTo>
                <a:lnTo>
                  <a:pt x="527240" y="63080"/>
                </a:lnTo>
                <a:lnTo>
                  <a:pt x="505625" y="59207"/>
                </a:lnTo>
                <a:lnTo>
                  <a:pt x="484009" y="63385"/>
                </a:lnTo>
                <a:lnTo>
                  <a:pt x="466877" y="75057"/>
                </a:lnTo>
                <a:lnTo>
                  <a:pt x="455587" y="92925"/>
                </a:lnTo>
                <a:lnTo>
                  <a:pt x="451523" y="115697"/>
                </a:lnTo>
                <a:lnTo>
                  <a:pt x="455587" y="138163"/>
                </a:lnTo>
                <a:lnTo>
                  <a:pt x="466877" y="155359"/>
                </a:lnTo>
                <a:lnTo>
                  <a:pt x="484009" y="166344"/>
                </a:lnTo>
                <a:lnTo>
                  <a:pt x="505625" y="170218"/>
                </a:lnTo>
                <a:lnTo>
                  <a:pt x="527240" y="166039"/>
                </a:lnTo>
                <a:lnTo>
                  <a:pt x="544385" y="154368"/>
                </a:lnTo>
                <a:lnTo>
                  <a:pt x="545592" y="152450"/>
                </a:lnTo>
                <a:lnTo>
                  <a:pt x="555663" y="136499"/>
                </a:lnTo>
                <a:lnTo>
                  <a:pt x="559727" y="113728"/>
                </a:lnTo>
                <a:close/>
              </a:path>
              <a:path w="597534" h="170814">
                <a:moveTo>
                  <a:pt x="597484" y="1231"/>
                </a:moveTo>
                <a:lnTo>
                  <a:pt x="577354" y="1231"/>
                </a:lnTo>
                <a:lnTo>
                  <a:pt x="577354" y="166522"/>
                </a:lnTo>
                <a:lnTo>
                  <a:pt x="597484" y="166522"/>
                </a:lnTo>
                <a:lnTo>
                  <a:pt x="597484" y="1231"/>
                </a:lnTo>
                <a:close/>
              </a:path>
            </a:pathLst>
          </a:custGeom>
          <a:solidFill>
            <a:srgbClr val="404041"/>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7073908" y="5528712"/>
            <a:ext cx="185428" cy="172694"/>
          </a:xfrm>
          <a:prstGeom prst="rect">
            <a:avLst/>
          </a:prstGeom>
        </p:spPr>
      </p:pic>
      <p:pic>
        <p:nvPicPr>
          <p:cNvPr id="20" name="bg object 20"/>
          <p:cNvPicPr/>
          <p:nvPr/>
        </p:nvPicPr>
        <p:blipFill>
          <a:blip r:embed="rId4" cstate="print"/>
          <a:stretch>
            <a:fillRect/>
          </a:stretch>
        </p:blipFill>
        <p:spPr>
          <a:xfrm>
            <a:off x="7318230" y="5528712"/>
            <a:ext cx="1734656" cy="172694"/>
          </a:xfrm>
          <a:prstGeom prst="rect">
            <a:avLst/>
          </a:prstGeom>
        </p:spPr>
      </p:pic>
      <p:sp>
        <p:nvSpPr>
          <p:cNvPr id="2" name="Holder 2"/>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4/5/2021</a:t>
            </a:fld>
            <a:endParaRPr lang="en-US"/>
          </a:p>
        </p:txBody>
      </p:sp>
      <p:sp>
        <p:nvSpPr>
          <p:cNvPr id="4" name="Holder 4"/>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7048500" y="6454861"/>
            <a:ext cx="1992229" cy="302561"/>
          </a:xfrm>
          <a:prstGeom prst="rect">
            <a:avLst/>
          </a:prstGeom>
        </p:spPr>
      </p:pic>
      <p:sp>
        <p:nvSpPr>
          <p:cNvPr id="17" name="bg object 17"/>
          <p:cNvSpPr/>
          <p:nvPr/>
        </p:nvSpPr>
        <p:spPr>
          <a:xfrm>
            <a:off x="571500" y="8255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sp>
        <p:nvSpPr>
          <p:cNvPr id="2" name="Holder 2"/>
          <p:cNvSpPr>
            <a:spLocks noGrp="1"/>
          </p:cNvSpPr>
          <p:nvPr>
            <p:ph type="title"/>
          </p:nvPr>
        </p:nvSpPr>
        <p:spPr>
          <a:xfrm>
            <a:off x="846836" y="989584"/>
            <a:ext cx="7450327" cy="665480"/>
          </a:xfrm>
          <a:prstGeom prst="rect">
            <a:avLst/>
          </a:prstGeom>
        </p:spPr>
        <p:txBody>
          <a:bodyPr wrap="square" lIns="0" tIns="0" rIns="0" bIns="0">
            <a:spAutoFit/>
          </a:bodyPr>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a:xfrm>
            <a:off x="869356" y="1984585"/>
            <a:ext cx="7405286" cy="3644900"/>
          </a:xfrm>
          <a:prstGeom prst="rect">
            <a:avLst/>
          </a:prstGeom>
        </p:spPr>
        <p:txBody>
          <a:bodyPr wrap="square" lIns="0" tIns="0" rIns="0" bIns="0">
            <a:spAutoFit/>
          </a:bodyPr>
          <a:lstStyle>
            <a:lvl1pPr>
              <a:defRPr sz="22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a:xfrm>
            <a:off x="2965516" y="6543492"/>
            <a:ext cx="3002279" cy="13842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4/5/2021</a:t>
            </a:fld>
            <a:endParaRPr lang="en-US"/>
          </a:p>
        </p:txBody>
      </p:sp>
      <p:sp>
        <p:nvSpPr>
          <p:cNvPr id="6" name="Holder 6"/>
          <p:cNvSpPr>
            <a:spLocks noGrp="1"/>
          </p:cNvSpPr>
          <p:nvPr>
            <p:ph type="sldNum" sz="quarter" idx="7"/>
          </p:nvPr>
        </p:nvSpPr>
        <p:spPr>
          <a:xfrm>
            <a:off x="6222715" y="6545267"/>
            <a:ext cx="177800" cy="13842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nist.gov/tac/"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1</a:t>
            </a:fld>
            <a:endParaRPr sz="800" dirty="0">
              <a:latin typeface="Times New Roman"/>
              <a:cs typeface="Times New Roman"/>
            </a:endParaRPr>
          </a:p>
        </p:txBody>
      </p:sp>
      <p:sp>
        <p:nvSpPr>
          <p:cNvPr id="3" name="object 3"/>
          <p:cNvSpPr txBox="1"/>
          <p:nvPr/>
        </p:nvSpPr>
        <p:spPr>
          <a:xfrm>
            <a:off x="773097" y="2209800"/>
            <a:ext cx="7108445" cy="2536592"/>
          </a:xfrm>
          <a:prstGeom prst="rect">
            <a:avLst/>
          </a:prstGeom>
        </p:spPr>
        <p:txBody>
          <a:bodyPr vert="horz" wrap="square" lIns="0" tIns="12700" rIns="0" bIns="0" rtlCol="0">
            <a:spAutoFit/>
          </a:bodyPr>
          <a:lstStyle/>
          <a:p>
            <a:r>
              <a:rPr lang="en-US" sz="2000" b="0" i="0" dirty="0">
                <a:solidFill>
                  <a:srgbClr val="282828"/>
                </a:solidFill>
                <a:effectLst/>
                <a:latin typeface="Proxima Nova"/>
              </a:rPr>
              <a:t>Week 9 – Recommended Reading</a:t>
            </a:r>
          </a:p>
          <a:p>
            <a:endParaRPr lang="en-US" dirty="0">
              <a:solidFill>
                <a:srgbClr val="282828"/>
              </a:solidFill>
              <a:latin typeface="Proxima Nova"/>
            </a:endParaRPr>
          </a:p>
          <a:p>
            <a:pPr algn="l"/>
            <a:r>
              <a:rPr lang="en-US" b="0" i="0" dirty="0" err="1">
                <a:solidFill>
                  <a:srgbClr val="282828"/>
                </a:solidFill>
                <a:effectLst/>
                <a:latin typeface="Proxima Nova"/>
              </a:rPr>
              <a:t>Jurafsky</a:t>
            </a:r>
            <a:r>
              <a:rPr lang="en-US" b="0" i="0" dirty="0">
                <a:solidFill>
                  <a:srgbClr val="282828"/>
                </a:solidFill>
                <a:effectLst/>
                <a:latin typeface="Proxima Nova"/>
              </a:rPr>
              <a:t> and Martin, Speech and Language Processing, 3</a:t>
            </a:r>
            <a:r>
              <a:rPr lang="en-US" b="0" i="0" baseline="30000" dirty="0">
                <a:solidFill>
                  <a:srgbClr val="282828"/>
                </a:solidFill>
                <a:effectLst/>
                <a:latin typeface="Proxima Nova"/>
              </a:rPr>
              <a:t>rd</a:t>
            </a:r>
            <a:r>
              <a:rPr lang="en-US" b="0" i="0" dirty="0">
                <a:solidFill>
                  <a:srgbClr val="282828"/>
                </a:solidFill>
                <a:effectLst/>
                <a:latin typeface="Proxima Nova"/>
              </a:rPr>
              <a:t> edition.</a:t>
            </a:r>
          </a:p>
          <a:p>
            <a:pPr algn="l"/>
            <a:r>
              <a:rPr lang="en-US" dirty="0">
                <a:hlinkClick r:id="rId2"/>
              </a:rPr>
              <a:t>Speech and Language Processing (stanford.edu)</a:t>
            </a:r>
            <a:r>
              <a:rPr lang="en-US" b="0" i="0" dirty="0">
                <a:solidFill>
                  <a:srgbClr val="282828"/>
                </a:solidFill>
                <a:effectLst/>
                <a:latin typeface="Proxima Nova"/>
              </a:rPr>
              <a:t> </a:t>
            </a:r>
          </a:p>
          <a:p>
            <a:pPr algn="l">
              <a:lnSpc>
                <a:spcPct val="150000"/>
              </a:lnSpc>
            </a:pPr>
            <a:r>
              <a:rPr lang="en-US" b="0" i="0" dirty="0">
                <a:solidFill>
                  <a:srgbClr val="282828"/>
                </a:solidFill>
                <a:effectLst/>
                <a:latin typeface="Proxima Nova"/>
              </a:rPr>
              <a:t>Chapter 11</a:t>
            </a:r>
            <a:r>
              <a:rPr lang="fr-FR" b="0" i="0" dirty="0">
                <a:solidFill>
                  <a:srgbClr val="282828"/>
                </a:solidFill>
                <a:effectLst/>
                <a:latin typeface="Proxima Nova"/>
              </a:rPr>
              <a:t> Machine Translation</a:t>
            </a:r>
          </a:p>
          <a:p>
            <a:pPr algn="l">
              <a:lnSpc>
                <a:spcPct val="150000"/>
              </a:lnSpc>
            </a:pPr>
            <a:r>
              <a:rPr lang="fr-FR" dirty="0">
                <a:solidFill>
                  <a:srgbClr val="282828"/>
                </a:solidFill>
                <a:latin typeface="Proxima Nova"/>
              </a:rPr>
              <a:t>Chapter 17 Information Extraction</a:t>
            </a:r>
            <a:r>
              <a:rPr lang="fr-FR" b="0" i="0" dirty="0">
                <a:solidFill>
                  <a:srgbClr val="282828"/>
                </a:solidFill>
                <a:effectLst/>
                <a:latin typeface="Proxima Nova"/>
              </a:rPr>
              <a:t> </a:t>
            </a:r>
            <a:endParaRPr lang="en-US" b="0" i="0" dirty="0">
              <a:solidFill>
                <a:srgbClr val="282828"/>
              </a:solidFill>
              <a:effectLst/>
              <a:latin typeface="Proxima Nova"/>
            </a:endParaRPr>
          </a:p>
          <a:p>
            <a:endParaRPr lang="en-US" b="0" i="0" dirty="0">
              <a:solidFill>
                <a:srgbClr val="282828"/>
              </a:solidFill>
              <a:effectLst/>
              <a:latin typeface="Proxima Nova"/>
            </a:endParaRPr>
          </a:p>
          <a:p>
            <a:pPr algn="l"/>
            <a:endParaRPr lang="en-US" b="0" i="0" dirty="0">
              <a:solidFill>
                <a:srgbClr val="282828"/>
              </a:solidFill>
              <a:effectLst/>
              <a:latin typeface="Proxima Nova"/>
            </a:endParaRPr>
          </a:p>
        </p:txBody>
      </p:sp>
    </p:spTree>
    <p:extLst>
      <p:ext uri="{BB962C8B-B14F-4D97-AF65-F5344CB8AC3E}">
        <p14:creationId xmlns:p14="http://schemas.microsoft.com/office/powerpoint/2010/main" val="2894107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586618"/>
            <a:ext cx="4547870" cy="1120140"/>
          </a:xfrm>
          <a:prstGeom prst="rect">
            <a:avLst/>
          </a:prstGeom>
        </p:spPr>
        <p:txBody>
          <a:bodyPr vert="horz" wrap="square" lIns="0" tIns="12700" rIns="0" bIns="0" rtlCol="0">
            <a:spAutoFit/>
          </a:bodyPr>
          <a:lstStyle/>
          <a:p>
            <a:pPr marL="12700">
              <a:lnSpc>
                <a:spcPts val="4310"/>
              </a:lnSpc>
              <a:spcBef>
                <a:spcPts val="100"/>
              </a:spcBef>
            </a:pPr>
            <a:r>
              <a:rPr sz="3600" spc="55" dirty="0"/>
              <a:t>Temporal</a:t>
            </a:r>
            <a:r>
              <a:rPr sz="3600" spc="180" dirty="0"/>
              <a:t> </a:t>
            </a:r>
            <a:r>
              <a:rPr sz="3600" spc="65" dirty="0"/>
              <a:t>and</a:t>
            </a:r>
            <a:endParaRPr sz="3600"/>
          </a:p>
          <a:p>
            <a:pPr marL="12700">
              <a:lnSpc>
                <a:spcPts val="4310"/>
              </a:lnSpc>
            </a:pPr>
            <a:r>
              <a:rPr sz="3600" spc="80" dirty="0"/>
              <a:t>Numerical</a:t>
            </a:r>
            <a:r>
              <a:rPr sz="3600" spc="155" dirty="0"/>
              <a:t> </a:t>
            </a:r>
            <a:r>
              <a:rPr sz="3600" spc="100" dirty="0"/>
              <a:t>Expressions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10</a:t>
            </a:fld>
            <a:endParaRPr dirty="0"/>
          </a:p>
        </p:txBody>
      </p:sp>
      <p:sp>
        <p:nvSpPr>
          <p:cNvPr id="3" name="object 3"/>
          <p:cNvSpPr txBox="1"/>
          <p:nvPr/>
        </p:nvSpPr>
        <p:spPr>
          <a:xfrm>
            <a:off x="892555" y="1852048"/>
            <a:ext cx="7070090" cy="4170045"/>
          </a:xfrm>
          <a:prstGeom prst="rect">
            <a:avLst/>
          </a:prstGeom>
        </p:spPr>
        <p:txBody>
          <a:bodyPr vert="horz" wrap="square" lIns="0" tIns="48895" rIns="0" bIns="0" rtlCol="0">
            <a:spAutoFit/>
          </a:bodyPr>
          <a:lstStyle/>
          <a:p>
            <a:pPr marL="12700">
              <a:lnSpc>
                <a:spcPct val="100000"/>
              </a:lnSpc>
              <a:spcBef>
                <a:spcPts val="385"/>
              </a:spcBef>
            </a:pPr>
            <a:r>
              <a:rPr sz="2200" dirty="0">
                <a:solidFill>
                  <a:srgbClr val="595959"/>
                </a:solidFill>
                <a:latin typeface="Times New Roman"/>
                <a:cs typeface="Times New Roman"/>
              </a:rPr>
              <a:t>Find</a:t>
            </a:r>
            <a:r>
              <a:rPr sz="2200" spc="-5" dirty="0">
                <a:solidFill>
                  <a:srgbClr val="595959"/>
                </a:solidFill>
                <a:latin typeface="Times New Roman"/>
                <a:cs typeface="Times New Roman"/>
              </a:rPr>
              <a:t> all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temporal expressions.</a:t>
            </a:r>
            <a:endParaRPr sz="2200">
              <a:latin typeface="Times New Roman"/>
              <a:cs typeface="Times New Roman"/>
            </a:endParaRPr>
          </a:p>
          <a:p>
            <a:pPr marL="49530">
              <a:lnSpc>
                <a:spcPct val="100000"/>
              </a:lnSpc>
              <a:spcBef>
                <a:spcPts val="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Normalize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based </a:t>
            </a:r>
            <a:r>
              <a:rPr sz="2000" dirty="0">
                <a:solidFill>
                  <a:srgbClr val="595959"/>
                </a:solidFill>
                <a:latin typeface="Times New Roman"/>
                <a:cs typeface="Times New Roman"/>
              </a:rPr>
              <a:t>on</a:t>
            </a:r>
            <a:r>
              <a:rPr sz="2000" spc="-5" dirty="0">
                <a:solidFill>
                  <a:srgbClr val="595959"/>
                </a:solidFill>
                <a:latin typeface="Times New Roman"/>
                <a:cs typeface="Times New Roman"/>
              </a:rPr>
              <a:t> some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reference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point.</a:t>
            </a:r>
            <a:endParaRPr sz="2000">
              <a:latin typeface="Times New Roman"/>
              <a:cs typeface="Times New Roman"/>
            </a:endParaRPr>
          </a:p>
          <a:p>
            <a:pPr marL="12700">
              <a:lnSpc>
                <a:spcPct val="100000"/>
              </a:lnSpc>
              <a:spcBef>
                <a:spcPts val="600"/>
              </a:spcBef>
            </a:pPr>
            <a:r>
              <a:rPr sz="2200" dirty="0">
                <a:solidFill>
                  <a:srgbClr val="595959"/>
                </a:solidFill>
                <a:latin typeface="Times New Roman"/>
                <a:cs typeface="Times New Roman"/>
              </a:rPr>
              <a:t>Find</a:t>
            </a:r>
            <a:r>
              <a:rPr sz="2200" spc="-5" dirty="0">
                <a:solidFill>
                  <a:srgbClr val="595959"/>
                </a:solidFill>
                <a:latin typeface="Times New Roman"/>
                <a:cs typeface="Times New Roman"/>
              </a:rPr>
              <a:t> all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numerical expressions.</a:t>
            </a:r>
            <a:endParaRPr sz="2200">
              <a:latin typeface="Times New Roman"/>
              <a:cs typeface="Times New Roman"/>
            </a:endParaRPr>
          </a:p>
          <a:p>
            <a:pPr marL="49530">
              <a:lnSpc>
                <a:spcPct val="100000"/>
              </a:lnSpc>
              <a:spcBef>
                <a:spcPts val="1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Classify</a:t>
            </a:r>
            <a:r>
              <a:rPr sz="2000" spc="-10" dirty="0">
                <a:solidFill>
                  <a:srgbClr val="595959"/>
                </a:solidFill>
                <a:latin typeface="Times New Roman"/>
                <a:cs typeface="Times New Roman"/>
              </a:rPr>
              <a:t> </a:t>
            </a:r>
            <a:r>
              <a:rPr sz="2000" dirty="0">
                <a:solidFill>
                  <a:srgbClr val="595959"/>
                </a:solidFill>
                <a:latin typeface="Times New Roman"/>
                <a:cs typeface="Times New Roman"/>
              </a:rPr>
              <a:t>by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type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normalize.</a:t>
            </a:r>
            <a:endParaRPr sz="2000">
              <a:latin typeface="Times New Roman"/>
              <a:cs typeface="Times New Roman"/>
            </a:endParaRPr>
          </a:p>
          <a:p>
            <a:pPr marL="12700" marR="5080">
              <a:lnSpc>
                <a:spcPct val="100000"/>
              </a:lnSpc>
              <a:spcBef>
                <a:spcPts val="2045"/>
              </a:spcBef>
            </a:pPr>
            <a:r>
              <a:rPr sz="2000" dirty="0">
                <a:solidFill>
                  <a:srgbClr val="595959"/>
                </a:solidFill>
                <a:latin typeface="Times New Roman"/>
                <a:cs typeface="Times New Roman"/>
              </a:rPr>
              <a:t>CHICAGO </a:t>
            </a:r>
            <a:r>
              <a:rPr sz="2000" spc="-5" dirty="0">
                <a:solidFill>
                  <a:srgbClr val="595959"/>
                </a:solidFill>
                <a:latin typeface="Times New Roman"/>
                <a:cs typeface="Times New Roman"/>
              </a:rPr>
              <a:t>(AP): Citing high fuel prices, United Airlines said </a:t>
            </a:r>
            <a:r>
              <a:rPr sz="2000" spc="-5" dirty="0">
                <a:solidFill>
                  <a:srgbClr val="6AA84F"/>
                </a:solidFill>
                <a:latin typeface="Times New Roman"/>
                <a:cs typeface="Times New Roman"/>
              </a:rPr>
              <a:t>Friday </a:t>
            </a:r>
            <a:r>
              <a:rPr sz="2000" spc="-484" dirty="0">
                <a:solidFill>
                  <a:srgbClr val="6AA84F"/>
                </a:solidFill>
                <a:latin typeface="Times New Roman"/>
                <a:cs typeface="Times New Roman"/>
              </a:rPr>
              <a:t> </a:t>
            </a:r>
            <a:r>
              <a:rPr sz="2000" spc="-5" dirty="0">
                <a:solidFill>
                  <a:srgbClr val="595959"/>
                </a:solidFill>
                <a:latin typeface="Times New Roman"/>
                <a:cs typeface="Times New Roman"/>
              </a:rPr>
              <a:t>it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has increased</a:t>
            </a:r>
            <a:r>
              <a:rPr sz="2000" dirty="0">
                <a:solidFill>
                  <a:srgbClr val="595959"/>
                </a:solidFill>
                <a:latin typeface="Times New Roman"/>
                <a:cs typeface="Times New Roman"/>
              </a:rPr>
              <a:t> </a:t>
            </a:r>
            <a:r>
              <a:rPr sz="2000" spc="-5" dirty="0">
                <a:solidFill>
                  <a:srgbClr val="595959"/>
                </a:solidFill>
                <a:latin typeface="Times New Roman"/>
                <a:cs typeface="Times New Roman"/>
              </a:rPr>
              <a:t>fares </a:t>
            </a:r>
            <a:r>
              <a:rPr sz="2000" dirty="0">
                <a:solidFill>
                  <a:srgbClr val="595959"/>
                </a:solidFill>
                <a:latin typeface="Times New Roman"/>
                <a:cs typeface="Times New Roman"/>
              </a:rPr>
              <a:t>by </a:t>
            </a:r>
            <a:r>
              <a:rPr sz="2000" dirty="0">
                <a:solidFill>
                  <a:srgbClr val="CC0000"/>
                </a:solidFill>
                <a:latin typeface="Times New Roman"/>
                <a:cs typeface="Times New Roman"/>
              </a:rPr>
              <a:t>$6 </a:t>
            </a:r>
            <a:r>
              <a:rPr sz="2000" spc="-5" dirty="0">
                <a:solidFill>
                  <a:srgbClr val="595959"/>
                </a:solidFill>
                <a:latin typeface="Times New Roman"/>
                <a:cs typeface="Times New Roman"/>
              </a:rPr>
              <a:t>per round</a:t>
            </a:r>
            <a:r>
              <a:rPr sz="2000" dirty="0">
                <a:solidFill>
                  <a:srgbClr val="595959"/>
                </a:solidFill>
                <a:latin typeface="Times New Roman"/>
                <a:cs typeface="Times New Roman"/>
              </a:rPr>
              <a:t> </a:t>
            </a:r>
            <a:r>
              <a:rPr sz="2000" spc="-10" dirty="0">
                <a:solidFill>
                  <a:srgbClr val="595959"/>
                </a:solidFill>
                <a:latin typeface="Times New Roman"/>
                <a:cs typeface="Times New Roman"/>
              </a:rPr>
              <a:t>trip</a:t>
            </a:r>
            <a:r>
              <a:rPr sz="2000" dirty="0">
                <a:solidFill>
                  <a:srgbClr val="595959"/>
                </a:solidFill>
                <a:latin typeface="Times New Roman"/>
                <a:cs typeface="Times New Roman"/>
              </a:rPr>
              <a:t> on</a:t>
            </a:r>
            <a:r>
              <a:rPr sz="2000" spc="-5" dirty="0">
                <a:solidFill>
                  <a:srgbClr val="595959"/>
                </a:solidFill>
                <a:latin typeface="Times New Roman"/>
                <a:cs typeface="Times New Roman"/>
              </a:rPr>
              <a:t> flights to</a:t>
            </a:r>
            <a:r>
              <a:rPr sz="2000" dirty="0">
                <a:solidFill>
                  <a:srgbClr val="595959"/>
                </a:solidFill>
                <a:latin typeface="Times New Roman"/>
                <a:cs typeface="Times New Roman"/>
              </a:rPr>
              <a:t> </a:t>
            </a:r>
            <a:r>
              <a:rPr sz="2000" spc="-5" dirty="0">
                <a:solidFill>
                  <a:srgbClr val="595959"/>
                </a:solidFill>
                <a:latin typeface="Times New Roman"/>
                <a:cs typeface="Times New Roman"/>
              </a:rPr>
              <a:t>some </a:t>
            </a:r>
            <a:r>
              <a:rPr sz="2000" spc="-10" dirty="0">
                <a:solidFill>
                  <a:srgbClr val="595959"/>
                </a:solidFill>
                <a:latin typeface="Times New Roman"/>
                <a:cs typeface="Times New Roman"/>
              </a:rPr>
              <a:t>cities </a:t>
            </a:r>
            <a:r>
              <a:rPr sz="2000" spc="-5" dirty="0">
                <a:solidFill>
                  <a:srgbClr val="595959"/>
                </a:solidFill>
                <a:latin typeface="Times New Roman"/>
                <a:cs typeface="Times New Roman"/>
              </a:rPr>
              <a:t> also served </a:t>
            </a:r>
            <a:r>
              <a:rPr sz="2000" dirty="0">
                <a:solidFill>
                  <a:srgbClr val="595959"/>
                </a:solidFill>
                <a:latin typeface="Times New Roman"/>
                <a:cs typeface="Times New Roman"/>
              </a:rPr>
              <a:t>by</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lower-cost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carriers.</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American</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Airlines,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unit</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114" dirty="0">
                <a:solidFill>
                  <a:srgbClr val="595959"/>
                </a:solidFill>
                <a:latin typeface="Times New Roman"/>
                <a:cs typeface="Times New Roman"/>
              </a:rPr>
              <a:t> </a:t>
            </a:r>
            <a:r>
              <a:rPr sz="2000" dirty="0">
                <a:solidFill>
                  <a:srgbClr val="595959"/>
                </a:solidFill>
                <a:latin typeface="Times New Roman"/>
                <a:cs typeface="Times New Roman"/>
              </a:rPr>
              <a:t>AMR,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immediately</a:t>
            </a:r>
            <a:r>
              <a:rPr sz="2000" spc="-5" dirty="0">
                <a:solidFill>
                  <a:srgbClr val="595959"/>
                </a:solidFill>
                <a:latin typeface="Times New Roman"/>
                <a:cs typeface="Times New Roman"/>
              </a:rPr>
              <a:t> matched</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move,</a:t>
            </a:r>
            <a:r>
              <a:rPr sz="2000" dirty="0">
                <a:solidFill>
                  <a:srgbClr val="595959"/>
                </a:solidFill>
                <a:latin typeface="Times New Roman"/>
                <a:cs typeface="Times New Roman"/>
              </a:rPr>
              <a:t> </a:t>
            </a:r>
            <a:r>
              <a:rPr sz="2000" spc="-5" dirty="0">
                <a:solidFill>
                  <a:srgbClr val="595959"/>
                </a:solidFill>
                <a:latin typeface="Times New Roman"/>
                <a:cs typeface="Times New Roman"/>
              </a:rPr>
              <a:t>spokesman</a:t>
            </a:r>
            <a:r>
              <a:rPr sz="2000" spc="-40" dirty="0">
                <a:solidFill>
                  <a:srgbClr val="595959"/>
                </a:solidFill>
                <a:latin typeface="Times New Roman"/>
                <a:cs typeface="Times New Roman"/>
              </a:rPr>
              <a:t> </a:t>
            </a:r>
            <a:r>
              <a:rPr sz="2000" spc="-30" dirty="0">
                <a:solidFill>
                  <a:srgbClr val="595959"/>
                </a:solidFill>
                <a:latin typeface="Times New Roman"/>
                <a:cs typeface="Times New Roman"/>
              </a:rPr>
              <a:t>Tim</a:t>
            </a:r>
            <a:r>
              <a:rPr sz="2000" spc="-45" dirty="0">
                <a:solidFill>
                  <a:srgbClr val="595959"/>
                </a:solidFill>
                <a:latin typeface="Times New Roman"/>
                <a:cs typeface="Times New Roman"/>
              </a:rPr>
              <a:t> </a:t>
            </a:r>
            <a:r>
              <a:rPr sz="2000" spc="-30" dirty="0">
                <a:solidFill>
                  <a:srgbClr val="595959"/>
                </a:solidFill>
                <a:latin typeface="Times New Roman"/>
                <a:cs typeface="Times New Roman"/>
              </a:rPr>
              <a:t>Wagner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said.</a:t>
            </a:r>
            <a:endParaRPr sz="2000">
              <a:latin typeface="Times New Roman"/>
              <a:cs typeface="Times New Roman"/>
            </a:endParaRPr>
          </a:p>
          <a:p>
            <a:pPr marL="12700" marR="245745">
              <a:lnSpc>
                <a:spcPct val="100000"/>
              </a:lnSpc>
            </a:pPr>
            <a:r>
              <a:rPr sz="2000" spc="-5" dirty="0">
                <a:solidFill>
                  <a:srgbClr val="595959"/>
                </a:solidFill>
                <a:latin typeface="Times New Roman"/>
                <a:cs typeface="Times New Roman"/>
              </a:rPr>
              <a:t>United, </a:t>
            </a:r>
            <a:r>
              <a:rPr sz="2000" dirty="0">
                <a:solidFill>
                  <a:srgbClr val="595959"/>
                </a:solidFill>
                <a:latin typeface="Times New Roman"/>
                <a:cs typeface="Times New Roman"/>
              </a:rPr>
              <a:t>a </a:t>
            </a:r>
            <a:r>
              <a:rPr sz="2000" spc="-5" dirty="0">
                <a:solidFill>
                  <a:srgbClr val="595959"/>
                </a:solidFill>
                <a:latin typeface="Times New Roman"/>
                <a:cs typeface="Times New Roman"/>
              </a:rPr>
              <a:t>unit </a:t>
            </a:r>
            <a:r>
              <a:rPr sz="2000" dirty="0">
                <a:solidFill>
                  <a:srgbClr val="595959"/>
                </a:solidFill>
                <a:latin typeface="Times New Roman"/>
                <a:cs typeface="Times New Roman"/>
              </a:rPr>
              <a:t>of UAL, </a:t>
            </a:r>
            <a:r>
              <a:rPr sz="2000" spc="-5" dirty="0">
                <a:solidFill>
                  <a:srgbClr val="595959"/>
                </a:solidFill>
                <a:latin typeface="Times New Roman"/>
                <a:cs typeface="Times New Roman"/>
              </a:rPr>
              <a:t>said the increase took </a:t>
            </a:r>
            <a:r>
              <a:rPr sz="2000" spc="-10" dirty="0">
                <a:solidFill>
                  <a:srgbClr val="595959"/>
                </a:solidFill>
                <a:latin typeface="Times New Roman"/>
                <a:cs typeface="Times New Roman"/>
              </a:rPr>
              <a:t>effect </a:t>
            </a:r>
            <a:r>
              <a:rPr sz="2000" spc="-5" dirty="0">
                <a:solidFill>
                  <a:srgbClr val="6AA84F"/>
                </a:solidFill>
                <a:latin typeface="Times New Roman"/>
                <a:cs typeface="Times New Roman"/>
              </a:rPr>
              <a:t>Thursday night </a:t>
            </a:r>
            <a:r>
              <a:rPr sz="2000" spc="-484" dirty="0">
                <a:solidFill>
                  <a:srgbClr val="6AA84F"/>
                </a:solidFill>
                <a:latin typeface="Times New Roman"/>
                <a:cs typeface="Times New Roman"/>
              </a:rPr>
              <a:t> </a:t>
            </a:r>
            <a:r>
              <a:rPr sz="2000" spc="-5" dirty="0">
                <a:solidFill>
                  <a:srgbClr val="595959"/>
                </a:solidFill>
                <a:latin typeface="Times New Roman"/>
                <a:cs typeface="Times New Roman"/>
              </a:rPr>
              <a:t>and applies to most routes where it competes against discount </a:t>
            </a:r>
            <a:r>
              <a:rPr sz="2000" dirty="0">
                <a:solidFill>
                  <a:srgbClr val="595959"/>
                </a:solidFill>
                <a:latin typeface="Times New Roman"/>
                <a:cs typeface="Times New Roman"/>
              </a:rPr>
              <a:t> </a:t>
            </a:r>
            <a:r>
              <a:rPr sz="2000" spc="-5" dirty="0">
                <a:solidFill>
                  <a:srgbClr val="595959"/>
                </a:solidFill>
                <a:latin typeface="Times New Roman"/>
                <a:cs typeface="Times New Roman"/>
              </a:rPr>
              <a:t>carriers, such as Chicago to Dallas and Atlanta and Denver to San </a:t>
            </a:r>
            <a:r>
              <a:rPr sz="2000" dirty="0">
                <a:solidFill>
                  <a:srgbClr val="595959"/>
                </a:solidFill>
                <a:latin typeface="Times New Roman"/>
                <a:cs typeface="Times New Roman"/>
              </a:rPr>
              <a:t> </a:t>
            </a:r>
            <a:r>
              <a:rPr sz="2000" spc="-5" dirty="0">
                <a:solidFill>
                  <a:srgbClr val="595959"/>
                </a:solidFill>
                <a:latin typeface="Times New Roman"/>
                <a:cs typeface="Times New Roman"/>
              </a:rPr>
              <a:t>Francisco, </a:t>
            </a:r>
            <a:r>
              <a:rPr sz="2000" dirty="0">
                <a:solidFill>
                  <a:srgbClr val="595959"/>
                </a:solidFill>
                <a:latin typeface="Times New Roman"/>
                <a:cs typeface="Times New Roman"/>
              </a:rPr>
              <a:t>Los</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Angeles and</a:t>
            </a:r>
            <a:r>
              <a:rPr sz="2000" dirty="0">
                <a:solidFill>
                  <a:srgbClr val="595959"/>
                </a:solidFill>
                <a:latin typeface="Times New Roman"/>
                <a:cs typeface="Times New Roman"/>
              </a:rPr>
              <a:t> New</a:t>
            </a:r>
            <a:r>
              <a:rPr sz="2000" spc="-75" dirty="0">
                <a:solidFill>
                  <a:srgbClr val="595959"/>
                </a:solidFill>
                <a:latin typeface="Times New Roman"/>
                <a:cs typeface="Times New Roman"/>
              </a:rPr>
              <a:t> </a:t>
            </a:r>
            <a:r>
              <a:rPr sz="2000" spc="-40" dirty="0">
                <a:solidFill>
                  <a:srgbClr val="595959"/>
                </a:solidFill>
                <a:latin typeface="Times New Roman"/>
                <a:cs typeface="Times New Roman"/>
              </a:rPr>
              <a:t>York.</a:t>
            </a:r>
            <a:endParaRPr sz="20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39331"/>
            <a:ext cx="4174490" cy="665480"/>
          </a:xfrm>
          <a:prstGeom prst="rect">
            <a:avLst/>
          </a:prstGeom>
        </p:spPr>
        <p:txBody>
          <a:bodyPr vert="horz" wrap="square" lIns="0" tIns="12700" rIns="0" bIns="0" rtlCol="0">
            <a:spAutoFit/>
          </a:bodyPr>
          <a:lstStyle/>
          <a:p>
            <a:pPr marL="12700">
              <a:lnSpc>
                <a:spcPct val="100000"/>
              </a:lnSpc>
              <a:spcBef>
                <a:spcPts val="100"/>
              </a:spcBef>
            </a:pPr>
            <a:r>
              <a:rPr spc="45" dirty="0"/>
              <a:t>Template</a:t>
            </a:r>
            <a:r>
              <a:rPr spc="-105" dirty="0"/>
              <a:t> </a:t>
            </a:r>
            <a:r>
              <a:rPr spc="85" dirty="0"/>
              <a:t>Analysis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11</a:t>
            </a:fld>
            <a:endParaRPr dirty="0"/>
          </a:p>
        </p:txBody>
      </p:sp>
      <p:sp>
        <p:nvSpPr>
          <p:cNvPr id="3" name="object 3"/>
          <p:cNvSpPr txBox="1"/>
          <p:nvPr/>
        </p:nvSpPr>
        <p:spPr>
          <a:xfrm>
            <a:off x="860400" y="1711544"/>
            <a:ext cx="7118350" cy="4358640"/>
          </a:xfrm>
          <a:prstGeom prst="rect">
            <a:avLst/>
          </a:prstGeom>
        </p:spPr>
        <p:txBody>
          <a:bodyPr vert="horz" wrap="square" lIns="0" tIns="5080" rIns="0" bIns="0" rtlCol="0">
            <a:spAutoFit/>
          </a:bodyPr>
          <a:lstStyle/>
          <a:p>
            <a:pPr marL="12700" marR="50800">
              <a:lnSpc>
                <a:spcPct val="102299"/>
              </a:lnSpc>
              <a:spcBef>
                <a:spcPts val="40"/>
              </a:spcBef>
            </a:pPr>
            <a:r>
              <a:rPr sz="2200" spc="-5" dirty="0">
                <a:solidFill>
                  <a:srgbClr val="595959"/>
                </a:solidFill>
                <a:latin typeface="Times New Roman"/>
                <a:cs typeface="Times New Roman"/>
              </a:rPr>
              <a:t>Many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news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stories have</a:t>
            </a:r>
            <a:r>
              <a:rPr sz="2200" dirty="0">
                <a:solidFill>
                  <a:srgbClr val="595959"/>
                </a:solidFill>
                <a:latin typeface="Times New Roman"/>
                <a:cs typeface="Times New Roman"/>
              </a:rPr>
              <a:t> a </a:t>
            </a:r>
            <a:r>
              <a:rPr sz="2200" spc="-5" dirty="0">
                <a:solidFill>
                  <a:srgbClr val="595959"/>
                </a:solidFill>
                <a:latin typeface="Times New Roman"/>
                <a:cs typeface="Times New Roman"/>
              </a:rPr>
              <a:t>script-like</a:t>
            </a:r>
            <a:r>
              <a:rPr sz="2200" dirty="0">
                <a:solidFill>
                  <a:srgbClr val="595959"/>
                </a:solidFill>
                <a:latin typeface="Times New Roman"/>
                <a:cs typeface="Times New Roman"/>
              </a:rPr>
              <a:t> </a:t>
            </a:r>
            <a:r>
              <a:rPr sz="2200" spc="-5" dirty="0">
                <a:solidFill>
                  <a:srgbClr val="595959"/>
                </a:solidFill>
                <a:latin typeface="Times New Roman"/>
                <a:cs typeface="Times New Roman"/>
              </a:rPr>
              <a:t>flavor</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them.</a:t>
            </a:r>
            <a:r>
              <a:rPr sz="2200" spc="-35" dirty="0">
                <a:solidFill>
                  <a:srgbClr val="595959"/>
                </a:solidFill>
                <a:latin typeface="Times New Roman"/>
                <a:cs typeface="Times New Roman"/>
              </a:rPr>
              <a:t> </a:t>
            </a:r>
            <a:r>
              <a:rPr sz="2200" dirty="0">
                <a:solidFill>
                  <a:srgbClr val="595959"/>
                </a:solidFill>
                <a:latin typeface="Times New Roman"/>
                <a:cs typeface="Times New Roman"/>
              </a:rPr>
              <a:t>They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have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fixed</a:t>
            </a:r>
            <a:r>
              <a:rPr sz="2200" dirty="0">
                <a:solidFill>
                  <a:srgbClr val="595959"/>
                </a:solidFill>
                <a:latin typeface="Times New Roman"/>
                <a:cs typeface="Times New Roman"/>
              </a:rPr>
              <a:t> </a:t>
            </a:r>
            <a:r>
              <a:rPr sz="2200" spc="-5" dirty="0">
                <a:solidFill>
                  <a:srgbClr val="595959"/>
                </a:solidFill>
                <a:latin typeface="Times New Roman"/>
                <a:cs typeface="Times New Roman"/>
              </a:rPr>
              <a:t>sets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expected</a:t>
            </a:r>
            <a:r>
              <a:rPr sz="2200" dirty="0">
                <a:solidFill>
                  <a:srgbClr val="595959"/>
                </a:solidFill>
                <a:latin typeface="Times New Roman"/>
                <a:cs typeface="Times New Roman"/>
              </a:rPr>
              <a:t> </a:t>
            </a:r>
            <a:r>
              <a:rPr sz="2200" spc="-5" dirty="0">
                <a:solidFill>
                  <a:srgbClr val="595959"/>
                </a:solidFill>
                <a:latin typeface="Times New Roman"/>
                <a:cs typeface="Times New Roman"/>
              </a:rPr>
              <a:t>events,</a:t>
            </a:r>
            <a:r>
              <a:rPr sz="2200" dirty="0">
                <a:solidFill>
                  <a:srgbClr val="595959"/>
                </a:solidFill>
                <a:latin typeface="Times New Roman"/>
                <a:cs typeface="Times New Roman"/>
              </a:rPr>
              <a:t> </a:t>
            </a:r>
            <a:r>
              <a:rPr sz="2200" spc="-5" dirty="0">
                <a:solidFill>
                  <a:srgbClr val="595959"/>
                </a:solidFill>
                <a:latin typeface="Times New Roman"/>
                <a:cs typeface="Times New Roman"/>
              </a:rPr>
              <a:t>entities,</a:t>
            </a:r>
            <a:r>
              <a:rPr sz="2200" dirty="0">
                <a:solidFill>
                  <a:srgbClr val="595959"/>
                </a:solidFill>
                <a:latin typeface="Times New Roman"/>
                <a:cs typeface="Times New Roman"/>
              </a:rPr>
              <a:t> </a:t>
            </a:r>
            <a:r>
              <a:rPr sz="2200" spc="-5" dirty="0">
                <a:solidFill>
                  <a:srgbClr val="595959"/>
                </a:solidFill>
                <a:latin typeface="Times New Roman"/>
                <a:cs typeface="Times New Roman"/>
              </a:rPr>
              <a:t>relations,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etc.</a:t>
            </a:r>
            <a:endParaRPr sz="2200">
              <a:latin typeface="Times New Roman"/>
              <a:cs typeface="Times New Roman"/>
            </a:endParaRPr>
          </a:p>
          <a:p>
            <a:pPr marL="12700">
              <a:lnSpc>
                <a:spcPct val="100000"/>
              </a:lnSpc>
              <a:spcBef>
                <a:spcPts val="160"/>
              </a:spcBef>
            </a:pPr>
            <a:r>
              <a:rPr sz="2000" spc="-20" dirty="0">
                <a:solidFill>
                  <a:srgbClr val="595959"/>
                </a:solidFill>
                <a:latin typeface="Times New Roman"/>
                <a:cs typeface="Times New Roman"/>
              </a:rPr>
              <a:t>Template,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schema,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script</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processing involves:</a:t>
            </a:r>
            <a:endParaRPr sz="2000">
              <a:latin typeface="Times New Roman"/>
              <a:cs typeface="Times New Roman"/>
            </a:endParaRPr>
          </a:p>
          <a:p>
            <a:pPr marL="49530">
              <a:lnSpc>
                <a:spcPct val="100000"/>
              </a:lnSpc>
              <a:spcBef>
                <a:spcPts val="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Recognizing that</a:t>
            </a:r>
            <a:r>
              <a:rPr sz="2000" spc="-15"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story matches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dirty="0">
                <a:solidFill>
                  <a:srgbClr val="595959"/>
                </a:solidFill>
                <a:latin typeface="Times New Roman"/>
                <a:cs typeface="Times New Roman"/>
              </a:rPr>
              <a:t>known</a:t>
            </a:r>
            <a:r>
              <a:rPr sz="2000" spc="-5" dirty="0">
                <a:solidFill>
                  <a:srgbClr val="595959"/>
                </a:solidFill>
                <a:latin typeface="Times New Roman"/>
                <a:cs typeface="Times New Roman"/>
              </a:rPr>
              <a:t> script</a:t>
            </a:r>
            <a:endParaRPr sz="2000">
              <a:latin typeface="Times New Roman"/>
              <a:cs typeface="Times New Roman"/>
            </a:endParaRPr>
          </a:p>
          <a:p>
            <a:pPr marL="49530">
              <a:lnSpc>
                <a:spcPct val="100000"/>
              </a:lnSpc>
              <a:spcBef>
                <a:spcPts val="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Extracting the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parts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script</a:t>
            </a:r>
            <a:endParaRPr sz="2000">
              <a:latin typeface="Times New Roman"/>
              <a:cs typeface="Times New Roman"/>
            </a:endParaRPr>
          </a:p>
          <a:p>
            <a:pPr marL="60325" marR="5080">
              <a:lnSpc>
                <a:spcPct val="100000"/>
              </a:lnSpc>
              <a:spcBef>
                <a:spcPts val="1814"/>
              </a:spcBef>
            </a:pPr>
            <a:r>
              <a:rPr sz="2000" dirty="0">
                <a:solidFill>
                  <a:srgbClr val="595959"/>
                </a:solidFill>
                <a:latin typeface="Times New Roman"/>
                <a:cs typeface="Times New Roman"/>
              </a:rPr>
              <a:t>CHICAGO </a:t>
            </a:r>
            <a:r>
              <a:rPr sz="2000" spc="-5" dirty="0">
                <a:solidFill>
                  <a:srgbClr val="595959"/>
                </a:solidFill>
                <a:latin typeface="Times New Roman"/>
                <a:cs typeface="Times New Roman"/>
              </a:rPr>
              <a:t>(AP): Citing high fuel prices, </a:t>
            </a:r>
            <a:r>
              <a:rPr sz="2000" spc="-5" dirty="0">
                <a:solidFill>
                  <a:srgbClr val="CC0000"/>
                </a:solidFill>
                <a:latin typeface="Times New Roman"/>
                <a:cs typeface="Times New Roman"/>
              </a:rPr>
              <a:t>United Airlines </a:t>
            </a:r>
            <a:r>
              <a:rPr sz="2000" spc="-5" dirty="0">
                <a:solidFill>
                  <a:srgbClr val="595959"/>
                </a:solidFill>
                <a:latin typeface="Times New Roman"/>
                <a:cs typeface="Times New Roman"/>
              </a:rPr>
              <a:t>said Friday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it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has </a:t>
            </a:r>
            <a:r>
              <a:rPr sz="2000" spc="-5" dirty="0">
                <a:solidFill>
                  <a:srgbClr val="0000FF"/>
                </a:solidFill>
                <a:latin typeface="Times New Roman"/>
                <a:cs typeface="Times New Roman"/>
              </a:rPr>
              <a:t>increased</a:t>
            </a:r>
            <a:r>
              <a:rPr sz="2000" dirty="0">
                <a:solidFill>
                  <a:srgbClr val="0000FF"/>
                </a:solidFill>
                <a:latin typeface="Times New Roman"/>
                <a:cs typeface="Times New Roman"/>
              </a:rPr>
              <a:t> </a:t>
            </a:r>
            <a:r>
              <a:rPr sz="2000" spc="-5" dirty="0">
                <a:solidFill>
                  <a:srgbClr val="0000FF"/>
                </a:solidFill>
                <a:latin typeface="Times New Roman"/>
                <a:cs typeface="Times New Roman"/>
              </a:rPr>
              <a:t>fares </a:t>
            </a:r>
            <a:r>
              <a:rPr sz="2000" dirty="0">
                <a:solidFill>
                  <a:srgbClr val="595959"/>
                </a:solidFill>
                <a:latin typeface="Times New Roman"/>
                <a:cs typeface="Times New Roman"/>
              </a:rPr>
              <a:t>by </a:t>
            </a:r>
            <a:r>
              <a:rPr sz="2000" dirty="0">
                <a:solidFill>
                  <a:srgbClr val="6AA84F"/>
                </a:solidFill>
                <a:latin typeface="Times New Roman"/>
                <a:cs typeface="Times New Roman"/>
              </a:rPr>
              <a:t>$6 </a:t>
            </a:r>
            <a:r>
              <a:rPr sz="2000" spc="-5" dirty="0">
                <a:solidFill>
                  <a:srgbClr val="595959"/>
                </a:solidFill>
                <a:latin typeface="Times New Roman"/>
                <a:cs typeface="Times New Roman"/>
              </a:rPr>
              <a:t>per round</a:t>
            </a:r>
            <a:r>
              <a:rPr sz="2000" dirty="0">
                <a:solidFill>
                  <a:srgbClr val="595959"/>
                </a:solidFill>
                <a:latin typeface="Times New Roman"/>
                <a:cs typeface="Times New Roman"/>
              </a:rPr>
              <a:t> </a:t>
            </a:r>
            <a:r>
              <a:rPr sz="2000" spc="-10" dirty="0">
                <a:solidFill>
                  <a:srgbClr val="595959"/>
                </a:solidFill>
                <a:latin typeface="Times New Roman"/>
                <a:cs typeface="Times New Roman"/>
              </a:rPr>
              <a:t>trip</a:t>
            </a:r>
            <a:r>
              <a:rPr sz="2000" dirty="0">
                <a:solidFill>
                  <a:srgbClr val="595959"/>
                </a:solidFill>
                <a:latin typeface="Times New Roman"/>
                <a:cs typeface="Times New Roman"/>
              </a:rPr>
              <a:t> on</a:t>
            </a:r>
            <a:r>
              <a:rPr sz="2000" spc="-5" dirty="0">
                <a:solidFill>
                  <a:srgbClr val="595959"/>
                </a:solidFill>
                <a:latin typeface="Times New Roman"/>
                <a:cs typeface="Times New Roman"/>
              </a:rPr>
              <a:t> flights to</a:t>
            </a:r>
            <a:r>
              <a:rPr sz="2000" dirty="0">
                <a:solidFill>
                  <a:srgbClr val="595959"/>
                </a:solidFill>
                <a:latin typeface="Times New Roman"/>
                <a:cs typeface="Times New Roman"/>
              </a:rPr>
              <a:t> </a:t>
            </a:r>
            <a:r>
              <a:rPr sz="2000" spc="-5" dirty="0">
                <a:solidFill>
                  <a:srgbClr val="595959"/>
                </a:solidFill>
                <a:latin typeface="Times New Roman"/>
                <a:cs typeface="Times New Roman"/>
              </a:rPr>
              <a:t>some </a:t>
            </a:r>
            <a:r>
              <a:rPr sz="2000" spc="-10" dirty="0">
                <a:solidFill>
                  <a:srgbClr val="595959"/>
                </a:solidFill>
                <a:latin typeface="Times New Roman"/>
                <a:cs typeface="Times New Roman"/>
              </a:rPr>
              <a:t>cities </a:t>
            </a:r>
            <a:r>
              <a:rPr sz="2000" spc="-5" dirty="0">
                <a:solidFill>
                  <a:srgbClr val="595959"/>
                </a:solidFill>
                <a:latin typeface="Times New Roman"/>
                <a:cs typeface="Times New Roman"/>
              </a:rPr>
              <a:t> also served </a:t>
            </a:r>
            <a:r>
              <a:rPr sz="2000" dirty="0">
                <a:solidFill>
                  <a:srgbClr val="595959"/>
                </a:solidFill>
                <a:latin typeface="Times New Roman"/>
                <a:cs typeface="Times New Roman"/>
              </a:rPr>
              <a:t>by</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lower-cost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carriers.</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American</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Airlines,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unit</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114" dirty="0">
                <a:solidFill>
                  <a:srgbClr val="595959"/>
                </a:solidFill>
                <a:latin typeface="Times New Roman"/>
                <a:cs typeface="Times New Roman"/>
              </a:rPr>
              <a:t> </a:t>
            </a:r>
            <a:r>
              <a:rPr sz="2000" dirty="0">
                <a:solidFill>
                  <a:srgbClr val="595959"/>
                </a:solidFill>
                <a:latin typeface="Times New Roman"/>
                <a:cs typeface="Times New Roman"/>
              </a:rPr>
              <a:t>AMR,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immediately</a:t>
            </a:r>
            <a:r>
              <a:rPr sz="2000" spc="-5" dirty="0">
                <a:solidFill>
                  <a:srgbClr val="595959"/>
                </a:solidFill>
                <a:latin typeface="Times New Roman"/>
                <a:cs typeface="Times New Roman"/>
              </a:rPr>
              <a:t> matched</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move,</a:t>
            </a:r>
            <a:r>
              <a:rPr sz="2000" dirty="0">
                <a:solidFill>
                  <a:srgbClr val="595959"/>
                </a:solidFill>
                <a:latin typeface="Times New Roman"/>
                <a:cs typeface="Times New Roman"/>
              </a:rPr>
              <a:t> </a:t>
            </a:r>
            <a:r>
              <a:rPr sz="2000" spc="-5" dirty="0">
                <a:solidFill>
                  <a:srgbClr val="595959"/>
                </a:solidFill>
                <a:latin typeface="Times New Roman"/>
                <a:cs typeface="Times New Roman"/>
              </a:rPr>
              <a:t>spokesman</a:t>
            </a:r>
            <a:r>
              <a:rPr sz="2000" spc="-40" dirty="0">
                <a:solidFill>
                  <a:srgbClr val="595959"/>
                </a:solidFill>
                <a:latin typeface="Times New Roman"/>
                <a:cs typeface="Times New Roman"/>
              </a:rPr>
              <a:t> </a:t>
            </a:r>
            <a:r>
              <a:rPr sz="2000" spc="-30" dirty="0">
                <a:solidFill>
                  <a:srgbClr val="595959"/>
                </a:solidFill>
                <a:latin typeface="Times New Roman"/>
                <a:cs typeface="Times New Roman"/>
              </a:rPr>
              <a:t>Tim</a:t>
            </a:r>
            <a:r>
              <a:rPr sz="2000" spc="-45" dirty="0">
                <a:solidFill>
                  <a:srgbClr val="595959"/>
                </a:solidFill>
                <a:latin typeface="Times New Roman"/>
                <a:cs typeface="Times New Roman"/>
              </a:rPr>
              <a:t> </a:t>
            </a:r>
            <a:r>
              <a:rPr sz="2000" spc="-30" dirty="0">
                <a:solidFill>
                  <a:srgbClr val="595959"/>
                </a:solidFill>
                <a:latin typeface="Times New Roman"/>
                <a:cs typeface="Times New Roman"/>
              </a:rPr>
              <a:t>Wagner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said.</a:t>
            </a:r>
            <a:endParaRPr sz="2000">
              <a:latin typeface="Times New Roman"/>
              <a:cs typeface="Times New Roman"/>
            </a:endParaRPr>
          </a:p>
          <a:p>
            <a:pPr marL="60325" marR="246379">
              <a:lnSpc>
                <a:spcPct val="100000"/>
              </a:lnSpc>
            </a:pPr>
            <a:r>
              <a:rPr sz="2000" spc="-5" dirty="0">
                <a:solidFill>
                  <a:srgbClr val="595959"/>
                </a:solidFill>
                <a:latin typeface="Times New Roman"/>
                <a:cs typeface="Times New Roman"/>
              </a:rPr>
              <a:t>United, </a:t>
            </a:r>
            <a:r>
              <a:rPr sz="2000" dirty="0">
                <a:solidFill>
                  <a:srgbClr val="595959"/>
                </a:solidFill>
                <a:latin typeface="Times New Roman"/>
                <a:cs typeface="Times New Roman"/>
              </a:rPr>
              <a:t>a </a:t>
            </a:r>
            <a:r>
              <a:rPr sz="2000" spc="-5" dirty="0">
                <a:solidFill>
                  <a:srgbClr val="595959"/>
                </a:solidFill>
                <a:latin typeface="Times New Roman"/>
                <a:cs typeface="Times New Roman"/>
              </a:rPr>
              <a:t>unit </a:t>
            </a:r>
            <a:r>
              <a:rPr sz="2000" dirty="0">
                <a:solidFill>
                  <a:srgbClr val="595959"/>
                </a:solidFill>
                <a:latin typeface="Times New Roman"/>
                <a:cs typeface="Times New Roman"/>
              </a:rPr>
              <a:t>of UAL, </a:t>
            </a:r>
            <a:r>
              <a:rPr sz="2000" spc="-5" dirty="0">
                <a:solidFill>
                  <a:srgbClr val="595959"/>
                </a:solidFill>
                <a:latin typeface="Times New Roman"/>
                <a:cs typeface="Times New Roman"/>
              </a:rPr>
              <a:t>said the increase took </a:t>
            </a:r>
            <a:r>
              <a:rPr sz="2000" spc="-10" dirty="0">
                <a:solidFill>
                  <a:srgbClr val="595959"/>
                </a:solidFill>
                <a:latin typeface="Times New Roman"/>
                <a:cs typeface="Times New Roman"/>
              </a:rPr>
              <a:t>effect </a:t>
            </a:r>
            <a:r>
              <a:rPr sz="2000" spc="-5" dirty="0">
                <a:solidFill>
                  <a:srgbClr val="CC0000"/>
                </a:solidFill>
                <a:latin typeface="Times New Roman"/>
                <a:cs typeface="Times New Roman"/>
              </a:rPr>
              <a:t>Thursday </a:t>
            </a:r>
            <a:r>
              <a:rPr sz="2000" spc="-5" dirty="0">
                <a:solidFill>
                  <a:srgbClr val="595959"/>
                </a:solidFill>
                <a:latin typeface="Times New Roman"/>
                <a:cs typeface="Times New Roman"/>
              </a:rPr>
              <a:t>night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and applies to most routes where it competes against discount </a:t>
            </a:r>
            <a:r>
              <a:rPr sz="2000" dirty="0">
                <a:solidFill>
                  <a:srgbClr val="595959"/>
                </a:solidFill>
                <a:latin typeface="Times New Roman"/>
                <a:cs typeface="Times New Roman"/>
              </a:rPr>
              <a:t> </a:t>
            </a:r>
            <a:r>
              <a:rPr sz="2000" spc="-5" dirty="0">
                <a:solidFill>
                  <a:srgbClr val="595959"/>
                </a:solidFill>
                <a:latin typeface="Times New Roman"/>
                <a:cs typeface="Times New Roman"/>
              </a:rPr>
              <a:t>carriers, such as Chicago to Dallas and Atlanta and Denver to San </a:t>
            </a:r>
            <a:r>
              <a:rPr sz="2000" dirty="0">
                <a:solidFill>
                  <a:srgbClr val="595959"/>
                </a:solidFill>
                <a:latin typeface="Times New Roman"/>
                <a:cs typeface="Times New Roman"/>
              </a:rPr>
              <a:t> </a:t>
            </a:r>
            <a:r>
              <a:rPr sz="2000" spc="-5" dirty="0">
                <a:solidFill>
                  <a:srgbClr val="595959"/>
                </a:solidFill>
                <a:latin typeface="Times New Roman"/>
                <a:cs typeface="Times New Roman"/>
              </a:rPr>
              <a:t>Francisco, </a:t>
            </a:r>
            <a:r>
              <a:rPr sz="2000" dirty="0">
                <a:solidFill>
                  <a:srgbClr val="595959"/>
                </a:solidFill>
                <a:latin typeface="Times New Roman"/>
                <a:cs typeface="Times New Roman"/>
              </a:rPr>
              <a:t>Los</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Angeles and</a:t>
            </a:r>
            <a:r>
              <a:rPr sz="2000" dirty="0">
                <a:solidFill>
                  <a:srgbClr val="595959"/>
                </a:solidFill>
                <a:latin typeface="Times New Roman"/>
                <a:cs typeface="Times New Roman"/>
              </a:rPr>
              <a:t> New</a:t>
            </a:r>
            <a:r>
              <a:rPr sz="2000" spc="-75" dirty="0">
                <a:solidFill>
                  <a:srgbClr val="595959"/>
                </a:solidFill>
                <a:latin typeface="Times New Roman"/>
                <a:cs typeface="Times New Roman"/>
              </a:rPr>
              <a:t> </a:t>
            </a:r>
            <a:r>
              <a:rPr sz="2000" spc="-40" dirty="0">
                <a:solidFill>
                  <a:srgbClr val="595959"/>
                </a:solidFill>
                <a:latin typeface="Times New Roman"/>
                <a:cs typeface="Times New Roman"/>
              </a:rPr>
              <a:t>York.</a:t>
            </a:r>
            <a:endParaRPr sz="20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4819" y="4843297"/>
            <a:ext cx="5537200" cy="1666239"/>
          </a:xfrm>
          <a:prstGeom prst="rect">
            <a:avLst/>
          </a:prstGeom>
        </p:spPr>
        <p:txBody>
          <a:bodyPr vert="horz" wrap="square" lIns="0" tIns="33019" rIns="0" bIns="0" rtlCol="0">
            <a:spAutoFit/>
          </a:bodyPr>
          <a:lstStyle/>
          <a:p>
            <a:pPr marL="12700" marR="5080" indent="596900">
              <a:lnSpc>
                <a:spcPts val="4300"/>
              </a:lnSpc>
              <a:spcBef>
                <a:spcPts val="259"/>
              </a:spcBef>
            </a:pPr>
            <a:r>
              <a:rPr sz="3600" spc="180" dirty="0">
                <a:solidFill>
                  <a:srgbClr val="EE5612"/>
                </a:solidFill>
                <a:latin typeface="Times New Roman"/>
                <a:cs typeface="Times New Roman"/>
              </a:rPr>
              <a:t>Information</a:t>
            </a:r>
            <a:r>
              <a:rPr sz="3600" spc="345" dirty="0">
                <a:solidFill>
                  <a:srgbClr val="EE5612"/>
                </a:solidFill>
                <a:latin typeface="Times New Roman"/>
                <a:cs typeface="Times New Roman"/>
              </a:rPr>
              <a:t> </a:t>
            </a:r>
            <a:r>
              <a:rPr sz="3600" spc="195" dirty="0">
                <a:solidFill>
                  <a:srgbClr val="EE5612"/>
                </a:solidFill>
                <a:latin typeface="Times New Roman"/>
                <a:cs typeface="Times New Roman"/>
              </a:rPr>
              <a:t>Extraction: </a:t>
            </a:r>
            <a:r>
              <a:rPr sz="3600" spc="-885" dirty="0">
                <a:solidFill>
                  <a:srgbClr val="EE5612"/>
                </a:solidFill>
                <a:latin typeface="Times New Roman"/>
                <a:cs typeface="Times New Roman"/>
              </a:rPr>
              <a:t> </a:t>
            </a:r>
            <a:r>
              <a:rPr sz="3600" spc="155" dirty="0">
                <a:solidFill>
                  <a:srgbClr val="EE5612"/>
                </a:solidFill>
                <a:latin typeface="Times New Roman"/>
                <a:cs typeface="Times New Roman"/>
              </a:rPr>
              <a:t>Named</a:t>
            </a:r>
            <a:r>
              <a:rPr sz="3600" spc="390" dirty="0">
                <a:solidFill>
                  <a:srgbClr val="EE5612"/>
                </a:solidFill>
                <a:latin typeface="Times New Roman"/>
                <a:cs typeface="Times New Roman"/>
              </a:rPr>
              <a:t> </a:t>
            </a:r>
            <a:r>
              <a:rPr sz="3600" spc="160" dirty="0">
                <a:solidFill>
                  <a:srgbClr val="EE5612"/>
                </a:solidFill>
                <a:latin typeface="Times New Roman"/>
                <a:cs typeface="Times New Roman"/>
              </a:rPr>
              <a:t>Entity</a:t>
            </a:r>
            <a:r>
              <a:rPr sz="3600" spc="390" dirty="0">
                <a:solidFill>
                  <a:srgbClr val="EE5612"/>
                </a:solidFill>
                <a:latin typeface="Times New Roman"/>
                <a:cs typeface="Times New Roman"/>
              </a:rPr>
              <a:t> </a:t>
            </a:r>
            <a:r>
              <a:rPr sz="3600" spc="195" dirty="0">
                <a:solidFill>
                  <a:srgbClr val="EE5612"/>
                </a:solidFill>
                <a:latin typeface="Times New Roman"/>
                <a:cs typeface="Times New Roman"/>
              </a:rPr>
              <a:t>Recognition</a:t>
            </a:r>
            <a:endParaRPr sz="3600">
              <a:latin typeface="Times New Roman"/>
              <a:cs typeface="Times New Roman"/>
            </a:endParaRPr>
          </a:p>
          <a:p>
            <a:pPr marR="30480" algn="r">
              <a:lnSpc>
                <a:spcPts val="4160"/>
              </a:lnSpc>
            </a:pPr>
            <a:r>
              <a:rPr sz="3600" spc="155" dirty="0">
                <a:solidFill>
                  <a:srgbClr val="EE5612"/>
                </a:solidFill>
                <a:latin typeface="Times New Roman"/>
                <a:cs typeface="Times New Roman"/>
              </a:rPr>
              <a:t>(NER)</a:t>
            </a:r>
            <a:endParaRPr sz="36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203190" cy="1300480"/>
          </a:xfrm>
          <a:prstGeom prst="rect">
            <a:avLst/>
          </a:prstGeom>
        </p:spPr>
        <p:txBody>
          <a:bodyPr vert="horz" wrap="square" lIns="0" tIns="30480" rIns="0" bIns="0" rtlCol="0">
            <a:spAutoFit/>
          </a:bodyPr>
          <a:lstStyle/>
          <a:p>
            <a:pPr marL="12700" marR="5080">
              <a:lnSpc>
                <a:spcPts val="5000"/>
              </a:lnSpc>
              <a:spcBef>
                <a:spcPts val="240"/>
              </a:spcBef>
            </a:pPr>
            <a:r>
              <a:rPr spc="85" dirty="0"/>
              <a:t>Information</a:t>
            </a:r>
            <a:r>
              <a:rPr spc="135" dirty="0"/>
              <a:t> </a:t>
            </a:r>
            <a:r>
              <a:rPr spc="95" dirty="0"/>
              <a:t>Extraction </a:t>
            </a:r>
            <a:r>
              <a:rPr spc="-1035" dirty="0"/>
              <a:t> </a:t>
            </a:r>
            <a:r>
              <a:rPr spc="40" dirty="0"/>
              <a:t>Typical</a:t>
            </a:r>
            <a:r>
              <a:rPr spc="110" dirty="0"/>
              <a:t> </a:t>
            </a:r>
            <a:r>
              <a:rPr spc="20" dirty="0"/>
              <a:t>Tasks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892555" y="2146300"/>
            <a:ext cx="4987290" cy="2959100"/>
          </a:xfrm>
          <a:prstGeom prst="rect">
            <a:avLst/>
          </a:prstGeom>
        </p:spPr>
        <p:txBody>
          <a:bodyPr vert="horz" wrap="square" lIns="0" tIns="12700" rIns="0" bIns="0" rtlCol="0">
            <a:spAutoFit/>
          </a:bodyPr>
          <a:lstStyle/>
          <a:p>
            <a:pPr marL="12700" marR="93980">
              <a:lnSpc>
                <a:spcPct val="147700"/>
              </a:lnSpc>
              <a:spcBef>
                <a:spcPts val="100"/>
              </a:spcBef>
            </a:pPr>
            <a:r>
              <a:rPr sz="2200" spc="-5" dirty="0">
                <a:solidFill>
                  <a:srgbClr val="0000FF"/>
                </a:solidFill>
                <a:latin typeface="Times New Roman"/>
                <a:cs typeface="Times New Roman"/>
              </a:rPr>
              <a:t>Named</a:t>
            </a:r>
            <a:r>
              <a:rPr sz="2200" dirty="0">
                <a:solidFill>
                  <a:srgbClr val="0000FF"/>
                </a:solidFill>
                <a:latin typeface="Times New Roman"/>
                <a:cs typeface="Times New Roman"/>
              </a:rPr>
              <a:t> </a:t>
            </a:r>
            <a:r>
              <a:rPr sz="2200" spc="-5" dirty="0">
                <a:solidFill>
                  <a:srgbClr val="0000FF"/>
                </a:solidFill>
                <a:latin typeface="Times New Roman"/>
                <a:cs typeface="Times New Roman"/>
              </a:rPr>
              <a:t>entity</a:t>
            </a:r>
            <a:r>
              <a:rPr sz="2200" spc="5" dirty="0">
                <a:solidFill>
                  <a:srgbClr val="0000FF"/>
                </a:solidFill>
                <a:latin typeface="Times New Roman"/>
                <a:cs typeface="Times New Roman"/>
              </a:rPr>
              <a:t> </a:t>
            </a:r>
            <a:r>
              <a:rPr sz="2200" spc="-5" dirty="0">
                <a:solidFill>
                  <a:srgbClr val="0000FF"/>
                </a:solidFill>
                <a:latin typeface="Times New Roman"/>
                <a:cs typeface="Times New Roman"/>
              </a:rPr>
              <a:t>recognition</a:t>
            </a:r>
            <a:r>
              <a:rPr sz="2200" spc="5" dirty="0">
                <a:solidFill>
                  <a:srgbClr val="0000FF"/>
                </a:solidFill>
                <a:latin typeface="Times New Roman"/>
                <a:cs typeface="Times New Roman"/>
              </a:rPr>
              <a:t> </a:t>
            </a:r>
            <a:r>
              <a:rPr sz="2200" spc="-5" dirty="0">
                <a:solidFill>
                  <a:srgbClr val="0000FF"/>
                </a:solidFill>
                <a:latin typeface="Times New Roman"/>
                <a:cs typeface="Times New Roman"/>
              </a:rPr>
              <a:t>and</a:t>
            </a:r>
            <a:r>
              <a:rPr sz="2200" spc="5" dirty="0">
                <a:solidFill>
                  <a:srgbClr val="0000FF"/>
                </a:solidFill>
                <a:latin typeface="Times New Roman"/>
                <a:cs typeface="Times New Roman"/>
              </a:rPr>
              <a:t> </a:t>
            </a:r>
            <a:r>
              <a:rPr sz="2200" spc="-5" dirty="0">
                <a:solidFill>
                  <a:srgbClr val="0000FF"/>
                </a:solidFill>
                <a:latin typeface="Times New Roman"/>
                <a:cs typeface="Times New Roman"/>
              </a:rPr>
              <a:t>classification </a:t>
            </a:r>
            <a:r>
              <a:rPr sz="2200" spc="-535" dirty="0">
                <a:solidFill>
                  <a:srgbClr val="0000FF"/>
                </a:solidFill>
                <a:latin typeface="Times New Roman"/>
                <a:cs typeface="Times New Roman"/>
              </a:rPr>
              <a:t> </a:t>
            </a:r>
            <a:r>
              <a:rPr sz="2200" spc="-5" dirty="0">
                <a:solidFill>
                  <a:srgbClr val="595959"/>
                </a:solidFill>
                <a:latin typeface="Times New Roman"/>
                <a:cs typeface="Times New Roman"/>
              </a:rPr>
              <a:t>Coreference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analysis</a:t>
            </a:r>
            <a:endParaRPr sz="2200">
              <a:latin typeface="Times New Roman"/>
              <a:cs typeface="Times New Roman"/>
            </a:endParaRPr>
          </a:p>
          <a:p>
            <a:pPr marL="12700" marR="5080">
              <a:lnSpc>
                <a:spcPct val="143900"/>
              </a:lnSpc>
            </a:pPr>
            <a:r>
              <a:rPr sz="2200" spc="-20" dirty="0">
                <a:solidFill>
                  <a:srgbClr val="595959"/>
                </a:solidFill>
                <a:latin typeface="Times New Roman"/>
                <a:cs typeface="Times New Roman"/>
              </a:rPr>
              <a:t>Temporal</a:t>
            </a:r>
            <a:r>
              <a:rPr sz="2200" spc="-5" dirty="0">
                <a:solidFill>
                  <a:srgbClr val="595959"/>
                </a:solidFill>
                <a:latin typeface="Times New Roman"/>
                <a:cs typeface="Times New Roman"/>
              </a:rPr>
              <a:t> and numerical expression analysis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Event</a:t>
            </a:r>
            <a:r>
              <a:rPr sz="2200" spc="-5" dirty="0">
                <a:solidFill>
                  <a:srgbClr val="595959"/>
                </a:solidFill>
                <a:latin typeface="Times New Roman"/>
                <a:cs typeface="Times New Roman"/>
              </a:rPr>
              <a:t> detection</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classification</a:t>
            </a:r>
            <a:endParaRPr sz="2200">
              <a:latin typeface="Times New Roman"/>
              <a:cs typeface="Times New Roman"/>
            </a:endParaRPr>
          </a:p>
          <a:p>
            <a:pPr marL="12700" marR="2832735">
              <a:lnSpc>
                <a:spcPct val="143900"/>
              </a:lnSpc>
              <a:spcBef>
                <a:spcPts val="100"/>
              </a:spcBef>
            </a:pPr>
            <a:r>
              <a:rPr sz="2200" spc="-5" dirty="0">
                <a:solidFill>
                  <a:srgbClr val="0000FF"/>
                </a:solidFill>
                <a:latin typeface="Times New Roman"/>
                <a:cs typeface="Times New Roman"/>
              </a:rPr>
              <a:t>Relation extraction </a:t>
            </a:r>
            <a:r>
              <a:rPr sz="2200" spc="-540" dirty="0">
                <a:solidFill>
                  <a:srgbClr val="0000FF"/>
                </a:solidFill>
                <a:latin typeface="Times New Roman"/>
                <a:cs typeface="Times New Roman"/>
              </a:rPr>
              <a:t> </a:t>
            </a:r>
            <a:r>
              <a:rPr sz="2200" spc="-20" dirty="0">
                <a:solidFill>
                  <a:srgbClr val="595959"/>
                </a:solidFill>
                <a:latin typeface="Times New Roman"/>
                <a:cs typeface="Times New Roman"/>
              </a:rPr>
              <a:t>Template</a:t>
            </a:r>
            <a:r>
              <a:rPr sz="2200" spc="-35" dirty="0">
                <a:solidFill>
                  <a:srgbClr val="595959"/>
                </a:solidFill>
                <a:latin typeface="Times New Roman"/>
                <a:cs typeface="Times New Roman"/>
              </a:rPr>
              <a:t> </a:t>
            </a:r>
            <a:r>
              <a:rPr sz="2200" spc="-5" dirty="0">
                <a:solidFill>
                  <a:srgbClr val="595959"/>
                </a:solidFill>
                <a:latin typeface="Times New Roman"/>
                <a:cs typeface="Times New Roman"/>
              </a:rPr>
              <a:t>analysis</a:t>
            </a:r>
            <a:endParaRPr sz="220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644640" cy="574040"/>
          </a:xfrm>
          <a:prstGeom prst="rect">
            <a:avLst/>
          </a:prstGeom>
        </p:spPr>
        <p:txBody>
          <a:bodyPr vert="horz" wrap="square" lIns="0" tIns="12700" rIns="0" bIns="0" rtlCol="0">
            <a:spAutoFit/>
          </a:bodyPr>
          <a:lstStyle/>
          <a:p>
            <a:pPr marL="12700">
              <a:lnSpc>
                <a:spcPct val="100000"/>
              </a:lnSpc>
              <a:spcBef>
                <a:spcPts val="100"/>
              </a:spcBef>
            </a:pPr>
            <a:r>
              <a:rPr sz="3600" spc="65" dirty="0"/>
              <a:t>NER</a:t>
            </a:r>
            <a:r>
              <a:rPr sz="3600" spc="195" dirty="0"/>
              <a:t> </a:t>
            </a:r>
            <a:r>
              <a:rPr sz="3600" spc="80" dirty="0"/>
              <a:t>(Named</a:t>
            </a:r>
            <a:r>
              <a:rPr sz="3600" spc="200" dirty="0"/>
              <a:t> </a:t>
            </a:r>
            <a:r>
              <a:rPr sz="3600" spc="80" dirty="0"/>
              <a:t>Entity</a:t>
            </a:r>
            <a:r>
              <a:rPr sz="3600" spc="200" dirty="0"/>
              <a:t> </a:t>
            </a:r>
            <a:r>
              <a:rPr sz="3600" spc="95" dirty="0"/>
              <a:t>Recognition)</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844324" y="1875599"/>
            <a:ext cx="7404100" cy="3543300"/>
          </a:xfrm>
          <a:prstGeom prst="rect">
            <a:avLst/>
          </a:prstGeom>
        </p:spPr>
        <p:txBody>
          <a:bodyPr vert="horz" wrap="square" lIns="0" tIns="12700" rIns="0" bIns="0" rtlCol="0">
            <a:spAutoFit/>
          </a:bodyPr>
          <a:lstStyle/>
          <a:p>
            <a:pPr marL="12700" marR="1920875">
              <a:lnSpc>
                <a:spcPct val="132600"/>
              </a:lnSpc>
              <a:spcBef>
                <a:spcPts val="100"/>
              </a:spcBef>
            </a:pPr>
            <a:r>
              <a:rPr sz="2200" b="1" dirty="0">
                <a:solidFill>
                  <a:srgbClr val="595959"/>
                </a:solidFill>
                <a:latin typeface="Times New Roman"/>
                <a:cs typeface="Times New Roman"/>
              </a:rPr>
              <a:t>Find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b="1" spc="-5" dirty="0">
                <a:solidFill>
                  <a:srgbClr val="595959"/>
                </a:solidFill>
                <a:latin typeface="Times New Roman"/>
                <a:cs typeface="Times New Roman"/>
              </a:rPr>
              <a:t>classify </a:t>
            </a:r>
            <a:r>
              <a:rPr sz="2200" spc="-5" dirty="0">
                <a:solidFill>
                  <a:srgbClr val="595959"/>
                </a:solidFill>
                <a:latin typeface="Times New Roman"/>
                <a:cs typeface="Times New Roman"/>
              </a:rPr>
              <a:t>all</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named</a:t>
            </a:r>
            <a:r>
              <a:rPr sz="2200" dirty="0">
                <a:solidFill>
                  <a:srgbClr val="595959"/>
                </a:solidFill>
                <a:latin typeface="Times New Roman"/>
                <a:cs typeface="Times New Roman"/>
              </a:rPr>
              <a:t> </a:t>
            </a:r>
            <a:r>
              <a:rPr sz="2200" spc="-5" dirty="0">
                <a:solidFill>
                  <a:srgbClr val="595959"/>
                </a:solidFill>
                <a:latin typeface="Times New Roman"/>
                <a:cs typeface="Times New Roman"/>
              </a:rPr>
              <a:t>entities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 a</a:t>
            </a:r>
            <a:r>
              <a:rPr sz="2200" spc="-5" dirty="0">
                <a:solidFill>
                  <a:srgbClr val="595959"/>
                </a:solidFill>
                <a:latin typeface="Times New Roman"/>
                <a:cs typeface="Times New Roman"/>
              </a:rPr>
              <a:t> text.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What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named</a:t>
            </a:r>
            <a:r>
              <a:rPr sz="2200" dirty="0">
                <a:solidFill>
                  <a:srgbClr val="595959"/>
                </a:solidFill>
                <a:latin typeface="Times New Roman"/>
                <a:cs typeface="Times New Roman"/>
              </a:rPr>
              <a:t> </a:t>
            </a:r>
            <a:r>
              <a:rPr sz="2200" spc="-5" dirty="0">
                <a:solidFill>
                  <a:srgbClr val="595959"/>
                </a:solidFill>
                <a:latin typeface="Times New Roman"/>
                <a:cs typeface="Times New Roman"/>
              </a:rPr>
              <a:t>entity?</a:t>
            </a:r>
            <a:endParaRPr sz="2200">
              <a:latin typeface="Times New Roman"/>
              <a:cs typeface="Times New Roman"/>
            </a:endParaRPr>
          </a:p>
          <a:p>
            <a:pPr marL="48895">
              <a:lnSpc>
                <a:spcPct val="100000"/>
              </a:lnSpc>
              <a:spcBef>
                <a:spcPts val="359"/>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mention</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 </a:t>
            </a:r>
            <a:r>
              <a:rPr sz="2000" spc="-10" dirty="0">
                <a:solidFill>
                  <a:srgbClr val="595959"/>
                </a:solidFill>
                <a:latin typeface="Times New Roman"/>
                <a:cs typeface="Times New Roman"/>
              </a:rPr>
              <a:t>entity</a:t>
            </a:r>
            <a:r>
              <a:rPr sz="2000" dirty="0">
                <a:solidFill>
                  <a:srgbClr val="595959"/>
                </a:solidFill>
                <a:latin typeface="Times New Roman"/>
                <a:cs typeface="Times New Roman"/>
              </a:rPr>
              <a:t> </a:t>
            </a:r>
            <a:r>
              <a:rPr sz="2000" spc="-5" dirty="0">
                <a:solidFill>
                  <a:srgbClr val="595959"/>
                </a:solidFill>
                <a:latin typeface="Times New Roman"/>
                <a:cs typeface="Times New Roman"/>
              </a:rPr>
              <a:t>using </a:t>
            </a:r>
            <a:r>
              <a:rPr sz="2000" spc="-10" dirty="0">
                <a:solidFill>
                  <a:srgbClr val="595959"/>
                </a:solidFill>
                <a:latin typeface="Times New Roman"/>
                <a:cs typeface="Times New Roman"/>
              </a:rPr>
              <a:t>its </a:t>
            </a:r>
            <a:r>
              <a:rPr sz="2000" spc="-5" dirty="0">
                <a:solidFill>
                  <a:srgbClr val="595959"/>
                </a:solidFill>
                <a:latin typeface="Times New Roman"/>
                <a:cs typeface="Times New Roman"/>
              </a:rPr>
              <a:t>name</a:t>
            </a:r>
            <a:endParaRPr sz="2000">
              <a:latin typeface="Times New Roman"/>
              <a:cs typeface="Times New Roman"/>
            </a:endParaRPr>
          </a:p>
          <a:p>
            <a:pPr marL="231775">
              <a:lnSpc>
                <a:spcPct val="100000"/>
              </a:lnSpc>
              <a:spcBef>
                <a:spcPts val="400"/>
              </a:spcBef>
            </a:pPr>
            <a:r>
              <a:rPr sz="2000" spc="-15" dirty="0">
                <a:solidFill>
                  <a:srgbClr val="002060"/>
                </a:solidFill>
                <a:latin typeface="Impact"/>
                <a:cs typeface="Impact"/>
              </a:rPr>
              <a:t>­</a:t>
            </a:r>
            <a:r>
              <a:rPr sz="2000" spc="135" dirty="0">
                <a:solidFill>
                  <a:srgbClr val="002060"/>
                </a:solidFill>
                <a:latin typeface="Impact"/>
                <a:cs typeface="Impact"/>
              </a:rPr>
              <a:t> </a:t>
            </a:r>
            <a:r>
              <a:rPr sz="2000" i="1" spc="-5" dirty="0">
                <a:solidFill>
                  <a:srgbClr val="0000FF"/>
                </a:solidFill>
                <a:latin typeface="Times New Roman"/>
                <a:cs typeface="Times New Roman"/>
              </a:rPr>
              <a:t>Kansas</a:t>
            </a:r>
            <a:r>
              <a:rPr sz="2000" i="1" spc="-15" dirty="0">
                <a:solidFill>
                  <a:srgbClr val="0000FF"/>
                </a:solidFill>
                <a:latin typeface="Times New Roman"/>
                <a:cs typeface="Times New Roman"/>
              </a:rPr>
              <a:t> </a:t>
            </a:r>
            <a:r>
              <a:rPr sz="2000" i="1" spc="-5" dirty="0">
                <a:solidFill>
                  <a:srgbClr val="0000FF"/>
                </a:solidFill>
                <a:latin typeface="Times New Roman"/>
                <a:cs typeface="Times New Roman"/>
              </a:rPr>
              <a:t>Jayhawks</a:t>
            </a:r>
            <a:endParaRPr sz="2000">
              <a:latin typeface="Times New Roman"/>
              <a:cs typeface="Times New Roman"/>
            </a:endParaRPr>
          </a:p>
          <a:p>
            <a:pPr marL="48895">
              <a:lnSpc>
                <a:spcPct val="100000"/>
              </a:lnSpc>
              <a:spcBef>
                <a:spcPts val="4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sub-set</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possible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mentions</a:t>
            </a:r>
            <a:endParaRPr sz="2000">
              <a:latin typeface="Times New Roman"/>
              <a:cs typeface="Times New Roman"/>
            </a:endParaRPr>
          </a:p>
          <a:p>
            <a:pPr marL="231775">
              <a:lnSpc>
                <a:spcPct val="100000"/>
              </a:lnSpc>
              <a:spcBef>
                <a:spcPts val="400"/>
              </a:spcBef>
            </a:pPr>
            <a:r>
              <a:rPr sz="2000" spc="-15" dirty="0">
                <a:solidFill>
                  <a:srgbClr val="002060"/>
                </a:solidFill>
                <a:latin typeface="Impact"/>
                <a:cs typeface="Impact"/>
              </a:rPr>
              <a:t>­</a:t>
            </a:r>
            <a:r>
              <a:rPr sz="2000" spc="140" dirty="0">
                <a:solidFill>
                  <a:srgbClr val="002060"/>
                </a:solidFill>
                <a:latin typeface="Impact"/>
                <a:cs typeface="Impact"/>
              </a:rPr>
              <a:t> </a:t>
            </a:r>
            <a:r>
              <a:rPr sz="2000" i="1" spc="-5" dirty="0">
                <a:solidFill>
                  <a:srgbClr val="0000FF"/>
                </a:solidFill>
                <a:latin typeface="Times New Roman"/>
                <a:cs typeface="Times New Roman"/>
              </a:rPr>
              <a:t>Kansas,</a:t>
            </a:r>
            <a:r>
              <a:rPr sz="2000" i="1" dirty="0">
                <a:solidFill>
                  <a:srgbClr val="0000FF"/>
                </a:solidFill>
                <a:latin typeface="Times New Roman"/>
                <a:cs typeface="Times New Roman"/>
              </a:rPr>
              <a:t> </a:t>
            </a:r>
            <a:r>
              <a:rPr sz="2000" i="1" spc="-5" dirty="0">
                <a:solidFill>
                  <a:srgbClr val="0000FF"/>
                </a:solidFill>
                <a:latin typeface="Times New Roman"/>
                <a:cs typeface="Times New Roman"/>
              </a:rPr>
              <a:t>Jayhawks,</a:t>
            </a:r>
            <a:r>
              <a:rPr sz="2000" i="1" dirty="0">
                <a:solidFill>
                  <a:srgbClr val="0000FF"/>
                </a:solidFill>
                <a:latin typeface="Times New Roman"/>
                <a:cs typeface="Times New Roman"/>
              </a:rPr>
              <a:t> </a:t>
            </a:r>
            <a:r>
              <a:rPr sz="2000" i="1" spc="-5" dirty="0">
                <a:solidFill>
                  <a:srgbClr val="0000FF"/>
                </a:solidFill>
                <a:latin typeface="Times New Roman"/>
                <a:cs typeface="Times New Roman"/>
              </a:rPr>
              <a:t>the team, </a:t>
            </a:r>
            <a:r>
              <a:rPr sz="2000" i="1" spc="-10" dirty="0">
                <a:solidFill>
                  <a:srgbClr val="0000FF"/>
                </a:solidFill>
                <a:latin typeface="Times New Roman"/>
                <a:cs typeface="Times New Roman"/>
              </a:rPr>
              <a:t>it,</a:t>
            </a:r>
            <a:r>
              <a:rPr sz="2000" i="1" dirty="0">
                <a:solidFill>
                  <a:srgbClr val="0000FF"/>
                </a:solidFill>
                <a:latin typeface="Times New Roman"/>
                <a:cs typeface="Times New Roman"/>
              </a:rPr>
              <a:t> </a:t>
            </a:r>
            <a:r>
              <a:rPr sz="2000" i="1" spc="-5" dirty="0">
                <a:solidFill>
                  <a:srgbClr val="0000FF"/>
                </a:solidFill>
                <a:latin typeface="Times New Roman"/>
                <a:cs typeface="Times New Roman"/>
              </a:rPr>
              <a:t>they</a:t>
            </a:r>
            <a:endParaRPr sz="2000">
              <a:latin typeface="Times New Roman"/>
              <a:cs typeface="Times New Roman"/>
            </a:endParaRPr>
          </a:p>
          <a:p>
            <a:pPr marL="12700">
              <a:lnSpc>
                <a:spcPct val="100000"/>
              </a:lnSpc>
              <a:spcBef>
                <a:spcPts val="800"/>
              </a:spcBef>
            </a:pPr>
            <a:r>
              <a:rPr sz="2200" i="1" dirty="0">
                <a:solidFill>
                  <a:srgbClr val="595959"/>
                </a:solidFill>
                <a:latin typeface="Times New Roman"/>
                <a:cs typeface="Times New Roman"/>
              </a:rPr>
              <a:t>Find </a:t>
            </a:r>
            <a:r>
              <a:rPr sz="2200" spc="-5" dirty="0">
                <a:solidFill>
                  <a:srgbClr val="595959"/>
                </a:solidFill>
                <a:latin typeface="Times New Roman"/>
                <a:cs typeface="Times New Roman"/>
              </a:rPr>
              <a:t>means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identify</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exact</a:t>
            </a:r>
            <a:r>
              <a:rPr sz="2200" dirty="0">
                <a:solidFill>
                  <a:srgbClr val="595959"/>
                </a:solidFill>
                <a:latin typeface="Times New Roman"/>
                <a:cs typeface="Times New Roman"/>
              </a:rPr>
              <a:t> </a:t>
            </a:r>
            <a:r>
              <a:rPr sz="2200" spc="-5" dirty="0">
                <a:solidFill>
                  <a:srgbClr val="595959"/>
                </a:solidFill>
                <a:latin typeface="Times New Roman"/>
                <a:cs typeface="Times New Roman"/>
              </a:rPr>
              <a:t>span</a:t>
            </a:r>
            <a:r>
              <a:rPr sz="2200" dirty="0">
                <a:solidFill>
                  <a:srgbClr val="595959"/>
                </a:solidFill>
                <a:latin typeface="Times New Roman"/>
                <a:cs typeface="Times New Roman"/>
              </a:rPr>
              <a:t> of the</a:t>
            </a:r>
            <a:r>
              <a:rPr sz="2200" spc="-5" dirty="0">
                <a:solidFill>
                  <a:srgbClr val="595959"/>
                </a:solidFill>
                <a:latin typeface="Times New Roman"/>
                <a:cs typeface="Times New Roman"/>
              </a:rPr>
              <a:t> mention.</a:t>
            </a:r>
            <a:endParaRPr sz="2200">
              <a:latin typeface="Times New Roman"/>
              <a:cs typeface="Times New Roman"/>
            </a:endParaRPr>
          </a:p>
          <a:p>
            <a:pPr marL="12700" marR="5080">
              <a:lnSpc>
                <a:spcPct val="102299"/>
              </a:lnSpc>
              <a:spcBef>
                <a:spcPts val="695"/>
              </a:spcBef>
            </a:pPr>
            <a:r>
              <a:rPr sz="2200" i="1" spc="-5" dirty="0">
                <a:solidFill>
                  <a:srgbClr val="595959"/>
                </a:solidFill>
                <a:latin typeface="Times New Roman"/>
                <a:cs typeface="Times New Roman"/>
              </a:rPr>
              <a:t>Classify</a:t>
            </a:r>
            <a:r>
              <a:rPr sz="2200" i="1" dirty="0">
                <a:solidFill>
                  <a:srgbClr val="595959"/>
                </a:solidFill>
                <a:latin typeface="Times New Roman"/>
                <a:cs typeface="Times New Roman"/>
              </a:rPr>
              <a:t> </a:t>
            </a:r>
            <a:r>
              <a:rPr sz="2200" spc="-5" dirty="0">
                <a:solidFill>
                  <a:srgbClr val="595959"/>
                </a:solidFill>
                <a:latin typeface="Times New Roman"/>
                <a:cs typeface="Times New Roman"/>
              </a:rPr>
              <a:t>means determine</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category</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entity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being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referred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to.</a:t>
            </a:r>
            <a:endParaRPr sz="22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0984"/>
            <a:ext cx="6660515" cy="1120140"/>
          </a:xfrm>
          <a:prstGeom prst="rect">
            <a:avLst/>
          </a:prstGeom>
        </p:spPr>
        <p:txBody>
          <a:bodyPr vert="horz" wrap="square" lIns="0" tIns="27939" rIns="0" bIns="0" rtlCol="0">
            <a:spAutoFit/>
          </a:bodyPr>
          <a:lstStyle/>
          <a:p>
            <a:pPr marL="12700" marR="5080">
              <a:lnSpc>
                <a:spcPts val="4300"/>
              </a:lnSpc>
              <a:spcBef>
                <a:spcPts val="219"/>
              </a:spcBef>
            </a:pPr>
            <a:r>
              <a:rPr sz="3600" spc="50" dirty="0"/>
              <a:t>Typical</a:t>
            </a:r>
            <a:r>
              <a:rPr sz="3600" spc="185" dirty="0"/>
              <a:t> </a:t>
            </a:r>
            <a:r>
              <a:rPr sz="3600" spc="75" dirty="0"/>
              <a:t>Named</a:t>
            </a:r>
            <a:r>
              <a:rPr sz="3600" spc="190" dirty="0"/>
              <a:t> </a:t>
            </a:r>
            <a:r>
              <a:rPr sz="3600" spc="80" dirty="0"/>
              <a:t>Entity</a:t>
            </a:r>
            <a:r>
              <a:rPr sz="3600" spc="190" dirty="0"/>
              <a:t> </a:t>
            </a:r>
            <a:r>
              <a:rPr sz="3600" spc="70" dirty="0"/>
              <a:t>(NE)</a:t>
            </a:r>
            <a:r>
              <a:rPr sz="3600" spc="125" dirty="0"/>
              <a:t> </a:t>
            </a:r>
            <a:r>
              <a:rPr sz="3600" spc="30" dirty="0"/>
              <a:t>Types </a:t>
            </a:r>
            <a:r>
              <a:rPr sz="3600" spc="-885" dirty="0"/>
              <a:t> </a:t>
            </a:r>
            <a:r>
              <a:rPr sz="3600" spc="65" dirty="0"/>
              <a:t>for</a:t>
            </a:r>
            <a:r>
              <a:rPr sz="3600" spc="195" dirty="0"/>
              <a:t> </a:t>
            </a:r>
            <a:r>
              <a:rPr sz="3600" spc="80" dirty="0"/>
              <a:t>Newswire</a:t>
            </a:r>
            <a:r>
              <a:rPr sz="3600" spc="140" dirty="0"/>
              <a:t> </a:t>
            </a:r>
            <a:r>
              <a:rPr sz="3600" spc="10" dirty="0"/>
              <a:t>Text</a:t>
            </a:r>
            <a:endParaRPr sz="360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92555" y="2129495"/>
            <a:ext cx="4866005"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595959"/>
                </a:solidFill>
                <a:latin typeface="Times New Roman"/>
                <a:cs typeface="Times New Roman"/>
              </a:rPr>
              <a:t>Some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applications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add </a:t>
            </a:r>
            <a:r>
              <a:rPr sz="2200" dirty="0">
                <a:solidFill>
                  <a:srgbClr val="595959"/>
                </a:solidFill>
                <a:latin typeface="Times New Roman"/>
                <a:cs typeface="Times New Roman"/>
              </a:rPr>
              <a:t>more</a:t>
            </a:r>
            <a:r>
              <a:rPr sz="2200" spc="-5" dirty="0">
                <a:solidFill>
                  <a:srgbClr val="595959"/>
                </a:solidFill>
                <a:latin typeface="Times New Roman"/>
                <a:cs typeface="Times New Roman"/>
              </a:rPr>
              <a:t> specific types.</a:t>
            </a:r>
            <a:endParaRPr sz="2200">
              <a:latin typeface="Times New Roman"/>
              <a:cs typeface="Times New Roman"/>
            </a:endParaRPr>
          </a:p>
        </p:txBody>
      </p:sp>
      <p:graphicFrame>
        <p:nvGraphicFramePr>
          <p:cNvPr id="4" name="object 4"/>
          <p:cNvGraphicFramePr>
            <a:graphicFrameLocks noGrp="1"/>
          </p:cNvGraphicFramePr>
          <p:nvPr/>
        </p:nvGraphicFramePr>
        <p:xfrm>
          <a:off x="761747" y="2808917"/>
          <a:ext cx="7590155" cy="2847340"/>
        </p:xfrm>
        <a:graphic>
          <a:graphicData uri="http://schemas.openxmlformats.org/drawingml/2006/table">
            <a:tbl>
              <a:tblPr firstRow="1" bandRow="1">
                <a:tableStyleId>{2D5ABB26-0587-4C30-8999-92F81FD0307C}</a:tableStyleId>
              </a:tblPr>
              <a:tblGrid>
                <a:gridCol w="1397635">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5156835">
                  <a:extLst>
                    <a:ext uri="{9D8B030D-6E8A-4147-A177-3AD203B41FA5}">
                      <a16:colId xmlns:a16="http://schemas.microsoft.com/office/drawing/2014/main" val="20002"/>
                    </a:ext>
                  </a:extLst>
                </a:gridCol>
              </a:tblGrid>
              <a:tr h="335280">
                <a:tc>
                  <a:txBody>
                    <a:bodyPr/>
                    <a:lstStyle/>
                    <a:p>
                      <a:pPr marL="90805">
                        <a:lnSpc>
                          <a:spcPct val="100000"/>
                        </a:lnSpc>
                        <a:spcBef>
                          <a:spcPts val="260"/>
                        </a:spcBef>
                      </a:pPr>
                      <a:r>
                        <a:rPr sz="1600" b="1" spc="-35" dirty="0">
                          <a:solidFill>
                            <a:srgbClr val="FFFFFF"/>
                          </a:solidFill>
                          <a:latin typeface="Times New Roman"/>
                          <a:cs typeface="Times New Roman"/>
                        </a:rPr>
                        <a:t>Type</a:t>
                      </a:r>
                      <a:endParaRPr sz="1600">
                        <a:latin typeface="Times New Roman"/>
                        <a:cs typeface="Times New Roman"/>
                      </a:endParaRPr>
                    </a:p>
                  </a:txBody>
                  <a:tcPr marL="0" marR="0" marT="33020" marB="0">
                    <a:lnL w="19050">
                      <a:solidFill>
                        <a:srgbClr val="595959"/>
                      </a:solidFill>
                      <a:prstDash val="solid"/>
                    </a:lnL>
                    <a:lnT w="19050">
                      <a:solidFill>
                        <a:srgbClr val="595959"/>
                      </a:solidFill>
                      <a:prstDash val="solid"/>
                    </a:lnT>
                    <a:solidFill>
                      <a:srgbClr val="264457"/>
                    </a:solidFill>
                  </a:tcPr>
                </a:tc>
                <a:tc>
                  <a:txBody>
                    <a:bodyPr/>
                    <a:lstStyle/>
                    <a:p>
                      <a:pPr marL="127635">
                        <a:lnSpc>
                          <a:spcPct val="100000"/>
                        </a:lnSpc>
                        <a:spcBef>
                          <a:spcPts val="260"/>
                        </a:spcBef>
                      </a:pPr>
                      <a:r>
                        <a:rPr sz="1600" b="1" spc="-55" dirty="0">
                          <a:solidFill>
                            <a:srgbClr val="FFFFFF"/>
                          </a:solidFill>
                          <a:latin typeface="Times New Roman"/>
                          <a:cs typeface="Times New Roman"/>
                        </a:rPr>
                        <a:t>Tag</a:t>
                      </a:r>
                      <a:endParaRPr sz="1600">
                        <a:latin typeface="Times New Roman"/>
                        <a:cs typeface="Times New Roman"/>
                      </a:endParaRPr>
                    </a:p>
                  </a:txBody>
                  <a:tcPr marL="0" marR="0" marT="33020" marB="0">
                    <a:lnT w="19050">
                      <a:solidFill>
                        <a:srgbClr val="595959"/>
                      </a:solidFill>
                      <a:prstDash val="solid"/>
                    </a:lnT>
                    <a:solidFill>
                      <a:srgbClr val="264457"/>
                    </a:solidFill>
                  </a:tcPr>
                </a:tc>
                <a:tc>
                  <a:txBody>
                    <a:bodyPr/>
                    <a:lstStyle/>
                    <a:p>
                      <a:pPr marL="368300">
                        <a:lnSpc>
                          <a:spcPct val="100000"/>
                        </a:lnSpc>
                        <a:spcBef>
                          <a:spcPts val="260"/>
                        </a:spcBef>
                      </a:pPr>
                      <a:r>
                        <a:rPr sz="1600" b="1" spc="-5" dirty="0">
                          <a:solidFill>
                            <a:srgbClr val="FFFFFF"/>
                          </a:solidFill>
                          <a:latin typeface="Times New Roman"/>
                          <a:cs typeface="Times New Roman"/>
                        </a:rPr>
                        <a:t>Sample</a:t>
                      </a:r>
                      <a:r>
                        <a:rPr sz="1600" b="1" spc="-10" dirty="0">
                          <a:solidFill>
                            <a:srgbClr val="FFFFFF"/>
                          </a:solidFill>
                          <a:latin typeface="Times New Roman"/>
                          <a:cs typeface="Times New Roman"/>
                        </a:rPr>
                        <a:t> </a:t>
                      </a:r>
                      <a:r>
                        <a:rPr sz="1600" b="1" spc="-5" dirty="0">
                          <a:solidFill>
                            <a:srgbClr val="FFFFFF"/>
                          </a:solidFill>
                          <a:latin typeface="Times New Roman"/>
                          <a:cs typeface="Times New Roman"/>
                        </a:rPr>
                        <a:t>Categories</a:t>
                      </a:r>
                      <a:endParaRPr sz="1600">
                        <a:latin typeface="Times New Roman"/>
                        <a:cs typeface="Times New Roman"/>
                      </a:endParaRPr>
                    </a:p>
                  </a:txBody>
                  <a:tcPr marL="0" marR="0" marT="33020" marB="0">
                    <a:lnR w="19050">
                      <a:solidFill>
                        <a:srgbClr val="595959"/>
                      </a:solidFill>
                      <a:prstDash val="solid"/>
                    </a:lnR>
                    <a:lnT w="19050">
                      <a:solidFill>
                        <a:srgbClr val="595959"/>
                      </a:solidFill>
                      <a:prstDash val="solid"/>
                    </a:lnT>
                    <a:solidFill>
                      <a:srgbClr val="264457"/>
                    </a:solidFill>
                  </a:tcPr>
                </a:tc>
                <a:extLst>
                  <a:ext uri="{0D108BD9-81ED-4DB2-BD59-A6C34878D82A}">
                    <a16:rowId xmlns:a16="http://schemas.microsoft.com/office/drawing/2014/main" val="10000"/>
                  </a:ext>
                </a:extLst>
              </a:tr>
              <a:tr h="335299">
                <a:tc>
                  <a:txBody>
                    <a:bodyPr/>
                    <a:lstStyle/>
                    <a:p>
                      <a:pPr marL="182245">
                        <a:lnSpc>
                          <a:spcPct val="100000"/>
                        </a:lnSpc>
                        <a:spcBef>
                          <a:spcPts val="259"/>
                        </a:spcBef>
                      </a:pPr>
                      <a:r>
                        <a:rPr sz="1600" dirty="0">
                          <a:solidFill>
                            <a:srgbClr val="595959"/>
                          </a:solidFill>
                          <a:latin typeface="Times New Roman"/>
                          <a:cs typeface="Times New Roman"/>
                        </a:rPr>
                        <a:t>People</a:t>
                      </a:r>
                      <a:endParaRPr sz="1600">
                        <a:latin typeface="Times New Roman"/>
                        <a:cs typeface="Times New Roman"/>
                      </a:endParaRPr>
                    </a:p>
                  </a:txBody>
                  <a:tcPr marL="0" marR="0" marT="33019" marB="0">
                    <a:lnL w="19050">
                      <a:solidFill>
                        <a:srgbClr val="595959"/>
                      </a:solidFill>
                      <a:prstDash val="solid"/>
                    </a:lnL>
                  </a:tcPr>
                </a:tc>
                <a:tc>
                  <a:txBody>
                    <a:bodyPr/>
                    <a:lstStyle/>
                    <a:p>
                      <a:pPr marL="219075">
                        <a:lnSpc>
                          <a:spcPct val="100000"/>
                        </a:lnSpc>
                        <a:spcBef>
                          <a:spcPts val="259"/>
                        </a:spcBef>
                      </a:pPr>
                      <a:r>
                        <a:rPr sz="1600" spc="-5" dirty="0">
                          <a:solidFill>
                            <a:srgbClr val="595959"/>
                          </a:solidFill>
                          <a:latin typeface="Times New Roman"/>
                          <a:cs typeface="Times New Roman"/>
                        </a:rPr>
                        <a:t>PER</a:t>
                      </a:r>
                      <a:endParaRPr sz="1600">
                        <a:latin typeface="Times New Roman"/>
                        <a:cs typeface="Times New Roman"/>
                      </a:endParaRPr>
                    </a:p>
                  </a:txBody>
                  <a:tcPr marL="0" marR="0" marT="33019" marB="0"/>
                </a:tc>
                <a:tc>
                  <a:txBody>
                    <a:bodyPr/>
                    <a:lstStyle/>
                    <a:p>
                      <a:pPr marL="459740">
                        <a:lnSpc>
                          <a:spcPct val="100000"/>
                        </a:lnSpc>
                        <a:spcBef>
                          <a:spcPts val="259"/>
                        </a:spcBef>
                      </a:pPr>
                      <a:r>
                        <a:rPr sz="1600" dirty="0">
                          <a:solidFill>
                            <a:srgbClr val="595959"/>
                          </a:solidFill>
                          <a:latin typeface="Times New Roman"/>
                          <a:cs typeface="Times New Roman"/>
                        </a:rPr>
                        <a:t>Individuals,</a:t>
                      </a:r>
                      <a:r>
                        <a:rPr sz="1600" spc="-10" dirty="0">
                          <a:solidFill>
                            <a:srgbClr val="595959"/>
                          </a:solidFill>
                          <a:latin typeface="Times New Roman"/>
                          <a:cs typeface="Times New Roman"/>
                        </a:rPr>
                        <a:t> </a:t>
                      </a:r>
                      <a:r>
                        <a:rPr sz="1600" dirty="0">
                          <a:solidFill>
                            <a:srgbClr val="595959"/>
                          </a:solidFill>
                          <a:latin typeface="Times New Roman"/>
                          <a:cs typeface="Times New Roman"/>
                        </a:rPr>
                        <a:t>fictional characters,</a:t>
                      </a:r>
                      <a:r>
                        <a:rPr sz="1600" spc="-10" dirty="0">
                          <a:solidFill>
                            <a:srgbClr val="595959"/>
                          </a:solidFill>
                          <a:latin typeface="Times New Roman"/>
                          <a:cs typeface="Times New Roman"/>
                        </a:rPr>
                        <a:t> </a:t>
                      </a:r>
                      <a:r>
                        <a:rPr sz="1600" dirty="0">
                          <a:solidFill>
                            <a:srgbClr val="595959"/>
                          </a:solidFill>
                          <a:latin typeface="Times New Roman"/>
                          <a:cs typeface="Times New Roman"/>
                        </a:rPr>
                        <a:t>small groups</a:t>
                      </a:r>
                      <a:endParaRPr sz="1600">
                        <a:latin typeface="Times New Roman"/>
                        <a:cs typeface="Times New Roman"/>
                      </a:endParaRPr>
                    </a:p>
                  </a:txBody>
                  <a:tcPr marL="0" marR="0" marT="33019" marB="0">
                    <a:lnR w="19050">
                      <a:solidFill>
                        <a:srgbClr val="595959"/>
                      </a:solidFill>
                      <a:prstDash val="solid"/>
                    </a:lnR>
                  </a:tcPr>
                </a:tc>
                <a:extLst>
                  <a:ext uri="{0D108BD9-81ED-4DB2-BD59-A6C34878D82A}">
                    <a16:rowId xmlns:a16="http://schemas.microsoft.com/office/drawing/2014/main" val="10001"/>
                  </a:ext>
                </a:extLst>
              </a:tr>
              <a:tr h="294640">
                <a:tc>
                  <a:txBody>
                    <a:bodyPr/>
                    <a:lstStyle/>
                    <a:p>
                      <a:pPr marR="147320" algn="r">
                        <a:lnSpc>
                          <a:spcPct val="100000"/>
                        </a:lnSpc>
                        <a:spcBef>
                          <a:spcPts val="259"/>
                        </a:spcBef>
                      </a:pPr>
                      <a:r>
                        <a:rPr sz="1600" spc="-5" dirty="0">
                          <a:solidFill>
                            <a:srgbClr val="595959"/>
                          </a:solidFill>
                          <a:latin typeface="Times New Roman"/>
                          <a:cs typeface="Times New Roman"/>
                        </a:rPr>
                        <a:t>Organization</a:t>
                      </a:r>
                      <a:endParaRPr sz="1600">
                        <a:latin typeface="Times New Roman"/>
                        <a:cs typeface="Times New Roman"/>
                      </a:endParaRPr>
                    </a:p>
                  </a:txBody>
                  <a:tcPr marL="0" marR="0" marT="33019" marB="0">
                    <a:lnL w="19050">
                      <a:solidFill>
                        <a:srgbClr val="595959"/>
                      </a:solidFill>
                      <a:prstDash val="solid"/>
                    </a:lnL>
                  </a:tcPr>
                </a:tc>
                <a:tc>
                  <a:txBody>
                    <a:bodyPr/>
                    <a:lstStyle/>
                    <a:p>
                      <a:pPr marR="361315" algn="r">
                        <a:lnSpc>
                          <a:spcPct val="100000"/>
                        </a:lnSpc>
                        <a:spcBef>
                          <a:spcPts val="259"/>
                        </a:spcBef>
                      </a:pPr>
                      <a:r>
                        <a:rPr sz="1600" spc="-10" dirty="0">
                          <a:solidFill>
                            <a:srgbClr val="595959"/>
                          </a:solidFill>
                          <a:latin typeface="Times New Roman"/>
                          <a:cs typeface="Times New Roman"/>
                        </a:rPr>
                        <a:t>ORG</a:t>
                      </a:r>
                      <a:endParaRPr sz="1600">
                        <a:latin typeface="Times New Roman"/>
                        <a:cs typeface="Times New Roman"/>
                      </a:endParaRPr>
                    </a:p>
                  </a:txBody>
                  <a:tcPr marL="0" marR="0" marT="33019" marB="0"/>
                </a:tc>
                <a:tc>
                  <a:txBody>
                    <a:bodyPr/>
                    <a:lstStyle/>
                    <a:p>
                      <a:pPr marL="459740">
                        <a:lnSpc>
                          <a:spcPct val="100000"/>
                        </a:lnSpc>
                        <a:spcBef>
                          <a:spcPts val="259"/>
                        </a:spcBef>
                      </a:pPr>
                      <a:r>
                        <a:rPr sz="1600" dirty="0">
                          <a:solidFill>
                            <a:srgbClr val="595959"/>
                          </a:solidFill>
                          <a:latin typeface="Times New Roman"/>
                          <a:cs typeface="Times New Roman"/>
                        </a:rPr>
                        <a:t>Companies,</a:t>
                      </a:r>
                      <a:r>
                        <a:rPr sz="1600" spc="-10" dirty="0">
                          <a:solidFill>
                            <a:srgbClr val="595959"/>
                          </a:solidFill>
                          <a:latin typeface="Times New Roman"/>
                          <a:cs typeface="Times New Roman"/>
                        </a:rPr>
                        <a:t> </a:t>
                      </a:r>
                      <a:r>
                        <a:rPr sz="1600" dirty="0">
                          <a:solidFill>
                            <a:srgbClr val="595959"/>
                          </a:solidFill>
                          <a:latin typeface="Times New Roman"/>
                          <a:cs typeface="Times New Roman"/>
                        </a:rPr>
                        <a:t>agencies,</a:t>
                      </a:r>
                      <a:r>
                        <a:rPr sz="1600" spc="-5" dirty="0">
                          <a:solidFill>
                            <a:srgbClr val="595959"/>
                          </a:solidFill>
                          <a:latin typeface="Times New Roman"/>
                          <a:cs typeface="Times New Roman"/>
                        </a:rPr>
                        <a:t> </a:t>
                      </a:r>
                      <a:r>
                        <a:rPr sz="1600" dirty="0">
                          <a:solidFill>
                            <a:srgbClr val="595959"/>
                          </a:solidFill>
                          <a:latin typeface="Times New Roman"/>
                          <a:cs typeface="Times New Roman"/>
                        </a:rPr>
                        <a:t>political parties,</a:t>
                      </a:r>
                      <a:r>
                        <a:rPr sz="1600" spc="-5" dirty="0">
                          <a:solidFill>
                            <a:srgbClr val="595959"/>
                          </a:solidFill>
                          <a:latin typeface="Times New Roman"/>
                          <a:cs typeface="Times New Roman"/>
                        </a:rPr>
                        <a:t> </a:t>
                      </a:r>
                      <a:r>
                        <a:rPr sz="1600" dirty="0">
                          <a:solidFill>
                            <a:srgbClr val="595959"/>
                          </a:solidFill>
                          <a:latin typeface="Times New Roman"/>
                          <a:cs typeface="Times New Roman"/>
                        </a:rPr>
                        <a:t>religious</a:t>
                      </a:r>
                      <a:r>
                        <a:rPr sz="1600" spc="-5" dirty="0">
                          <a:solidFill>
                            <a:srgbClr val="595959"/>
                          </a:solidFill>
                          <a:latin typeface="Times New Roman"/>
                          <a:cs typeface="Times New Roman"/>
                        </a:rPr>
                        <a:t> </a:t>
                      </a:r>
                      <a:r>
                        <a:rPr sz="1600" dirty="0">
                          <a:solidFill>
                            <a:srgbClr val="595959"/>
                          </a:solidFill>
                          <a:latin typeface="Times New Roman"/>
                          <a:cs typeface="Times New Roman"/>
                        </a:rPr>
                        <a:t>groups,</a:t>
                      </a:r>
                      <a:endParaRPr sz="1600">
                        <a:latin typeface="Times New Roman"/>
                        <a:cs typeface="Times New Roman"/>
                      </a:endParaRPr>
                    </a:p>
                  </a:txBody>
                  <a:tcPr marL="0" marR="0" marT="33019" marB="0">
                    <a:lnR w="19050">
                      <a:solidFill>
                        <a:srgbClr val="595959"/>
                      </a:solidFill>
                      <a:prstDash val="solid"/>
                    </a:lnR>
                  </a:tcPr>
                </a:tc>
                <a:extLst>
                  <a:ext uri="{0D108BD9-81ED-4DB2-BD59-A6C34878D82A}">
                    <a16:rowId xmlns:a16="http://schemas.microsoft.com/office/drawing/2014/main" val="10002"/>
                  </a:ext>
                </a:extLst>
              </a:tr>
              <a:tr h="289559">
                <a:tc>
                  <a:txBody>
                    <a:bodyPr/>
                    <a:lstStyle/>
                    <a:p>
                      <a:pPr>
                        <a:lnSpc>
                          <a:spcPct val="100000"/>
                        </a:lnSpc>
                      </a:pPr>
                      <a:endParaRPr sz="1700">
                        <a:latin typeface="Times New Roman"/>
                        <a:cs typeface="Times New Roman"/>
                      </a:endParaRPr>
                    </a:p>
                  </a:txBody>
                  <a:tcPr marL="0" marR="0" marT="0" marB="0">
                    <a:lnL w="19050">
                      <a:solidFill>
                        <a:srgbClr val="595959"/>
                      </a:solidFill>
                      <a:prstDash val="solid"/>
                    </a:lnL>
                  </a:tcPr>
                </a:tc>
                <a:tc>
                  <a:txBody>
                    <a:bodyPr/>
                    <a:lstStyle/>
                    <a:p>
                      <a:pPr>
                        <a:lnSpc>
                          <a:spcPct val="100000"/>
                        </a:lnSpc>
                      </a:pPr>
                      <a:endParaRPr sz="1700">
                        <a:latin typeface="Times New Roman"/>
                        <a:cs typeface="Times New Roman"/>
                      </a:endParaRPr>
                    </a:p>
                  </a:txBody>
                  <a:tcPr marL="0" marR="0" marT="0" marB="0"/>
                </a:tc>
                <a:tc>
                  <a:txBody>
                    <a:bodyPr/>
                    <a:lstStyle/>
                    <a:p>
                      <a:pPr marL="459740">
                        <a:lnSpc>
                          <a:spcPts val="1860"/>
                        </a:lnSpc>
                      </a:pPr>
                      <a:r>
                        <a:rPr sz="1600" dirty="0">
                          <a:solidFill>
                            <a:srgbClr val="595959"/>
                          </a:solidFill>
                          <a:latin typeface="Times New Roman"/>
                          <a:cs typeface="Times New Roman"/>
                        </a:rPr>
                        <a:t>sports</a:t>
                      </a:r>
                      <a:r>
                        <a:rPr sz="1600" spc="-20" dirty="0">
                          <a:solidFill>
                            <a:srgbClr val="595959"/>
                          </a:solidFill>
                          <a:latin typeface="Times New Roman"/>
                          <a:cs typeface="Times New Roman"/>
                        </a:rPr>
                        <a:t> </a:t>
                      </a:r>
                      <a:r>
                        <a:rPr sz="1600" dirty="0">
                          <a:solidFill>
                            <a:srgbClr val="595959"/>
                          </a:solidFill>
                          <a:latin typeface="Times New Roman"/>
                          <a:cs typeface="Times New Roman"/>
                        </a:rPr>
                        <a:t>teams</a:t>
                      </a:r>
                      <a:endParaRPr sz="16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3"/>
                  </a:ext>
                </a:extLst>
              </a:tr>
              <a:tr h="330200">
                <a:tc>
                  <a:txBody>
                    <a:bodyPr/>
                    <a:lstStyle/>
                    <a:p>
                      <a:pPr marL="182245">
                        <a:lnSpc>
                          <a:spcPct val="100000"/>
                        </a:lnSpc>
                        <a:spcBef>
                          <a:spcPts val="219"/>
                        </a:spcBef>
                      </a:pPr>
                      <a:r>
                        <a:rPr sz="1600" dirty="0">
                          <a:solidFill>
                            <a:srgbClr val="595959"/>
                          </a:solidFill>
                          <a:latin typeface="Times New Roman"/>
                          <a:cs typeface="Times New Roman"/>
                        </a:rPr>
                        <a:t>Location</a:t>
                      </a:r>
                      <a:endParaRPr sz="1600">
                        <a:latin typeface="Times New Roman"/>
                        <a:cs typeface="Times New Roman"/>
                      </a:endParaRPr>
                    </a:p>
                  </a:txBody>
                  <a:tcPr marL="0" marR="0" marT="27939" marB="0">
                    <a:lnL w="19050">
                      <a:solidFill>
                        <a:srgbClr val="595959"/>
                      </a:solidFill>
                      <a:prstDash val="solid"/>
                    </a:lnL>
                  </a:tcPr>
                </a:tc>
                <a:tc>
                  <a:txBody>
                    <a:bodyPr/>
                    <a:lstStyle/>
                    <a:p>
                      <a:pPr marL="219075">
                        <a:lnSpc>
                          <a:spcPct val="100000"/>
                        </a:lnSpc>
                        <a:spcBef>
                          <a:spcPts val="219"/>
                        </a:spcBef>
                      </a:pPr>
                      <a:r>
                        <a:rPr sz="1600" spc="-5" dirty="0">
                          <a:solidFill>
                            <a:srgbClr val="595959"/>
                          </a:solidFill>
                          <a:latin typeface="Times New Roman"/>
                          <a:cs typeface="Times New Roman"/>
                        </a:rPr>
                        <a:t>LOC</a:t>
                      </a:r>
                      <a:endParaRPr sz="1600">
                        <a:latin typeface="Times New Roman"/>
                        <a:cs typeface="Times New Roman"/>
                      </a:endParaRPr>
                    </a:p>
                  </a:txBody>
                  <a:tcPr marL="0" marR="0" marT="27939" marB="0"/>
                </a:tc>
                <a:tc>
                  <a:txBody>
                    <a:bodyPr/>
                    <a:lstStyle/>
                    <a:p>
                      <a:pPr marL="459740">
                        <a:lnSpc>
                          <a:spcPct val="100000"/>
                        </a:lnSpc>
                        <a:spcBef>
                          <a:spcPts val="219"/>
                        </a:spcBef>
                      </a:pPr>
                      <a:r>
                        <a:rPr sz="1600" dirty="0">
                          <a:solidFill>
                            <a:srgbClr val="595959"/>
                          </a:solidFill>
                          <a:latin typeface="Times New Roman"/>
                          <a:cs typeface="Times New Roman"/>
                        </a:rPr>
                        <a:t>Physical</a:t>
                      </a:r>
                      <a:r>
                        <a:rPr sz="1600" spc="-5" dirty="0">
                          <a:solidFill>
                            <a:srgbClr val="595959"/>
                          </a:solidFill>
                          <a:latin typeface="Times New Roman"/>
                          <a:cs typeface="Times New Roman"/>
                        </a:rPr>
                        <a:t> </a:t>
                      </a:r>
                      <a:r>
                        <a:rPr sz="1600" dirty="0">
                          <a:solidFill>
                            <a:srgbClr val="595959"/>
                          </a:solidFill>
                          <a:latin typeface="Times New Roman"/>
                          <a:cs typeface="Times New Roman"/>
                        </a:rPr>
                        <a:t>extents,</a:t>
                      </a:r>
                      <a:r>
                        <a:rPr sz="1600" spc="-10" dirty="0">
                          <a:solidFill>
                            <a:srgbClr val="595959"/>
                          </a:solidFill>
                          <a:latin typeface="Times New Roman"/>
                          <a:cs typeface="Times New Roman"/>
                        </a:rPr>
                        <a:t> </a:t>
                      </a:r>
                      <a:r>
                        <a:rPr sz="1600" dirty="0">
                          <a:solidFill>
                            <a:srgbClr val="595959"/>
                          </a:solidFill>
                          <a:latin typeface="Times New Roman"/>
                          <a:cs typeface="Times New Roman"/>
                        </a:rPr>
                        <a:t>mountains,</a:t>
                      </a:r>
                      <a:r>
                        <a:rPr sz="1600" spc="-10" dirty="0">
                          <a:solidFill>
                            <a:srgbClr val="595959"/>
                          </a:solidFill>
                          <a:latin typeface="Times New Roman"/>
                          <a:cs typeface="Times New Roman"/>
                        </a:rPr>
                        <a:t> </a:t>
                      </a:r>
                      <a:r>
                        <a:rPr sz="1600" dirty="0">
                          <a:solidFill>
                            <a:srgbClr val="595959"/>
                          </a:solidFill>
                          <a:latin typeface="Times New Roman"/>
                          <a:cs typeface="Times New Roman"/>
                        </a:rPr>
                        <a:t>lakes,</a:t>
                      </a:r>
                      <a:r>
                        <a:rPr sz="1600" spc="-10" dirty="0">
                          <a:solidFill>
                            <a:srgbClr val="595959"/>
                          </a:solidFill>
                          <a:latin typeface="Times New Roman"/>
                          <a:cs typeface="Times New Roman"/>
                        </a:rPr>
                        <a:t> </a:t>
                      </a:r>
                      <a:r>
                        <a:rPr sz="1600" dirty="0">
                          <a:solidFill>
                            <a:srgbClr val="595959"/>
                          </a:solidFill>
                          <a:latin typeface="Times New Roman"/>
                          <a:cs typeface="Times New Roman"/>
                        </a:rPr>
                        <a:t>seas</a:t>
                      </a:r>
                      <a:endParaRPr sz="1600">
                        <a:latin typeface="Times New Roman"/>
                        <a:cs typeface="Times New Roman"/>
                      </a:endParaRPr>
                    </a:p>
                  </a:txBody>
                  <a:tcPr marL="0" marR="0" marT="27939" marB="0">
                    <a:lnR w="19050">
                      <a:solidFill>
                        <a:srgbClr val="595959"/>
                      </a:solidFill>
                      <a:prstDash val="solid"/>
                    </a:lnR>
                  </a:tcPr>
                </a:tc>
                <a:extLst>
                  <a:ext uri="{0D108BD9-81ED-4DB2-BD59-A6C34878D82A}">
                    <a16:rowId xmlns:a16="http://schemas.microsoft.com/office/drawing/2014/main" val="10004"/>
                  </a:ext>
                </a:extLst>
              </a:tr>
              <a:tr h="294640">
                <a:tc>
                  <a:txBody>
                    <a:bodyPr/>
                    <a:lstStyle/>
                    <a:p>
                      <a:pPr marR="120014" algn="r">
                        <a:lnSpc>
                          <a:spcPct val="100000"/>
                        </a:lnSpc>
                        <a:spcBef>
                          <a:spcPts val="259"/>
                        </a:spcBef>
                      </a:pPr>
                      <a:r>
                        <a:rPr sz="1600" dirty="0">
                          <a:solidFill>
                            <a:srgbClr val="595959"/>
                          </a:solidFill>
                          <a:latin typeface="Times New Roman"/>
                          <a:cs typeface="Times New Roman"/>
                        </a:rPr>
                        <a:t>Geo-Political</a:t>
                      </a:r>
                      <a:endParaRPr sz="1600">
                        <a:latin typeface="Times New Roman"/>
                        <a:cs typeface="Times New Roman"/>
                      </a:endParaRPr>
                    </a:p>
                  </a:txBody>
                  <a:tcPr marL="0" marR="0" marT="33019" marB="0">
                    <a:lnL w="19050">
                      <a:solidFill>
                        <a:srgbClr val="595959"/>
                      </a:solidFill>
                      <a:prstDash val="solid"/>
                    </a:lnL>
                  </a:tcPr>
                </a:tc>
                <a:tc>
                  <a:txBody>
                    <a:bodyPr/>
                    <a:lstStyle/>
                    <a:p>
                      <a:pPr marL="219075">
                        <a:lnSpc>
                          <a:spcPct val="100000"/>
                        </a:lnSpc>
                        <a:spcBef>
                          <a:spcPts val="259"/>
                        </a:spcBef>
                      </a:pPr>
                      <a:r>
                        <a:rPr sz="1600" spc="-5" dirty="0">
                          <a:solidFill>
                            <a:srgbClr val="595959"/>
                          </a:solidFill>
                          <a:latin typeface="Times New Roman"/>
                          <a:cs typeface="Times New Roman"/>
                        </a:rPr>
                        <a:t>GPE</a:t>
                      </a:r>
                      <a:endParaRPr sz="1600">
                        <a:latin typeface="Times New Roman"/>
                        <a:cs typeface="Times New Roman"/>
                      </a:endParaRPr>
                    </a:p>
                  </a:txBody>
                  <a:tcPr marL="0" marR="0" marT="33019" marB="0"/>
                </a:tc>
                <a:tc>
                  <a:txBody>
                    <a:bodyPr/>
                    <a:lstStyle/>
                    <a:p>
                      <a:pPr marL="459740">
                        <a:lnSpc>
                          <a:spcPct val="100000"/>
                        </a:lnSpc>
                        <a:spcBef>
                          <a:spcPts val="259"/>
                        </a:spcBef>
                      </a:pPr>
                      <a:r>
                        <a:rPr sz="1600" dirty="0">
                          <a:solidFill>
                            <a:srgbClr val="595959"/>
                          </a:solidFill>
                          <a:latin typeface="Times New Roman"/>
                          <a:cs typeface="Times New Roman"/>
                        </a:rPr>
                        <a:t>Countries,</a:t>
                      </a:r>
                      <a:r>
                        <a:rPr sz="1600" spc="-10" dirty="0">
                          <a:solidFill>
                            <a:srgbClr val="595959"/>
                          </a:solidFill>
                          <a:latin typeface="Times New Roman"/>
                          <a:cs typeface="Times New Roman"/>
                        </a:rPr>
                        <a:t> </a:t>
                      </a:r>
                      <a:r>
                        <a:rPr sz="1600" dirty="0">
                          <a:solidFill>
                            <a:srgbClr val="595959"/>
                          </a:solidFill>
                          <a:latin typeface="Times New Roman"/>
                          <a:cs typeface="Times New Roman"/>
                        </a:rPr>
                        <a:t>states,</a:t>
                      </a:r>
                      <a:r>
                        <a:rPr sz="1600" spc="-10" dirty="0">
                          <a:solidFill>
                            <a:srgbClr val="595959"/>
                          </a:solidFill>
                          <a:latin typeface="Times New Roman"/>
                          <a:cs typeface="Times New Roman"/>
                        </a:rPr>
                        <a:t> </a:t>
                      </a:r>
                      <a:r>
                        <a:rPr sz="1600" dirty="0">
                          <a:solidFill>
                            <a:srgbClr val="595959"/>
                          </a:solidFill>
                          <a:latin typeface="Times New Roman"/>
                          <a:cs typeface="Times New Roman"/>
                        </a:rPr>
                        <a:t>provinces,</a:t>
                      </a:r>
                      <a:r>
                        <a:rPr sz="1600" spc="-10" dirty="0">
                          <a:solidFill>
                            <a:srgbClr val="595959"/>
                          </a:solidFill>
                          <a:latin typeface="Times New Roman"/>
                          <a:cs typeface="Times New Roman"/>
                        </a:rPr>
                        <a:t> </a:t>
                      </a:r>
                      <a:r>
                        <a:rPr sz="1600" dirty="0">
                          <a:solidFill>
                            <a:srgbClr val="595959"/>
                          </a:solidFill>
                          <a:latin typeface="Times New Roman"/>
                          <a:cs typeface="Times New Roman"/>
                        </a:rPr>
                        <a:t>counties</a:t>
                      </a:r>
                      <a:endParaRPr sz="1600">
                        <a:latin typeface="Times New Roman"/>
                        <a:cs typeface="Times New Roman"/>
                      </a:endParaRPr>
                    </a:p>
                  </a:txBody>
                  <a:tcPr marL="0" marR="0" marT="33019" marB="0">
                    <a:lnR w="19050">
                      <a:solidFill>
                        <a:srgbClr val="595959"/>
                      </a:solidFill>
                      <a:prstDash val="solid"/>
                    </a:lnR>
                  </a:tcPr>
                </a:tc>
                <a:extLst>
                  <a:ext uri="{0D108BD9-81ED-4DB2-BD59-A6C34878D82A}">
                    <a16:rowId xmlns:a16="http://schemas.microsoft.com/office/drawing/2014/main" val="10005"/>
                  </a:ext>
                </a:extLst>
              </a:tr>
              <a:tr h="289559">
                <a:tc>
                  <a:txBody>
                    <a:bodyPr/>
                    <a:lstStyle/>
                    <a:p>
                      <a:pPr marL="182245">
                        <a:lnSpc>
                          <a:spcPts val="1860"/>
                        </a:lnSpc>
                      </a:pPr>
                      <a:r>
                        <a:rPr sz="1600" dirty="0">
                          <a:solidFill>
                            <a:srgbClr val="595959"/>
                          </a:solidFill>
                          <a:latin typeface="Times New Roman"/>
                          <a:cs typeface="Times New Roman"/>
                        </a:rPr>
                        <a:t>Entity</a:t>
                      </a:r>
                      <a:endParaRPr sz="1600">
                        <a:latin typeface="Times New Roman"/>
                        <a:cs typeface="Times New Roman"/>
                      </a:endParaRPr>
                    </a:p>
                  </a:txBody>
                  <a:tcPr marL="0" marR="0" marT="0" marB="0">
                    <a:lnL w="19050">
                      <a:solidFill>
                        <a:srgbClr val="595959"/>
                      </a:solidFill>
                      <a:prstDash val="solid"/>
                    </a:lnL>
                  </a:tcPr>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6"/>
                  </a:ext>
                </a:extLst>
              </a:tr>
              <a:tr h="330200">
                <a:tc>
                  <a:txBody>
                    <a:bodyPr/>
                    <a:lstStyle/>
                    <a:p>
                      <a:pPr marL="182245">
                        <a:lnSpc>
                          <a:spcPct val="100000"/>
                        </a:lnSpc>
                        <a:spcBef>
                          <a:spcPts val="219"/>
                        </a:spcBef>
                      </a:pPr>
                      <a:r>
                        <a:rPr sz="1600" dirty="0">
                          <a:solidFill>
                            <a:srgbClr val="595959"/>
                          </a:solidFill>
                          <a:latin typeface="Times New Roman"/>
                          <a:cs typeface="Times New Roman"/>
                        </a:rPr>
                        <a:t>Facility</a:t>
                      </a:r>
                      <a:endParaRPr sz="1600">
                        <a:latin typeface="Times New Roman"/>
                        <a:cs typeface="Times New Roman"/>
                      </a:endParaRPr>
                    </a:p>
                  </a:txBody>
                  <a:tcPr marL="0" marR="0" marT="27939" marB="0">
                    <a:lnL w="19050">
                      <a:solidFill>
                        <a:srgbClr val="595959"/>
                      </a:solidFill>
                      <a:prstDash val="solid"/>
                    </a:lnL>
                  </a:tcPr>
                </a:tc>
                <a:tc>
                  <a:txBody>
                    <a:bodyPr/>
                    <a:lstStyle/>
                    <a:p>
                      <a:pPr marL="219075">
                        <a:lnSpc>
                          <a:spcPct val="100000"/>
                        </a:lnSpc>
                        <a:spcBef>
                          <a:spcPts val="219"/>
                        </a:spcBef>
                      </a:pPr>
                      <a:r>
                        <a:rPr sz="1600" spc="-45" dirty="0">
                          <a:solidFill>
                            <a:srgbClr val="595959"/>
                          </a:solidFill>
                          <a:latin typeface="Times New Roman"/>
                          <a:cs typeface="Times New Roman"/>
                        </a:rPr>
                        <a:t>FAC</a:t>
                      </a:r>
                      <a:endParaRPr sz="1600">
                        <a:latin typeface="Times New Roman"/>
                        <a:cs typeface="Times New Roman"/>
                      </a:endParaRPr>
                    </a:p>
                  </a:txBody>
                  <a:tcPr marL="0" marR="0" marT="27939" marB="0"/>
                </a:tc>
                <a:tc>
                  <a:txBody>
                    <a:bodyPr/>
                    <a:lstStyle/>
                    <a:p>
                      <a:pPr marL="459740">
                        <a:lnSpc>
                          <a:spcPct val="100000"/>
                        </a:lnSpc>
                        <a:spcBef>
                          <a:spcPts val="219"/>
                        </a:spcBef>
                      </a:pPr>
                      <a:r>
                        <a:rPr sz="1600" dirty="0">
                          <a:solidFill>
                            <a:srgbClr val="595959"/>
                          </a:solidFill>
                          <a:latin typeface="Times New Roman"/>
                          <a:cs typeface="Times New Roman"/>
                        </a:rPr>
                        <a:t>Bridges,</a:t>
                      </a:r>
                      <a:r>
                        <a:rPr sz="1600" spc="-15" dirty="0">
                          <a:solidFill>
                            <a:srgbClr val="595959"/>
                          </a:solidFill>
                          <a:latin typeface="Times New Roman"/>
                          <a:cs typeface="Times New Roman"/>
                        </a:rPr>
                        <a:t> </a:t>
                      </a:r>
                      <a:r>
                        <a:rPr sz="1600" dirty="0">
                          <a:solidFill>
                            <a:srgbClr val="595959"/>
                          </a:solidFill>
                          <a:latin typeface="Times New Roman"/>
                          <a:cs typeface="Times New Roman"/>
                        </a:rPr>
                        <a:t>buildings,</a:t>
                      </a:r>
                      <a:r>
                        <a:rPr sz="1600" spc="-10" dirty="0">
                          <a:solidFill>
                            <a:srgbClr val="595959"/>
                          </a:solidFill>
                          <a:latin typeface="Times New Roman"/>
                          <a:cs typeface="Times New Roman"/>
                        </a:rPr>
                        <a:t> </a:t>
                      </a:r>
                      <a:r>
                        <a:rPr sz="1600" dirty="0">
                          <a:solidFill>
                            <a:srgbClr val="595959"/>
                          </a:solidFill>
                          <a:latin typeface="Times New Roman"/>
                          <a:cs typeface="Times New Roman"/>
                        </a:rPr>
                        <a:t>airports</a:t>
                      </a:r>
                      <a:endParaRPr sz="1600">
                        <a:latin typeface="Times New Roman"/>
                        <a:cs typeface="Times New Roman"/>
                      </a:endParaRPr>
                    </a:p>
                  </a:txBody>
                  <a:tcPr marL="0" marR="0" marT="27939" marB="0">
                    <a:lnR w="19050">
                      <a:solidFill>
                        <a:srgbClr val="595959"/>
                      </a:solidFill>
                      <a:prstDash val="solid"/>
                    </a:lnR>
                  </a:tcPr>
                </a:tc>
                <a:extLst>
                  <a:ext uri="{0D108BD9-81ED-4DB2-BD59-A6C34878D82A}">
                    <a16:rowId xmlns:a16="http://schemas.microsoft.com/office/drawing/2014/main" val="10007"/>
                  </a:ext>
                </a:extLst>
              </a:tr>
              <a:tr h="335260">
                <a:tc>
                  <a:txBody>
                    <a:bodyPr/>
                    <a:lstStyle/>
                    <a:p>
                      <a:pPr marL="182245">
                        <a:lnSpc>
                          <a:spcPct val="100000"/>
                        </a:lnSpc>
                        <a:spcBef>
                          <a:spcPts val="259"/>
                        </a:spcBef>
                      </a:pPr>
                      <a:r>
                        <a:rPr sz="1600" spc="-25" dirty="0">
                          <a:solidFill>
                            <a:srgbClr val="595959"/>
                          </a:solidFill>
                          <a:latin typeface="Times New Roman"/>
                          <a:cs typeface="Times New Roman"/>
                        </a:rPr>
                        <a:t>Vehicles</a:t>
                      </a:r>
                      <a:endParaRPr sz="1600">
                        <a:latin typeface="Times New Roman"/>
                        <a:cs typeface="Times New Roman"/>
                      </a:endParaRPr>
                    </a:p>
                  </a:txBody>
                  <a:tcPr marL="0" marR="0" marT="33019" marB="0">
                    <a:lnL w="19050">
                      <a:solidFill>
                        <a:srgbClr val="595959"/>
                      </a:solidFill>
                      <a:prstDash val="solid"/>
                    </a:lnL>
                    <a:lnB w="19050">
                      <a:solidFill>
                        <a:srgbClr val="595959"/>
                      </a:solidFill>
                      <a:prstDash val="solid"/>
                    </a:lnB>
                  </a:tcPr>
                </a:tc>
                <a:tc>
                  <a:txBody>
                    <a:bodyPr/>
                    <a:lstStyle/>
                    <a:p>
                      <a:pPr marR="371475" algn="r">
                        <a:lnSpc>
                          <a:spcPct val="100000"/>
                        </a:lnSpc>
                        <a:spcBef>
                          <a:spcPts val="259"/>
                        </a:spcBef>
                      </a:pPr>
                      <a:r>
                        <a:rPr sz="1600" spc="-5" dirty="0">
                          <a:solidFill>
                            <a:srgbClr val="595959"/>
                          </a:solidFill>
                          <a:latin typeface="Times New Roman"/>
                          <a:cs typeface="Times New Roman"/>
                        </a:rPr>
                        <a:t>VEH</a:t>
                      </a:r>
                      <a:endParaRPr sz="1600">
                        <a:latin typeface="Times New Roman"/>
                        <a:cs typeface="Times New Roman"/>
                      </a:endParaRPr>
                    </a:p>
                  </a:txBody>
                  <a:tcPr marL="0" marR="0" marT="33019" marB="0">
                    <a:lnB w="19050">
                      <a:solidFill>
                        <a:srgbClr val="595959"/>
                      </a:solidFill>
                      <a:prstDash val="solid"/>
                    </a:lnB>
                  </a:tcPr>
                </a:tc>
                <a:tc>
                  <a:txBody>
                    <a:bodyPr/>
                    <a:lstStyle/>
                    <a:p>
                      <a:pPr marL="459740">
                        <a:lnSpc>
                          <a:spcPct val="100000"/>
                        </a:lnSpc>
                        <a:spcBef>
                          <a:spcPts val="259"/>
                        </a:spcBef>
                      </a:pPr>
                      <a:r>
                        <a:rPr sz="1600" dirty="0">
                          <a:solidFill>
                            <a:srgbClr val="595959"/>
                          </a:solidFill>
                          <a:latin typeface="Times New Roman"/>
                          <a:cs typeface="Times New Roman"/>
                        </a:rPr>
                        <a:t>Planes,</a:t>
                      </a:r>
                      <a:r>
                        <a:rPr sz="1600" spc="-15" dirty="0">
                          <a:solidFill>
                            <a:srgbClr val="595959"/>
                          </a:solidFill>
                          <a:latin typeface="Times New Roman"/>
                          <a:cs typeface="Times New Roman"/>
                        </a:rPr>
                        <a:t> </a:t>
                      </a:r>
                      <a:r>
                        <a:rPr sz="1600" dirty="0">
                          <a:solidFill>
                            <a:srgbClr val="595959"/>
                          </a:solidFill>
                          <a:latin typeface="Times New Roman"/>
                          <a:cs typeface="Times New Roman"/>
                        </a:rPr>
                        <a:t>trains,</a:t>
                      </a:r>
                      <a:r>
                        <a:rPr sz="1600" spc="-10" dirty="0">
                          <a:solidFill>
                            <a:srgbClr val="595959"/>
                          </a:solidFill>
                          <a:latin typeface="Times New Roman"/>
                          <a:cs typeface="Times New Roman"/>
                        </a:rPr>
                        <a:t> </a:t>
                      </a:r>
                      <a:r>
                        <a:rPr sz="1600" dirty="0">
                          <a:solidFill>
                            <a:srgbClr val="595959"/>
                          </a:solidFill>
                          <a:latin typeface="Times New Roman"/>
                          <a:cs typeface="Times New Roman"/>
                        </a:rPr>
                        <a:t>automobiles</a:t>
                      </a:r>
                      <a:endParaRPr sz="1600">
                        <a:latin typeface="Times New Roman"/>
                        <a:cs typeface="Times New Roman"/>
                      </a:endParaRPr>
                    </a:p>
                  </a:txBody>
                  <a:tcPr marL="0" marR="0" marT="33019" marB="0">
                    <a:lnR w="19050">
                      <a:solidFill>
                        <a:srgbClr val="595959"/>
                      </a:solidFill>
                      <a:prstDash val="solid"/>
                    </a:lnR>
                    <a:lnB w="19050">
                      <a:solidFill>
                        <a:srgbClr val="595959"/>
                      </a:solidFill>
                      <a:prstDash val="soli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35303"/>
            <a:ext cx="6983095" cy="574040"/>
          </a:xfrm>
          <a:prstGeom prst="rect">
            <a:avLst/>
          </a:prstGeom>
        </p:spPr>
        <p:txBody>
          <a:bodyPr vert="horz" wrap="square" lIns="0" tIns="12700" rIns="0" bIns="0" rtlCol="0">
            <a:spAutoFit/>
          </a:bodyPr>
          <a:lstStyle/>
          <a:p>
            <a:pPr marL="12700">
              <a:lnSpc>
                <a:spcPct val="100000"/>
              </a:lnSpc>
              <a:spcBef>
                <a:spcPts val="100"/>
              </a:spcBef>
            </a:pPr>
            <a:r>
              <a:rPr sz="3600" spc="85" dirty="0"/>
              <a:t>Examples</a:t>
            </a:r>
            <a:r>
              <a:rPr sz="3600" spc="190" dirty="0"/>
              <a:t> </a:t>
            </a:r>
            <a:r>
              <a:rPr sz="3600" spc="50" dirty="0"/>
              <a:t>of</a:t>
            </a:r>
            <a:r>
              <a:rPr sz="3600" spc="195" dirty="0"/>
              <a:t> </a:t>
            </a:r>
            <a:r>
              <a:rPr sz="3600" spc="45" dirty="0"/>
              <a:t>NE</a:t>
            </a:r>
            <a:r>
              <a:rPr sz="3600" spc="185" dirty="0"/>
              <a:t> </a:t>
            </a:r>
            <a:r>
              <a:rPr sz="3600" spc="65" dirty="0"/>
              <a:t>for</a:t>
            </a:r>
            <a:r>
              <a:rPr sz="3600" spc="185" dirty="0"/>
              <a:t> </a:t>
            </a:r>
            <a:r>
              <a:rPr sz="3600" spc="80" dirty="0"/>
              <a:t>Newswire</a:t>
            </a:r>
            <a:r>
              <a:rPr sz="3600" spc="130" dirty="0"/>
              <a:t> </a:t>
            </a:r>
            <a:r>
              <a:rPr sz="3600" spc="35" dirty="0"/>
              <a:t>Text</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graphicFrame>
        <p:nvGraphicFramePr>
          <p:cNvPr id="3" name="object 3"/>
          <p:cNvGraphicFramePr>
            <a:graphicFrameLocks noGrp="1"/>
          </p:cNvGraphicFramePr>
          <p:nvPr/>
        </p:nvGraphicFramePr>
        <p:xfrm>
          <a:off x="600974" y="2069467"/>
          <a:ext cx="7590155" cy="3091180"/>
        </p:xfrm>
        <a:graphic>
          <a:graphicData uri="http://schemas.openxmlformats.org/drawingml/2006/table">
            <a:tbl>
              <a:tblPr firstRow="1" bandRow="1">
                <a:tableStyleId>{2D5ABB26-0587-4C30-8999-92F81FD0307C}</a:tableStyleId>
              </a:tblPr>
              <a:tblGrid>
                <a:gridCol w="1405890">
                  <a:extLst>
                    <a:ext uri="{9D8B030D-6E8A-4147-A177-3AD203B41FA5}">
                      <a16:colId xmlns:a16="http://schemas.microsoft.com/office/drawing/2014/main" val="20000"/>
                    </a:ext>
                  </a:extLst>
                </a:gridCol>
                <a:gridCol w="6165215">
                  <a:extLst>
                    <a:ext uri="{9D8B030D-6E8A-4147-A177-3AD203B41FA5}">
                      <a16:colId xmlns:a16="http://schemas.microsoft.com/office/drawing/2014/main" val="20001"/>
                    </a:ext>
                  </a:extLst>
                </a:gridCol>
              </a:tblGrid>
              <a:tr h="335279">
                <a:tc>
                  <a:txBody>
                    <a:bodyPr/>
                    <a:lstStyle/>
                    <a:p>
                      <a:pPr marL="90805">
                        <a:lnSpc>
                          <a:spcPct val="100000"/>
                        </a:lnSpc>
                        <a:spcBef>
                          <a:spcPts val="259"/>
                        </a:spcBef>
                      </a:pPr>
                      <a:r>
                        <a:rPr sz="1600" b="1" spc="-35" dirty="0">
                          <a:solidFill>
                            <a:srgbClr val="FFFFFF"/>
                          </a:solidFill>
                          <a:latin typeface="Times New Roman"/>
                          <a:cs typeface="Times New Roman"/>
                        </a:rPr>
                        <a:t>Type</a:t>
                      </a:r>
                      <a:endParaRPr sz="1600">
                        <a:latin typeface="Times New Roman"/>
                        <a:cs typeface="Times New Roman"/>
                      </a:endParaRPr>
                    </a:p>
                  </a:txBody>
                  <a:tcPr marL="0" marR="0" marT="33019" marB="0">
                    <a:lnL w="19050">
                      <a:solidFill>
                        <a:srgbClr val="595959"/>
                      </a:solidFill>
                      <a:prstDash val="solid"/>
                    </a:lnL>
                    <a:lnT w="19050">
                      <a:solidFill>
                        <a:srgbClr val="595959"/>
                      </a:solidFill>
                      <a:prstDash val="solid"/>
                    </a:lnT>
                    <a:solidFill>
                      <a:srgbClr val="264457"/>
                    </a:solidFill>
                  </a:tcPr>
                </a:tc>
                <a:tc>
                  <a:txBody>
                    <a:bodyPr/>
                    <a:lstStyle/>
                    <a:p>
                      <a:pPr marL="135890">
                        <a:lnSpc>
                          <a:spcPct val="100000"/>
                        </a:lnSpc>
                        <a:spcBef>
                          <a:spcPts val="259"/>
                        </a:spcBef>
                      </a:pPr>
                      <a:r>
                        <a:rPr sz="1600" b="1" spc="-5" dirty="0">
                          <a:solidFill>
                            <a:srgbClr val="FFFFFF"/>
                          </a:solidFill>
                          <a:latin typeface="Times New Roman"/>
                          <a:cs typeface="Times New Roman"/>
                        </a:rPr>
                        <a:t>Example</a:t>
                      </a:r>
                      <a:endParaRPr sz="1600">
                        <a:latin typeface="Times New Roman"/>
                        <a:cs typeface="Times New Roman"/>
                      </a:endParaRPr>
                    </a:p>
                  </a:txBody>
                  <a:tcPr marL="0" marR="0" marT="33019" marB="0">
                    <a:lnR w="19050">
                      <a:solidFill>
                        <a:srgbClr val="595959"/>
                      </a:solidFill>
                      <a:prstDash val="solid"/>
                    </a:lnR>
                    <a:lnT w="19050">
                      <a:solidFill>
                        <a:srgbClr val="595959"/>
                      </a:solidFill>
                      <a:prstDash val="solid"/>
                    </a:lnT>
                    <a:solidFill>
                      <a:srgbClr val="264457"/>
                    </a:solidFill>
                  </a:tcPr>
                </a:tc>
                <a:extLst>
                  <a:ext uri="{0D108BD9-81ED-4DB2-BD59-A6C34878D82A}">
                    <a16:rowId xmlns:a16="http://schemas.microsoft.com/office/drawing/2014/main" val="10000"/>
                  </a:ext>
                </a:extLst>
              </a:tr>
              <a:tr h="335299">
                <a:tc>
                  <a:txBody>
                    <a:bodyPr/>
                    <a:lstStyle/>
                    <a:p>
                      <a:pPr marL="182245">
                        <a:lnSpc>
                          <a:spcPct val="100000"/>
                        </a:lnSpc>
                        <a:spcBef>
                          <a:spcPts val="259"/>
                        </a:spcBef>
                      </a:pPr>
                      <a:r>
                        <a:rPr sz="1600" dirty="0">
                          <a:solidFill>
                            <a:srgbClr val="595959"/>
                          </a:solidFill>
                          <a:latin typeface="Times New Roman"/>
                          <a:cs typeface="Times New Roman"/>
                        </a:rPr>
                        <a:t>People</a:t>
                      </a:r>
                      <a:endParaRPr sz="1600">
                        <a:latin typeface="Times New Roman"/>
                        <a:cs typeface="Times New Roman"/>
                      </a:endParaRPr>
                    </a:p>
                  </a:txBody>
                  <a:tcPr marL="0" marR="0" marT="33019" marB="0">
                    <a:lnL w="19050">
                      <a:solidFill>
                        <a:srgbClr val="595959"/>
                      </a:solidFill>
                      <a:prstDash val="solid"/>
                    </a:lnL>
                  </a:tcPr>
                </a:tc>
                <a:tc>
                  <a:txBody>
                    <a:bodyPr/>
                    <a:lstStyle/>
                    <a:p>
                      <a:pPr marL="227329">
                        <a:lnSpc>
                          <a:spcPct val="100000"/>
                        </a:lnSpc>
                        <a:spcBef>
                          <a:spcPts val="259"/>
                        </a:spcBef>
                      </a:pPr>
                      <a:r>
                        <a:rPr sz="1600" i="1" spc="-15" dirty="0">
                          <a:solidFill>
                            <a:srgbClr val="595959"/>
                          </a:solidFill>
                          <a:latin typeface="Times New Roman"/>
                          <a:cs typeface="Times New Roman"/>
                        </a:rPr>
                        <a:t>Turing</a:t>
                      </a:r>
                      <a:r>
                        <a:rPr sz="1600" i="1" spc="-10" dirty="0">
                          <a:solidFill>
                            <a:srgbClr val="595959"/>
                          </a:solidFill>
                          <a:latin typeface="Times New Roman"/>
                          <a:cs typeface="Times New Roman"/>
                        </a:rPr>
                        <a:t> </a:t>
                      </a:r>
                      <a:r>
                        <a:rPr sz="1600" dirty="0">
                          <a:solidFill>
                            <a:srgbClr val="595959"/>
                          </a:solidFill>
                          <a:latin typeface="Times New Roman"/>
                          <a:cs typeface="Times New Roman"/>
                        </a:rPr>
                        <a:t>is</a:t>
                      </a:r>
                      <a:r>
                        <a:rPr sz="1600" spc="-5" dirty="0">
                          <a:solidFill>
                            <a:srgbClr val="595959"/>
                          </a:solidFill>
                          <a:latin typeface="Times New Roman"/>
                          <a:cs typeface="Times New Roman"/>
                        </a:rPr>
                        <a:t> </a:t>
                      </a:r>
                      <a:r>
                        <a:rPr sz="1600" dirty="0">
                          <a:solidFill>
                            <a:srgbClr val="595959"/>
                          </a:solidFill>
                          <a:latin typeface="Times New Roman"/>
                          <a:cs typeface="Times New Roman"/>
                        </a:rPr>
                        <a:t>often</a:t>
                      </a:r>
                      <a:r>
                        <a:rPr sz="1600" spc="-5" dirty="0">
                          <a:solidFill>
                            <a:srgbClr val="595959"/>
                          </a:solidFill>
                          <a:latin typeface="Times New Roman"/>
                          <a:cs typeface="Times New Roman"/>
                        </a:rPr>
                        <a:t> </a:t>
                      </a:r>
                      <a:r>
                        <a:rPr sz="1600" dirty="0">
                          <a:solidFill>
                            <a:srgbClr val="595959"/>
                          </a:solidFill>
                          <a:latin typeface="Times New Roman"/>
                          <a:cs typeface="Times New Roman"/>
                        </a:rPr>
                        <a:t>considered to</a:t>
                      </a:r>
                      <a:r>
                        <a:rPr sz="1600" spc="-5" dirty="0">
                          <a:solidFill>
                            <a:srgbClr val="595959"/>
                          </a:solidFill>
                          <a:latin typeface="Times New Roman"/>
                          <a:cs typeface="Times New Roman"/>
                        </a:rPr>
                        <a:t> </a:t>
                      </a:r>
                      <a:r>
                        <a:rPr sz="1600" dirty="0">
                          <a:solidFill>
                            <a:srgbClr val="595959"/>
                          </a:solidFill>
                          <a:latin typeface="Times New Roman"/>
                          <a:cs typeface="Times New Roman"/>
                        </a:rPr>
                        <a:t>be</a:t>
                      </a:r>
                      <a:r>
                        <a:rPr sz="1600" spc="-5" dirty="0">
                          <a:solidFill>
                            <a:srgbClr val="595959"/>
                          </a:solidFill>
                          <a:latin typeface="Times New Roman"/>
                          <a:cs typeface="Times New Roman"/>
                        </a:rPr>
                        <a:t> </a:t>
                      </a:r>
                      <a:r>
                        <a:rPr sz="1600" dirty="0">
                          <a:solidFill>
                            <a:srgbClr val="595959"/>
                          </a:solidFill>
                          <a:latin typeface="Times New Roman"/>
                          <a:cs typeface="Times New Roman"/>
                        </a:rPr>
                        <a:t>the</a:t>
                      </a:r>
                      <a:r>
                        <a:rPr sz="1600" spc="-5" dirty="0">
                          <a:solidFill>
                            <a:srgbClr val="595959"/>
                          </a:solidFill>
                          <a:latin typeface="Times New Roman"/>
                          <a:cs typeface="Times New Roman"/>
                        </a:rPr>
                        <a:t> </a:t>
                      </a:r>
                      <a:r>
                        <a:rPr sz="1600" dirty="0">
                          <a:solidFill>
                            <a:srgbClr val="595959"/>
                          </a:solidFill>
                          <a:latin typeface="Times New Roman"/>
                          <a:cs typeface="Times New Roman"/>
                        </a:rPr>
                        <a:t>father of</a:t>
                      </a:r>
                      <a:r>
                        <a:rPr sz="1600" spc="-5" dirty="0">
                          <a:solidFill>
                            <a:srgbClr val="595959"/>
                          </a:solidFill>
                          <a:latin typeface="Times New Roman"/>
                          <a:cs typeface="Times New Roman"/>
                        </a:rPr>
                        <a:t> </a:t>
                      </a:r>
                      <a:r>
                        <a:rPr sz="1600" dirty="0">
                          <a:solidFill>
                            <a:srgbClr val="595959"/>
                          </a:solidFill>
                          <a:latin typeface="Times New Roman"/>
                          <a:cs typeface="Times New Roman"/>
                        </a:rPr>
                        <a:t>modern</a:t>
                      </a:r>
                      <a:r>
                        <a:rPr sz="1600" spc="-5" dirty="0">
                          <a:solidFill>
                            <a:srgbClr val="595959"/>
                          </a:solidFill>
                          <a:latin typeface="Times New Roman"/>
                          <a:cs typeface="Times New Roman"/>
                        </a:rPr>
                        <a:t> </a:t>
                      </a:r>
                      <a:r>
                        <a:rPr sz="1600" dirty="0">
                          <a:solidFill>
                            <a:srgbClr val="595959"/>
                          </a:solidFill>
                          <a:latin typeface="Times New Roman"/>
                          <a:cs typeface="Times New Roman"/>
                        </a:rPr>
                        <a:t>computer</a:t>
                      </a:r>
                      <a:r>
                        <a:rPr sz="1600" spc="-5" dirty="0">
                          <a:solidFill>
                            <a:srgbClr val="595959"/>
                          </a:solidFill>
                          <a:latin typeface="Times New Roman"/>
                          <a:cs typeface="Times New Roman"/>
                        </a:rPr>
                        <a:t> </a:t>
                      </a:r>
                      <a:r>
                        <a:rPr sz="1600" dirty="0">
                          <a:solidFill>
                            <a:srgbClr val="595959"/>
                          </a:solidFill>
                          <a:latin typeface="Times New Roman"/>
                          <a:cs typeface="Times New Roman"/>
                        </a:rPr>
                        <a:t>science.</a:t>
                      </a:r>
                      <a:endParaRPr sz="1600">
                        <a:latin typeface="Times New Roman"/>
                        <a:cs typeface="Times New Roman"/>
                      </a:endParaRPr>
                    </a:p>
                  </a:txBody>
                  <a:tcPr marL="0" marR="0" marT="33019" marB="0">
                    <a:lnR w="19050">
                      <a:solidFill>
                        <a:srgbClr val="595959"/>
                      </a:solidFill>
                      <a:prstDash val="solid"/>
                    </a:lnR>
                  </a:tcPr>
                </a:tc>
                <a:extLst>
                  <a:ext uri="{0D108BD9-81ED-4DB2-BD59-A6C34878D82A}">
                    <a16:rowId xmlns:a16="http://schemas.microsoft.com/office/drawing/2014/main" val="10001"/>
                  </a:ext>
                </a:extLst>
              </a:tr>
              <a:tr h="294640">
                <a:tc>
                  <a:txBody>
                    <a:bodyPr/>
                    <a:lstStyle/>
                    <a:p>
                      <a:pPr marR="154940" algn="r">
                        <a:lnSpc>
                          <a:spcPct val="100000"/>
                        </a:lnSpc>
                        <a:spcBef>
                          <a:spcPts val="259"/>
                        </a:spcBef>
                      </a:pPr>
                      <a:r>
                        <a:rPr sz="1600" spc="-5" dirty="0">
                          <a:solidFill>
                            <a:srgbClr val="595959"/>
                          </a:solidFill>
                          <a:latin typeface="Times New Roman"/>
                          <a:cs typeface="Times New Roman"/>
                        </a:rPr>
                        <a:t>Organization</a:t>
                      </a:r>
                      <a:endParaRPr sz="1600">
                        <a:latin typeface="Times New Roman"/>
                        <a:cs typeface="Times New Roman"/>
                      </a:endParaRPr>
                    </a:p>
                  </a:txBody>
                  <a:tcPr marL="0" marR="0" marT="33019" marB="0">
                    <a:lnL w="19050">
                      <a:solidFill>
                        <a:srgbClr val="595959"/>
                      </a:solidFill>
                      <a:prstDash val="solid"/>
                    </a:lnL>
                  </a:tcPr>
                </a:tc>
                <a:tc>
                  <a:txBody>
                    <a:bodyPr/>
                    <a:lstStyle/>
                    <a:p>
                      <a:pPr marL="227329">
                        <a:lnSpc>
                          <a:spcPct val="100000"/>
                        </a:lnSpc>
                        <a:spcBef>
                          <a:spcPts val="259"/>
                        </a:spcBef>
                      </a:pPr>
                      <a:r>
                        <a:rPr sz="1600" spc="-5" dirty="0">
                          <a:solidFill>
                            <a:srgbClr val="595959"/>
                          </a:solidFill>
                          <a:latin typeface="Times New Roman"/>
                          <a:cs typeface="Times New Roman"/>
                        </a:rPr>
                        <a:t>The </a:t>
                      </a:r>
                      <a:r>
                        <a:rPr sz="1600" i="1" spc="-5" dirty="0">
                          <a:solidFill>
                            <a:srgbClr val="595959"/>
                          </a:solidFill>
                          <a:latin typeface="Times New Roman"/>
                          <a:cs typeface="Times New Roman"/>
                        </a:rPr>
                        <a:t>IPCC </a:t>
                      </a:r>
                      <a:r>
                        <a:rPr sz="1600" dirty="0">
                          <a:solidFill>
                            <a:srgbClr val="595959"/>
                          </a:solidFill>
                          <a:latin typeface="Times New Roman"/>
                          <a:cs typeface="Times New Roman"/>
                        </a:rPr>
                        <a:t>said it is likely that</a:t>
                      </a:r>
                      <a:r>
                        <a:rPr sz="1600" spc="5" dirty="0">
                          <a:solidFill>
                            <a:srgbClr val="595959"/>
                          </a:solidFill>
                          <a:latin typeface="Times New Roman"/>
                          <a:cs typeface="Times New Roman"/>
                        </a:rPr>
                        <a:t> </a:t>
                      </a:r>
                      <a:r>
                        <a:rPr sz="1600" dirty="0">
                          <a:solidFill>
                            <a:srgbClr val="595959"/>
                          </a:solidFill>
                          <a:latin typeface="Times New Roman"/>
                          <a:cs typeface="Times New Roman"/>
                        </a:rPr>
                        <a:t>future</a:t>
                      </a:r>
                      <a:r>
                        <a:rPr sz="1600" spc="-5" dirty="0">
                          <a:solidFill>
                            <a:srgbClr val="595959"/>
                          </a:solidFill>
                          <a:latin typeface="Times New Roman"/>
                          <a:cs typeface="Times New Roman"/>
                        </a:rPr>
                        <a:t> </a:t>
                      </a:r>
                      <a:r>
                        <a:rPr sz="1600" dirty="0">
                          <a:solidFill>
                            <a:srgbClr val="595959"/>
                          </a:solidFill>
                          <a:latin typeface="Times New Roman"/>
                          <a:cs typeface="Times New Roman"/>
                        </a:rPr>
                        <a:t>tropical</a:t>
                      </a:r>
                      <a:r>
                        <a:rPr sz="1600" spc="5" dirty="0">
                          <a:solidFill>
                            <a:srgbClr val="595959"/>
                          </a:solidFill>
                          <a:latin typeface="Times New Roman"/>
                          <a:cs typeface="Times New Roman"/>
                        </a:rPr>
                        <a:t> </a:t>
                      </a:r>
                      <a:r>
                        <a:rPr sz="1600" dirty="0">
                          <a:solidFill>
                            <a:srgbClr val="595959"/>
                          </a:solidFill>
                          <a:latin typeface="Times New Roman"/>
                          <a:cs typeface="Times New Roman"/>
                        </a:rPr>
                        <a:t>cyclones will</a:t>
                      </a:r>
                      <a:r>
                        <a:rPr sz="1600" spc="5" dirty="0">
                          <a:solidFill>
                            <a:srgbClr val="595959"/>
                          </a:solidFill>
                          <a:latin typeface="Times New Roman"/>
                          <a:cs typeface="Times New Roman"/>
                        </a:rPr>
                        <a:t> </a:t>
                      </a:r>
                      <a:r>
                        <a:rPr sz="1600" dirty="0">
                          <a:solidFill>
                            <a:srgbClr val="595959"/>
                          </a:solidFill>
                          <a:latin typeface="Times New Roman"/>
                          <a:cs typeface="Times New Roman"/>
                        </a:rPr>
                        <a:t>become</a:t>
                      </a:r>
                      <a:endParaRPr sz="1600">
                        <a:latin typeface="Times New Roman"/>
                        <a:cs typeface="Times New Roman"/>
                      </a:endParaRPr>
                    </a:p>
                  </a:txBody>
                  <a:tcPr marL="0" marR="0" marT="33019" marB="0">
                    <a:lnR w="19050">
                      <a:solidFill>
                        <a:srgbClr val="595959"/>
                      </a:solidFill>
                      <a:prstDash val="solid"/>
                    </a:lnR>
                  </a:tcPr>
                </a:tc>
                <a:extLst>
                  <a:ext uri="{0D108BD9-81ED-4DB2-BD59-A6C34878D82A}">
                    <a16:rowId xmlns:a16="http://schemas.microsoft.com/office/drawing/2014/main" val="10002"/>
                  </a:ext>
                </a:extLst>
              </a:tr>
              <a:tr h="289560">
                <a:tc>
                  <a:txBody>
                    <a:bodyPr/>
                    <a:lstStyle/>
                    <a:p>
                      <a:pPr>
                        <a:lnSpc>
                          <a:spcPct val="100000"/>
                        </a:lnSpc>
                      </a:pPr>
                      <a:endParaRPr sz="1600">
                        <a:latin typeface="Times New Roman"/>
                        <a:cs typeface="Times New Roman"/>
                      </a:endParaRPr>
                    </a:p>
                  </a:txBody>
                  <a:tcPr marL="0" marR="0" marT="0" marB="0">
                    <a:lnL w="19050">
                      <a:solidFill>
                        <a:srgbClr val="595959"/>
                      </a:solidFill>
                      <a:prstDash val="solid"/>
                    </a:lnL>
                  </a:tcPr>
                </a:tc>
                <a:tc>
                  <a:txBody>
                    <a:bodyPr/>
                    <a:lstStyle/>
                    <a:p>
                      <a:pPr marL="227329">
                        <a:lnSpc>
                          <a:spcPts val="1860"/>
                        </a:lnSpc>
                      </a:pPr>
                      <a:r>
                        <a:rPr sz="1600" dirty="0">
                          <a:solidFill>
                            <a:srgbClr val="595959"/>
                          </a:solidFill>
                          <a:latin typeface="Times New Roman"/>
                          <a:cs typeface="Times New Roman"/>
                        </a:rPr>
                        <a:t>more</a:t>
                      </a:r>
                      <a:r>
                        <a:rPr sz="1600" spc="-20" dirty="0">
                          <a:solidFill>
                            <a:srgbClr val="595959"/>
                          </a:solidFill>
                          <a:latin typeface="Times New Roman"/>
                          <a:cs typeface="Times New Roman"/>
                        </a:rPr>
                        <a:t> </a:t>
                      </a:r>
                      <a:r>
                        <a:rPr sz="1600" dirty="0">
                          <a:solidFill>
                            <a:srgbClr val="595959"/>
                          </a:solidFill>
                          <a:latin typeface="Times New Roman"/>
                          <a:cs typeface="Times New Roman"/>
                        </a:rPr>
                        <a:t>intense.</a:t>
                      </a:r>
                      <a:endParaRPr sz="16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3"/>
                  </a:ext>
                </a:extLst>
              </a:tr>
              <a:tr h="330200">
                <a:tc>
                  <a:txBody>
                    <a:bodyPr/>
                    <a:lstStyle/>
                    <a:p>
                      <a:pPr marL="182245">
                        <a:lnSpc>
                          <a:spcPct val="100000"/>
                        </a:lnSpc>
                        <a:spcBef>
                          <a:spcPts val="219"/>
                        </a:spcBef>
                      </a:pPr>
                      <a:r>
                        <a:rPr sz="1600" dirty="0">
                          <a:solidFill>
                            <a:srgbClr val="595959"/>
                          </a:solidFill>
                          <a:latin typeface="Times New Roman"/>
                          <a:cs typeface="Times New Roman"/>
                        </a:rPr>
                        <a:t>Location</a:t>
                      </a:r>
                      <a:endParaRPr sz="1600">
                        <a:latin typeface="Times New Roman"/>
                        <a:cs typeface="Times New Roman"/>
                      </a:endParaRPr>
                    </a:p>
                  </a:txBody>
                  <a:tcPr marL="0" marR="0" marT="27939" marB="0">
                    <a:lnL w="19050">
                      <a:solidFill>
                        <a:srgbClr val="595959"/>
                      </a:solidFill>
                      <a:prstDash val="solid"/>
                    </a:lnL>
                  </a:tcPr>
                </a:tc>
                <a:tc>
                  <a:txBody>
                    <a:bodyPr/>
                    <a:lstStyle/>
                    <a:p>
                      <a:pPr marL="227329">
                        <a:lnSpc>
                          <a:spcPct val="100000"/>
                        </a:lnSpc>
                        <a:spcBef>
                          <a:spcPts val="219"/>
                        </a:spcBef>
                      </a:pPr>
                      <a:r>
                        <a:rPr sz="1600" spc="-5" dirty="0">
                          <a:solidFill>
                            <a:srgbClr val="595959"/>
                          </a:solidFill>
                          <a:latin typeface="Times New Roman"/>
                          <a:cs typeface="Times New Roman"/>
                        </a:rPr>
                        <a:t>The </a:t>
                      </a:r>
                      <a:r>
                        <a:rPr sz="1600" i="1" dirty="0">
                          <a:solidFill>
                            <a:srgbClr val="595959"/>
                          </a:solidFill>
                          <a:latin typeface="Times New Roman"/>
                          <a:cs typeface="Times New Roman"/>
                        </a:rPr>
                        <a:t>Mt. Sanitas </a:t>
                      </a:r>
                      <a:r>
                        <a:rPr sz="1600" dirty="0">
                          <a:solidFill>
                            <a:srgbClr val="595959"/>
                          </a:solidFill>
                          <a:latin typeface="Times New Roman"/>
                          <a:cs typeface="Times New Roman"/>
                        </a:rPr>
                        <a:t>loop</a:t>
                      </a:r>
                      <a:r>
                        <a:rPr sz="1600" spc="-5" dirty="0">
                          <a:solidFill>
                            <a:srgbClr val="595959"/>
                          </a:solidFill>
                          <a:latin typeface="Times New Roman"/>
                          <a:cs typeface="Times New Roman"/>
                        </a:rPr>
                        <a:t> </a:t>
                      </a:r>
                      <a:r>
                        <a:rPr sz="1600" dirty="0">
                          <a:solidFill>
                            <a:srgbClr val="595959"/>
                          </a:solidFill>
                          <a:latin typeface="Times New Roman"/>
                          <a:cs typeface="Times New Roman"/>
                        </a:rPr>
                        <a:t>hike begins at</a:t>
                      </a:r>
                      <a:r>
                        <a:rPr sz="1600" spc="5" dirty="0">
                          <a:solidFill>
                            <a:srgbClr val="595959"/>
                          </a:solidFill>
                          <a:latin typeface="Times New Roman"/>
                          <a:cs typeface="Times New Roman"/>
                        </a:rPr>
                        <a:t> </a:t>
                      </a:r>
                      <a:r>
                        <a:rPr sz="1600" dirty="0">
                          <a:solidFill>
                            <a:srgbClr val="595959"/>
                          </a:solidFill>
                          <a:latin typeface="Times New Roman"/>
                          <a:cs typeface="Times New Roman"/>
                        </a:rPr>
                        <a:t>the</a:t>
                      </a:r>
                      <a:r>
                        <a:rPr sz="1600" spc="-5" dirty="0">
                          <a:solidFill>
                            <a:srgbClr val="595959"/>
                          </a:solidFill>
                          <a:latin typeface="Times New Roman"/>
                          <a:cs typeface="Times New Roman"/>
                        </a:rPr>
                        <a:t> </a:t>
                      </a:r>
                      <a:r>
                        <a:rPr sz="1600" dirty="0">
                          <a:solidFill>
                            <a:srgbClr val="595959"/>
                          </a:solidFill>
                          <a:latin typeface="Times New Roman"/>
                          <a:cs typeface="Times New Roman"/>
                        </a:rPr>
                        <a:t>base of</a:t>
                      </a:r>
                      <a:r>
                        <a:rPr sz="1600" spc="5" dirty="0">
                          <a:solidFill>
                            <a:srgbClr val="595959"/>
                          </a:solidFill>
                          <a:latin typeface="Times New Roman"/>
                          <a:cs typeface="Times New Roman"/>
                        </a:rPr>
                        <a:t> </a:t>
                      </a:r>
                      <a:r>
                        <a:rPr sz="1600" i="1" dirty="0">
                          <a:solidFill>
                            <a:srgbClr val="595959"/>
                          </a:solidFill>
                          <a:latin typeface="Times New Roman"/>
                          <a:cs typeface="Times New Roman"/>
                        </a:rPr>
                        <a:t>Sunshine </a:t>
                      </a:r>
                      <a:r>
                        <a:rPr sz="1600" i="1" spc="-5" dirty="0">
                          <a:solidFill>
                            <a:srgbClr val="595959"/>
                          </a:solidFill>
                          <a:latin typeface="Times New Roman"/>
                          <a:cs typeface="Times New Roman"/>
                        </a:rPr>
                        <a:t>Canyon</a:t>
                      </a:r>
                      <a:r>
                        <a:rPr sz="1600" spc="-5" dirty="0">
                          <a:solidFill>
                            <a:srgbClr val="595959"/>
                          </a:solidFill>
                          <a:latin typeface="Times New Roman"/>
                          <a:cs typeface="Times New Roman"/>
                        </a:rPr>
                        <a:t>.</a:t>
                      </a:r>
                      <a:endParaRPr sz="1600">
                        <a:latin typeface="Times New Roman"/>
                        <a:cs typeface="Times New Roman"/>
                      </a:endParaRPr>
                    </a:p>
                  </a:txBody>
                  <a:tcPr marL="0" marR="0" marT="27939" marB="0">
                    <a:lnR w="19050">
                      <a:solidFill>
                        <a:srgbClr val="595959"/>
                      </a:solidFill>
                      <a:prstDash val="solid"/>
                    </a:lnR>
                  </a:tcPr>
                </a:tc>
                <a:extLst>
                  <a:ext uri="{0D108BD9-81ED-4DB2-BD59-A6C34878D82A}">
                    <a16:rowId xmlns:a16="http://schemas.microsoft.com/office/drawing/2014/main" val="10004"/>
                  </a:ext>
                </a:extLst>
              </a:tr>
              <a:tr h="294640">
                <a:tc>
                  <a:txBody>
                    <a:bodyPr/>
                    <a:lstStyle/>
                    <a:p>
                      <a:pPr marR="128270" algn="r">
                        <a:lnSpc>
                          <a:spcPct val="100000"/>
                        </a:lnSpc>
                        <a:spcBef>
                          <a:spcPts val="259"/>
                        </a:spcBef>
                      </a:pPr>
                      <a:r>
                        <a:rPr sz="1600" dirty="0">
                          <a:solidFill>
                            <a:srgbClr val="595959"/>
                          </a:solidFill>
                          <a:latin typeface="Times New Roman"/>
                          <a:cs typeface="Times New Roman"/>
                        </a:rPr>
                        <a:t>Geo-Political</a:t>
                      </a:r>
                      <a:endParaRPr sz="1600">
                        <a:latin typeface="Times New Roman"/>
                        <a:cs typeface="Times New Roman"/>
                      </a:endParaRPr>
                    </a:p>
                  </a:txBody>
                  <a:tcPr marL="0" marR="0" marT="33019" marB="0">
                    <a:lnL w="19050">
                      <a:solidFill>
                        <a:srgbClr val="595959"/>
                      </a:solidFill>
                      <a:prstDash val="solid"/>
                    </a:lnL>
                  </a:tcPr>
                </a:tc>
                <a:tc>
                  <a:txBody>
                    <a:bodyPr/>
                    <a:lstStyle/>
                    <a:p>
                      <a:pPr marL="227329">
                        <a:lnSpc>
                          <a:spcPct val="100000"/>
                        </a:lnSpc>
                        <a:spcBef>
                          <a:spcPts val="259"/>
                        </a:spcBef>
                      </a:pPr>
                      <a:r>
                        <a:rPr sz="1600" i="1" dirty="0">
                          <a:solidFill>
                            <a:srgbClr val="595959"/>
                          </a:solidFill>
                          <a:latin typeface="Times New Roman"/>
                          <a:cs typeface="Times New Roman"/>
                        </a:rPr>
                        <a:t>Palo</a:t>
                      </a:r>
                      <a:r>
                        <a:rPr sz="1600" i="1" spc="-35" dirty="0">
                          <a:solidFill>
                            <a:srgbClr val="595959"/>
                          </a:solidFill>
                          <a:latin typeface="Times New Roman"/>
                          <a:cs typeface="Times New Roman"/>
                        </a:rPr>
                        <a:t> </a:t>
                      </a:r>
                      <a:r>
                        <a:rPr sz="1600" i="1" dirty="0">
                          <a:solidFill>
                            <a:srgbClr val="595959"/>
                          </a:solidFill>
                          <a:latin typeface="Times New Roman"/>
                          <a:cs typeface="Times New Roman"/>
                        </a:rPr>
                        <a:t>Alto</a:t>
                      </a:r>
                      <a:r>
                        <a:rPr sz="1600" i="1" spc="-10" dirty="0">
                          <a:solidFill>
                            <a:srgbClr val="595959"/>
                          </a:solidFill>
                          <a:latin typeface="Times New Roman"/>
                          <a:cs typeface="Times New Roman"/>
                        </a:rPr>
                        <a:t> </a:t>
                      </a:r>
                      <a:r>
                        <a:rPr sz="1600" dirty="0">
                          <a:solidFill>
                            <a:srgbClr val="595959"/>
                          </a:solidFill>
                          <a:latin typeface="Times New Roman"/>
                          <a:cs typeface="Times New Roman"/>
                        </a:rPr>
                        <a:t>is looking</a:t>
                      </a:r>
                      <a:r>
                        <a:rPr sz="1600" spc="-5" dirty="0">
                          <a:solidFill>
                            <a:srgbClr val="595959"/>
                          </a:solidFill>
                          <a:latin typeface="Times New Roman"/>
                          <a:cs typeface="Times New Roman"/>
                        </a:rPr>
                        <a:t> </a:t>
                      </a:r>
                      <a:r>
                        <a:rPr sz="1600" dirty="0">
                          <a:solidFill>
                            <a:srgbClr val="595959"/>
                          </a:solidFill>
                          <a:latin typeface="Times New Roman"/>
                          <a:cs typeface="Times New Roman"/>
                        </a:rPr>
                        <a:t>at</a:t>
                      </a:r>
                      <a:r>
                        <a:rPr sz="1600" spc="5" dirty="0">
                          <a:solidFill>
                            <a:srgbClr val="595959"/>
                          </a:solidFill>
                          <a:latin typeface="Times New Roman"/>
                          <a:cs typeface="Times New Roman"/>
                        </a:rPr>
                        <a:t> </a:t>
                      </a:r>
                      <a:r>
                        <a:rPr sz="1600" dirty="0">
                          <a:solidFill>
                            <a:srgbClr val="595959"/>
                          </a:solidFill>
                          <a:latin typeface="Times New Roman"/>
                          <a:cs typeface="Times New Roman"/>
                        </a:rPr>
                        <a:t>raising</a:t>
                      </a:r>
                      <a:r>
                        <a:rPr sz="1600" spc="-5" dirty="0">
                          <a:solidFill>
                            <a:srgbClr val="595959"/>
                          </a:solidFill>
                          <a:latin typeface="Times New Roman"/>
                          <a:cs typeface="Times New Roman"/>
                        </a:rPr>
                        <a:t> </a:t>
                      </a:r>
                      <a:r>
                        <a:rPr sz="1600" dirty="0">
                          <a:solidFill>
                            <a:srgbClr val="595959"/>
                          </a:solidFill>
                          <a:latin typeface="Times New Roman"/>
                          <a:cs typeface="Times New Roman"/>
                        </a:rPr>
                        <a:t>the fees</a:t>
                      </a:r>
                      <a:r>
                        <a:rPr sz="1600" spc="-5" dirty="0">
                          <a:solidFill>
                            <a:srgbClr val="595959"/>
                          </a:solidFill>
                          <a:latin typeface="Times New Roman"/>
                          <a:cs typeface="Times New Roman"/>
                        </a:rPr>
                        <a:t> </a:t>
                      </a:r>
                      <a:r>
                        <a:rPr sz="1600" dirty="0">
                          <a:solidFill>
                            <a:srgbClr val="595959"/>
                          </a:solidFill>
                          <a:latin typeface="Times New Roman"/>
                          <a:cs typeface="Times New Roman"/>
                        </a:rPr>
                        <a:t>for</a:t>
                      </a:r>
                      <a:r>
                        <a:rPr sz="1600" spc="-5" dirty="0">
                          <a:solidFill>
                            <a:srgbClr val="595959"/>
                          </a:solidFill>
                          <a:latin typeface="Times New Roman"/>
                          <a:cs typeface="Times New Roman"/>
                        </a:rPr>
                        <a:t> </a:t>
                      </a:r>
                      <a:r>
                        <a:rPr sz="1600" dirty="0">
                          <a:solidFill>
                            <a:srgbClr val="595959"/>
                          </a:solidFill>
                          <a:latin typeface="Times New Roman"/>
                          <a:cs typeface="Times New Roman"/>
                        </a:rPr>
                        <a:t>parking in</a:t>
                      </a:r>
                      <a:r>
                        <a:rPr sz="1600" spc="-5" dirty="0">
                          <a:solidFill>
                            <a:srgbClr val="595959"/>
                          </a:solidFill>
                          <a:latin typeface="Times New Roman"/>
                          <a:cs typeface="Times New Roman"/>
                        </a:rPr>
                        <a:t> </a:t>
                      </a:r>
                      <a:r>
                        <a:rPr sz="1600" dirty="0">
                          <a:solidFill>
                            <a:srgbClr val="595959"/>
                          </a:solidFill>
                          <a:latin typeface="Times New Roman"/>
                          <a:cs typeface="Times New Roman"/>
                        </a:rPr>
                        <a:t>the University</a:t>
                      </a:r>
                      <a:endParaRPr sz="1600">
                        <a:latin typeface="Times New Roman"/>
                        <a:cs typeface="Times New Roman"/>
                      </a:endParaRPr>
                    </a:p>
                  </a:txBody>
                  <a:tcPr marL="0" marR="0" marT="33019" marB="0">
                    <a:lnR w="19050">
                      <a:solidFill>
                        <a:srgbClr val="595959"/>
                      </a:solidFill>
                      <a:prstDash val="solid"/>
                    </a:lnR>
                  </a:tcPr>
                </a:tc>
                <a:extLst>
                  <a:ext uri="{0D108BD9-81ED-4DB2-BD59-A6C34878D82A}">
                    <a16:rowId xmlns:a16="http://schemas.microsoft.com/office/drawing/2014/main" val="10005"/>
                  </a:ext>
                </a:extLst>
              </a:tr>
              <a:tr h="289559">
                <a:tc>
                  <a:txBody>
                    <a:bodyPr/>
                    <a:lstStyle/>
                    <a:p>
                      <a:pPr marL="182245">
                        <a:lnSpc>
                          <a:spcPts val="1860"/>
                        </a:lnSpc>
                      </a:pPr>
                      <a:r>
                        <a:rPr sz="1600" dirty="0">
                          <a:solidFill>
                            <a:srgbClr val="595959"/>
                          </a:solidFill>
                          <a:latin typeface="Times New Roman"/>
                          <a:cs typeface="Times New Roman"/>
                        </a:rPr>
                        <a:t>Entity</a:t>
                      </a:r>
                      <a:endParaRPr sz="1600">
                        <a:latin typeface="Times New Roman"/>
                        <a:cs typeface="Times New Roman"/>
                      </a:endParaRPr>
                    </a:p>
                  </a:txBody>
                  <a:tcPr marL="0" marR="0" marT="0" marB="0">
                    <a:lnL w="19050">
                      <a:solidFill>
                        <a:srgbClr val="595959"/>
                      </a:solidFill>
                      <a:prstDash val="solid"/>
                    </a:lnL>
                  </a:tcPr>
                </a:tc>
                <a:tc>
                  <a:txBody>
                    <a:bodyPr/>
                    <a:lstStyle/>
                    <a:p>
                      <a:pPr marL="227329">
                        <a:lnSpc>
                          <a:spcPts val="1860"/>
                        </a:lnSpc>
                      </a:pPr>
                      <a:r>
                        <a:rPr sz="1600" spc="-25" dirty="0">
                          <a:solidFill>
                            <a:srgbClr val="595959"/>
                          </a:solidFill>
                          <a:latin typeface="Times New Roman"/>
                          <a:cs typeface="Times New Roman"/>
                        </a:rPr>
                        <a:t>Avenue</a:t>
                      </a:r>
                      <a:r>
                        <a:rPr sz="1600" spc="-15" dirty="0">
                          <a:solidFill>
                            <a:srgbClr val="595959"/>
                          </a:solidFill>
                          <a:latin typeface="Times New Roman"/>
                          <a:cs typeface="Times New Roman"/>
                        </a:rPr>
                        <a:t> </a:t>
                      </a:r>
                      <a:r>
                        <a:rPr sz="1600" dirty="0">
                          <a:solidFill>
                            <a:srgbClr val="595959"/>
                          </a:solidFill>
                          <a:latin typeface="Times New Roman"/>
                          <a:cs typeface="Times New Roman"/>
                        </a:rPr>
                        <a:t>district.</a:t>
                      </a:r>
                      <a:endParaRPr sz="16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6"/>
                  </a:ext>
                </a:extLst>
              </a:tr>
              <a:tr h="289560">
                <a:tc>
                  <a:txBody>
                    <a:bodyPr/>
                    <a:lstStyle/>
                    <a:p>
                      <a:pPr marL="182245">
                        <a:lnSpc>
                          <a:spcPct val="100000"/>
                        </a:lnSpc>
                        <a:spcBef>
                          <a:spcPts val="219"/>
                        </a:spcBef>
                      </a:pPr>
                      <a:r>
                        <a:rPr sz="1600" dirty="0">
                          <a:solidFill>
                            <a:srgbClr val="595959"/>
                          </a:solidFill>
                          <a:latin typeface="Times New Roman"/>
                          <a:cs typeface="Times New Roman"/>
                        </a:rPr>
                        <a:t>Facility</a:t>
                      </a:r>
                      <a:endParaRPr sz="1600">
                        <a:latin typeface="Times New Roman"/>
                        <a:cs typeface="Times New Roman"/>
                      </a:endParaRPr>
                    </a:p>
                  </a:txBody>
                  <a:tcPr marL="0" marR="0" marT="27939" marB="0">
                    <a:lnL w="19050">
                      <a:solidFill>
                        <a:srgbClr val="595959"/>
                      </a:solidFill>
                      <a:prstDash val="solid"/>
                    </a:lnL>
                  </a:tcPr>
                </a:tc>
                <a:tc>
                  <a:txBody>
                    <a:bodyPr/>
                    <a:lstStyle/>
                    <a:p>
                      <a:pPr marL="227329">
                        <a:lnSpc>
                          <a:spcPct val="100000"/>
                        </a:lnSpc>
                        <a:spcBef>
                          <a:spcPts val="219"/>
                        </a:spcBef>
                      </a:pPr>
                      <a:r>
                        <a:rPr sz="1600" spc="-5" dirty="0">
                          <a:solidFill>
                            <a:srgbClr val="595959"/>
                          </a:solidFill>
                          <a:latin typeface="Times New Roman"/>
                          <a:cs typeface="Times New Roman"/>
                        </a:rPr>
                        <a:t>Drivers were</a:t>
                      </a:r>
                      <a:r>
                        <a:rPr sz="1600" dirty="0">
                          <a:solidFill>
                            <a:srgbClr val="595959"/>
                          </a:solidFill>
                          <a:latin typeface="Times New Roman"/>
                          <a:cs typeface="Times New Roman"/>
                        </a:rPr>
                        <a:t> advised to consider either</a:t>
                      </a:r>
                      <a:r>
                        <a:rPr sz="1600" spc="-5" dirty="0">
                          <a:solidFill>
                            <a:srgbClr val="595959"/>
                          </a:solidFill>
                          <a:latin typeface="Times New Roman"/>
                          <a:cs typeface="Times New Roman"/>
                        </a:rPr>
                        <a:t> </a:t>
                      </a:r>
                      <a:r>
                        <a:rPr sz="1600" dirty="0">
                          <a:solidFill>
                            <a:srgbClr val="595959"/>
                          </a:solidFill>
                          <a:latin typeface="Times New Roman"/>
                          <a:cs typeface="Times New Roman"/>
                        </a:rPr>
                        <a:t>the </a:t>
                      </a:r>
                      <a:r>
                        <a:rPr sz="1600" i="1" spc="-25" dirty="0">
                          <a:solidFill>
                            <a:srgbClr val="595959"/>
                          </a:solidFill>
                          <a:latin typeface="Times New Roman"/>
                          <a:cs typeface="Times New Roman"/>
                        </a:rPr>
                        <a:t>Tappan</a:t>
                      </a:r>
                      <a:r>
                        <a:rPr sz="1600" i="1" dirty="0">
                          <a:solidFill>
                            <a:srgbClr val="595959"/>
                          </a:solidFill>
                          <a:latin typeface="Times New Roman"/>
                          <a:cs typeface="Times New Roman"/>
                        </a:rPr>
                        <a:t> </a:t>
                      </a:r>
                      <a:r>
                        <a:rPr sz="1600" i="1" spc="-5" dirty="0">
                          <a:solidFill>
                            <a:srgbClr val="595959"/>
                          </a:solidFill>
                          <a:latin typeface="Times New Roman"/>
                          <a:cs typeface="Times New Roman"/>
                        </a:rPr>
                        <a:t>Zee</a:t>
                      </a:r>
                      <a:r>
                        <a:rPr sz="1600" i="1" dirty="0">
                          <a:solidFill>
                            <a:srgbClr val="595959"/>
                          </a:solidFill>
                          <a:latin typeface="Times New Roman"/>
                          <a:cs typeface="Times New Roman"/>
                        </a:rPr>
                        <a:t> Bridge </a:t>
                      </a:r>
                      <a:r>
                        <a:rPr sz="1600" dirty="0">
                          <a:solidFill>
                            <a:srgbClr val="595959"/>
                          </a:solidFill>
                          <a:latin typeface="Times New Roman"/>
                          <a:cs typeface="Times New Roman"/>
                        </a:rPr>
                        <a:t>or</a:t>
                      </a:r>
                      <a:r>
                        <a:rPr sz="1600" spc="-5" dirty="0">
                          <a:solidFill>
                            <a:srgbClr val="595959"/>
                          </a:solidFill>
                          <a:latin typeface="Times New Roman"/>
                          <a:cs typeface="Times New Roman"/>
                        </a:rPr>
                        <a:t> </a:t>
                      </a:r>
                      <a:r>
                        <a:rPr sz="1600" dirty="0">
                          <a:solidFill>
                            <a:srgbClr val="595959"/>
                          </a:solidFill>
                          <a:latin typeface="Times New Roman"/>
                          <a:cs typeface="Times New Roman"/>
                        </a:rPr>
                        <a:t>the</a:t>
                      </a:r>
                      <a:endParaRPr sz="1600">
                        <a:latin typeface="Times New Roman"/>
                        <a:cs typeface="Times New Roman"/>
                      </a:endParaRPr>
                    </a:p>
                  </a:txBody>
                  <a:tcPr marL="0" marR="0" marT="27939" marB="0">
                    <a:lnR w="19050">
                      <a:solidFill>
                        <a:srgbClr val="595959"/>
                      </a:solidFill>
                      <a:prstDash val="solid"/>
                    </a:lnR>
                  </a:tcPr>
                </a:tc>
                <a:extLst>
                  <a:ext uri="{0D108BD9-81ED-4DB2-BD59-A6C34878D82A}">
                    <a16:rowId xmlns:a16="http://schemas.microsoft.com/office/drawing/2014/main" val="10007"/>
                  </a:ext>
                </a:extLst>
              </a:tr>
              <a:tr h="289560">
                <a:tc>
                  <a:txBody>
                    <a:bodyPr/>
                    <a:lstStyle/>
                    <a:p>
                      <a:pPr>
                        <a:lnSpc>
                          <a:spcPct val="100000"/>
                        </a:lnSpc>
                      </a:pPr>
                      <a:endParaRPr sz="1600">
                        <a:latin typeface="Times New Roman"/>
                        <a:cs typeface="Times New Roman"/>
                      </a:endParaRPr>
                    </a:p>
                  </a:txBody>
                  <a:tcPr marL="0" marR="0" marT="0" marB="0">
                    <a:lnL w="19050">
                      <a:solidFill>
                        <a:srgbClr val="595959"/>
                      </a:solidFill>
                      <a:prstDash val="solid"/>
                    </a:lnL>
                  </a:tcPr>
                </a:tc>
                <a:tc>
                  <a:txBody>
                    <a:bodyPr/>
                    <a:lstStyle/>
                    <a:p>
                      <a:pPr marL="227329">
                        <a:lnSpc>
                          <a:spcPts val="1860"/>
                        </a:lnSpc>
                      </a:pPr>
                      <a:r>
                        <a:rPr sz="1600" i="1" dirty="0">
                          <a:solidFill>
                            <a:srgbClr val="595959"/>
                          </a:solidFill>
                          <a:latin typeface="Times New Roman"/>
                          <a:cs typeface="Times New Roman"/>
                        </a:rPr>
                        <a:t>Lincoln</a:t>
                      </a:r>
                      <a:r>
                        <a:rPr sz="1600" i="1" spc="-20" dirty="0">
                          <a:solidFill>
                            <a:srgbClr val="595959"/>
                          </a:solidFill>
                          <a:latin typeface="Times New Roman"/>
                          <a:cs typeface="Times New Roman"/>
                        </a:rPr>
                        <a:t> </a:t>
                      </a:r>
                      <a:r>
                        <a:rPr sz="1600" i="1" spc="-15" dirty="0">
                          <a:solidFill>
                            <a:srgbClr val="595959"/>
                          </a:solidFill>
                          <a:latin typeface="Times New Roman"/>
                          <a:cs typeface="Times New Roman"/>
                        </a:rPr>
                        <a:t>Tunnel.</a:t>
                      </a:r>
                      <a:endParaRPr sz="16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8"/>
                  </a:ext>
                </a:extLst>
              </a:tr>
              <a:tr h="330180">
                <a:tc>
                  <a:txBody>
                    <a:bodyPr/>
                    <a:lstStyle/>
                    <a:p>
                      <a:pPr marL="182245">
                        <a:lnSpc>
                          <a:spcPct val="100000"/>
                        </a:lnSpc>
                        <a:spcBef>
                          <a:spcPts val="219"/>
                        </a:spcBef>
                      </a:pPr>
                      <a:r>
                        <a:rPr sz="1600" spc="-25" dirty="0">
                          <a:solidFill>
                            <a:srgbClr val="595959"/>
                          </a:solidFill>
                          <a:latin typeface="Times New Roman"/>
                          <a:cs typeface="Times New Roman"/>
                        </a:rPr>
                        <a:t>Vehicles</a:t>
                      </a:r>
                      <a:endParaRPr sz="1600">
                        <a:latin typeface="Times New Roman"/>
                        <a:cs typeface="Times New Roman"/>
                      </a:endParaRPr>
                    </a:p>
                  </a:txBody>
                  <a:tcPr marL="0" marR="0" marT="27939" marB="0">
                    <a:lnL w="19050">
                      <a:solidFill>
                        <a:srgbClr val="595959"/>
                      </a:solidFill>
                      <a:prstDash val="solid"/>
                    </a:lnL>
                    <a:lnB w="19050">
                      <a:solidFill>
                        <a:srgbClr val="595959"/>
                      </a:solidFill>
                      <a:prstDash val="solid"/>
                    </a:lnB>
                  </a:tcPr>
                </a:tc>
                <a:tc>
                  <a:txBody>
                    <a:bodyPr/>
                    <a:lstStyle/>
                    <a:p>
                      <a:pPr marL="227329">
                        <a:lnSpc>
                          <a:spcPct val="100000"/>
                        </a:lnSpc>
                        <a:spcBef>
                          <a:spcPts val="219"/>
                        </a:spcBef>
                      </a:pPr>
                      <a:r>
                        <a:rPr sz="1600" spc="-5" dirty="0">
                          <a:solidFill>
                            <a:srgbClr val="595959"/>
                          </a:solidFill>
                          <a:latin typeface="Times New Roman"/>
                          <a:cs typeface="Times New Roman"/>
                        </a:rPr>
                        <a:t>The</a:t>
                      </a:r>
                      <a:r>
                        <a:rPr sz="1600" dirty="0">
                          <a:solidFill>
                            <a:srgbClr val="595959"/>
                          </a:solidFill>
                          <a:latin typeface="Times New Roman"/>
                          <a:cs typeface="Times New Roman"/>
                        </a:rPr>
                        <a:t> updated </a:t>
                      </a:r>
                      <a:r>
                        <a:rPr sz="1600" i="1" dirty="0">
                          <a:solidFill>
                            <a:srgbClr val="595959"/>
                          </a:solidFill>
                          <a:latin typeface="Times New Roman"/>
                          <a:cs typeface="Times New Roman"/>
                        </a:rPr>
                        <a:t>Mini</a:t>
                      </a:r>
                      <a:r>
                        <a:rPr sz="1600" i="1" spc="5" dirty="0">
                          <a:solidFill>
                            <a:srgbClr val="595959"/>
                          </a:solidFill>
                          <a:latin typeface="Times New Roman"/>
                          <a:cs typeface="Times New Roman"/>
                        </a:rPr>
                        <a:t> </a:t>
                      </a:r>
                      <a:r>
                        <a:rPr sz="1600" i="1" spc="-5" dirty="0">
                          <a:solidFill>
                            <a:srgbClr val="595959"/>
                          </a:solidFill>
                          <a:latin typeface="Times New Roman"/>
                          <a:cs typeface="Times New Roman"/>
                        </a:rPr>
                        <a:t>Cooper</a:t>
                      </a:r>
                      <a:r>
                        <a:rPr sz="1600" i="1" dirty="0">
                          <a:solidFill>
                            <a:srgbClr val="595959"/>
                          </a:solidFill>
                          <a:latin typeface="Times New Roman"/>
                          <a:cs typeface="Times New Roman"/>
                        </a:rPr>
                        <a:t> </a:t>
                      </a:r>
                      <a:r>
                        <a:rPr sz="1600" dirty="0">
                          <a:solidFill>
                            <a:srgbClr val="595959"/>
                          </a:solidFill>
                          <a:latin typeface="Times New Roman"/>
                          <a:cs typeface="Times New Roman"/>
                        </a:rPr>
                        <a:t>retains its charm</a:t>
                      </a:r>
                      <a:r>
                        <a:rPr sz="1600" spc="5" dirty="0">
                          <a:solidFill>
                            <a:srgbClr val="595959"/>
                          </a:solidFill>
                          <a:latin typeface="Times New Roman"/>
                          <a:cs typeface="Times New Roman"/>
                        </a:rPr>
                        <a:t> </a:t>
                      </a:r>
                      <a:r>
                        <a:rPr sz="1600" dirty="0">
                          <a:solidFill>
                            <a:srgbClr val="595959"/>
                          </a:solidFill>
                          <a:latin typeface="Times New Roman"/>
                          <a:cs typeface="Times New Roman"/>
                        </a:rPr>
                        <a:t>and </a:t>
                      </a:r>
                      <a:r>
                        <a:rPr sz="1600" spc="-15" dirty="0">
                          <a:solidFill>
                            <a:srgbClr val="595959"/>
                          </a:solidFill>
                          <a:latin typeface="Times New Roman"/>
                          <a:cs typeface="Times New Roman"/>
                        </a:rPr>
                        <a:t>agility.</a:t>
                      </a:r>
                      <a:endParaRPr sz="1600">
                        <a:latin typeface="Times New Roman"/>
                        <a:cs typeface="Times New Roman"/>
                      </a:endParaRPr>
                    </a:p>
                  </a:txBody>
                  <a:tcPr marL="0" marR="0" marT="27939" marB="0">
                    <a:lnR w="19050">
                      <a:solidFill>
                        <a:srgbClr val="595959"/>
                      </a:solidFill>
                      <a:prstDash val="solid"/>
                    </a:lnR>
                    <a:lnB w="19050">
                      <a:solidFill>
                        <a:srgbClr val="595959"/>
                      </a:solidFill>
                      <a:prstDash val="solid"/>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438400" cy="665480"/>
          </a:xfrm>
          <a:prstGeom prst="rect">
            <a:avLst/>
          </a:prstGeom>
        </p:spPr>
        <p:txBody>
          <a:bodyPr vert="horz" wrap="square" lIns="0" tIns="12700" rIns="0" bIns="0" rtlCol="0">
            <a:spAutoFit/>
          </a:bodyPr>
          <a:lstStyle/>
          <a:p>
            <a:pPr marL="12700">
              <a:lnSpc>
                <a:spcPct val="100000"/>
              </a:lnSpc>
              <a:spcBef>
                <a:spcPts val="100"/>
              </a:spcBef>
            </a:pPr>
            <a:r>
              <a:rPr spc="100" dirty="0"/>
              <a:t>A</a:t>
            </a:r>
            <a:r>
              <a:rPr spc="95" dirty="0"/>
              <a:t>m</a:t>
            </a:r>
            <a:r>
              <a:rPr spc="100" dirty="0"/>
              <a:t>b</a:t>
            </a:r>
            <a:r>
              <a:rPr spc="95" dirty="0"/>
              <a:t>i</a:t>
            </a:r>
            <a:r>
              <a:rPr spc="100" dirty="0"/>
              <a:t>gu</a:t>
            </a:r>
            <a:r>
              <a:rPr spc="95" dirty="0"/>
              <a:t>it</a:t>
            </a:r>
            <a:r>
              <a:rPr dirty="0"/>
              <a:t>y</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860400" y="1888370"/>
            <a:ext cx="6750050" cy="104902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A </a:t>
            </a:r>
            <a:r>
              <a:rPr sz="2200" spc="-5" dirty="0">
                <a:solidFill>
                  <a:srgbClr val="595959"/>
                </a:solidFill>
                <a:latin typeface="Times New Roman"/>
                <a:cs typeface="Times New Roman"/>
              </a:rPr>
              <a:t>common ambiguity </a:t>
            </a:r>
            <a:r>
              <a:rPr sz="2200" dirty="0">
                <a:solidFill>
                  <a:srgbClr val="595959"/>
                </a:solidFill>
                <a:latin typeface="Times New Roman"/>
                <a:cs typeface="Times New Roman"/>
              </a:rPr>
              <a:t>is </a:t>
            </a:r>
            <a:r>
              <a:rPr sz="2200" spc="-5" dirty="0">
                <a:solidFill>
                  <a:srgbClr val="595959"/>
                </a:solidFill>
                <a:latin typeface="Times New Roman"/>
                <a:cs typeface="Times New Roman"/>
              </a:rPr>
              <a:t>whether </a:t>
            </a:r>
            <a:r>
              <a:rPr sz="2200" dirty="0">
                <a:solidFill>
                  <a:srgbClr val="595959"/>
                </a:solidFill>
                <a:latin typeface="Times New Roman"/>
                <a:cs typeface="Times New Roman"/>
              </a:rPr>
              <a:t>a </a:t>
            </a:r>
            <a:r>
              <a:rPr sz="2200" spc="-30" dirty="0">
                <a:solidFill>
                  <a:srgbClr val="595959"/>
                </a:solidFill>
                <a:latin typeface="Times New Roman"/>
                <a:cs typeface="Times New Roman"/>
              </a:rPr>
              <a:t>city, </a:t>
            </a:r>
            <a:r>
              <a:rPr sz="2200" spc="-5" dirty="0">
                <a:solidFill>
                  <a:srgbClr val="595959"/>
                </a:solidFill>
                <a:latin typeface="Times New Roman"/>
                <a:cs typeface="Times New Roman"/>
              </a:rPr>
              <a:t>state, </a:t>
            </a:r>
            <a:r>
              <a:rPr sz="2200" dirty="0">
                <a:solidFill>
                  <a:srgbClr val="595959"/>
                </a:solidFill>
                <a:latin typeface="Times New Roman"/>
                <a:cs typeface="Times New Roman"/>
              </a:rPr>
              <a:t>or </a:t>
            </a:r>
            <a:r>
              <a:rPr sz="2200" spc="-5" dirty="0">
                <a:solidFill>
                  <a:srgbClr val="595959"/>
                </a:solidFill>
                <a:latin typeface="Times New Roman"/>
                <a:cs typeface="Times New Roman"/>
              </a:rPr>
              <a:t>country </a:t>
            </a:r>
            <a:r>
              <a:rPr sz="2200" dirty="0">
                <a:solidFill>
                  <a:srgbClr val="595959"/>
                </a:solidFill>
                <a:latin typeface="Times New Roman"/>
                <a:cs typeface="Times New Roman"/>
              </a:rPr>
              <a:t>is a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location </a:t>
            </a:r>
            <a:r>
              <a:rPr sz="2200" dirty="0">
                <a:solidFill>
                  <a:srgbClr val="595959"/>
                </a:solidFill>
                <a:latin typeface="Times New Roman"/>
                <a:cs typeface="Times New Roman"/>
              </a:rPr>
              <a:t>or a</a:t>
            </a:r>
            <a:r>
              <a:rPr sz="2200" spc="-5" dirty="0">
                <a:solidFill>
                  <a:srgbClr val="595959"/>
                </a:solidFill>
                <a:latin typeface="Times New Roman"/>
                <a:cs typeface="Times New Roman"/>
              </a:rPr>
              <a:t> political</a:t>
            </a:r>
            <a:r>
              <a:rPr sz="2200" dirty="0">
                <a:solidFill>
                  <a:srgbClr val="595959"/>
                </a:solidFill>
                <a:latin typeface="Times New Roman"/>
                <a:cs typeface="Times New Roman"/>
              </a:rPr>
              <a:t> </a:t>
            </a:r>
            <a:r>
              <a:rPr sz="2200" spc="-25" dirty="0">
                <a:solidFill>
                  <a:srgbClr val="595959"/>
                </a:solidFill>
                <a:latin typeface="Times New Roman"/>
                <a:cs typeface="Times New Roman"/>
              </a:rPr>
              <a:t>entity.</a:t>
            </a:r>
            <a:endParaRPr sz="2200">
              <a:latin typeface="Times New Roman"/>
              <a:cs typeface="Times New Roman"/>
            </a:endParaRPr>
          </a:p>
          <a:p>
            <a:pPr marL="49530">
              <a:lnSpc>
                <a:spcPct val="100000"/>
              </a:lnSpc>
              <a:spcBef>
                <a:spcPts val="56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spc="-5" dirty="0">
                <a:solidFill>
                  <a:srgbClr val="595959"/>
                </a:solidFill>
                <a:latin typeface="Times New Roman"/>
                <a:cs typeface="Times New Roman"/>
              </a:rPr>
              <a:t>Palo</a:t>
            </a:r>
            <a:r>
              <a:rPr sz="1800" i="1" spc="-35" dirty="0">
                <a:solidFill>
                  <a:srgbClr val="595959"/>
                </a:solidFill>
                <a:latin typeface="Times New Roman"/>
                <a:cs typeface="Times New Roman"/>
              </a:rPr>
              <a:t> </a:t>
            </a:r>
            <a:r>
              <a:rPr sz="1800" i="1" spc="-5" dirty="0">
                <a:solidFill>
                  <a:srgbClr val="595959"/>
                </a:solidFill>
                <a:latin typeface="Times New Roman"/>
                <a:cs typeface="Times New Roman"/>
              </a:rPr>
              <a:t>Alto </a:t>
            </a:r>
            <a:r>
              <a:rPr sz="1800" spc="-5" dirty="0">
                <a:solidFill>
                  <a:srgbClr val="595959"/>
                </a:solidFill>
                <a:latin typeface="Times New Roman"/>
                <a:cs typeface="Times New Roman"/>
              </a:rPr>
              <a:t>could</a:t>
            </a:r>
            <a:r>
              <a:rPr sz="1800" dirty="0">
                <a:solidFill>
                  <a:srgbClr val="595959"/>
                </a:solidFill>
                <a:latin typeface="Times New Roman"/>
                <a:cs typeface="Times New Roman"/>
              </a:rPr>
              <a:t> be</a:t>
            </a:r>
            <a:r>
              <a:rPr sz="1800" spc="-5" dirty="0">
                <a:solidFill>
                  <a:srgbClr val="595959"/>
                </a:solidFill>
                <a:latin typeface="Times New Roman"/>
                <a:cs typeface="Times New Roman"/>
              </a:rPr>
              <a:t> </a:t>
            </a:r>
            <a:r>
              <a:rPr sz="1800" spc="-20" dirty="0">
                <a:solidFill>
                  <a:srgbClr val="595959"/>
                </a:solidFill>
                <a:latin typeface="Times New Roman"/>
                <a:cs typeface="Times New Roman"/>
              </a:rPr>
              <a:t>either.</a:t>
            </a:r>
            <a:endParaRPr sz="1800">
              <a:latin typeface="Times New Roman"/>
              <a:cs typeface="Times New Roman"/>
            </a:endParaRPr>
          </a:p>
        </p:txBody>
      </p:sp>
      <p:graphicFrame>
        <p:nvGraphicFramePr>
          <p:cNvPr id="4" name="object 4"/>
          <p:cNvGraphicFramePr>
            <a:graphicFrameLocks noGrp="1"/>
          </p:cNvGraphicFramePr>
          <p:nvPr/>
        </p:nvGraphicFramePr>
        <p:xfrm>
          <a:off x="644813" y="3218441"/>
          <a:ext cx="8166100" cy="3055620"/>
        </p:xfrm>
        <a:graphic>
          <a:graphicData uri="http://schemas.openxmlformats.org/drawingml/2006/table">
            <a:tbl>
              <a:tblPr firstRow="1" bandRow="1">
                <a:tableStyleId>{2D5ABB26-0587-4C30-8999-92F81FD0307C}</a:tableStyleId>
              </a:tblPr>
              <a:tblGrid>
                <a:gridCol w="1974214">
                  <a:extLst>
                    <a:ext uri="{9D8B030D-6E8A-4147-A177-3AD203B41FA5}">
                      <a16:colId xmlns:a16="http://schemas.microsoft.com/office/drawing/2014/main" val="20000"/>
                    </a:ext>
                  </a:extLst>
                </a:gridCol>
                <a:gridCol w="6172835">
                  <a:extLst>
                    <a:ext uri="{9D8B030D-6E8A-4147-A177-3AD203B41FA5}">
                      <a16:colId xmlns:a16="http://schemas.microsoft.com/office/drawing/2014/main" val="20001"/>
                    </a:ext>
                  </a:extLst>
                </a:gridCol>
              </a:tblGrid>
              <a:tr h="335280">
                <a:tc>
                  <a:txBody>
                    <a:bodyPr/>
                    <a:lstStyle/>
                    <a:p>
                      <a:pPr marL="91440">
                        <a:lnSpc>
                          <a:spcPct val="100000"/>
                        </a:lnSpc>
                        <a:spcBef>
                          <a:spcPts val="260"/>
                        </a:spcBef>
                      </a:pPr>
                      <a:r>
                        <a:rPr sz="1600" b="1" spc="-5" dirty="0">
                          <a:solidFill>
                            <a:srgbClr val="FFFFFF"/>
                          </a:solidFill>
                          <a:latin typeface="Times New Roman"/>
                          <a:cs typeface="Times New Roman"/>
                        </a:rPr>
                        <a:t>Name</a:t>
                      </a:r>
                      <a:endParaRPr sz="1600">
                        <a:latin typeface="Times New Roman"/>
                        <a:cs typeface="Times New Roman"/>
                      </a:endParaRPr>
                    </a:p>
                  </a:txBody>
                  <a:tcPr marL="0" marR="0" marT="33020" marB="0">
                    <a:lnL w="19050">
                      <a:solidFill>
                        <a:srgbClr val="595959"/>
                      </a:solidFill>
                      <a:prstDash val="solid"/>
                    </a:lnL>
                    <a:lnT w="19050">
                      <a:solidFill>
                        <a:srgbClr val="595959"/>
                      </a:solidFill>
                      <a:prstDash val="solid"/>
                    </a:lnT>
                    <a:solidFill>
                      <a:srgbClr val="264457"/>
                    </a:solidFill>
                  </a:tcPr>
                </a:tc>
                <a:tc>
                  <a:txBody>
                    <a:bodyPr/>
                    <a:lstStyle/>
                    <a:p>
                      <a:pPr marL="610870">
                        <a:lnSpc>
                          <a:spcPct val="100000"/>
                        </a:lnSpc>
                        <a:spcBef>
                          <a:spcPts val="260"/>
                        </a:spcBef>
                      </a:pPr>
                      <a:r>
                        <a:rPr sz="1600" b="1" dirty="0">
                          <a:solidFill>
                            <a:srgbClr val="FFFFFF"/>
                          </a:solidFill>
                          <a:latin typeface="Times New Roman"/>
                          <a:cs typeface="Times New Roman"/>
                        </a:rPr>
                        <a:t>Possible</a:t>
                      </a:r>
                      <a:r>
                        <a:rPr sz="1600" b="1" spc="-15" dirty="0">
                          <a:solidFill>
                            <a:srgbClr val="FFFFFF"/>
                          </a:solidFill>
                          <a:latin typeface="Times New Roman"/>
                          <a:cs typeface="Times New Roman"/>
                        </a:rPr>
                        <a:t> </a:t>
                      </a:r>
                      <a:r>
                        <a:rPr sz="1600" b="1" spc="-5" dirty="0">
                          <a:solidFill>
                            <a:srgbClr val="FFFFFF"/>
                          </a:solidFill>
                          <a:latin typeface="Times New Roman"/>
                          <a:cs typeface="Times New Roman"/>
                        </a:rPr>
                        <a:t>Categories</a:t>
                      </a:r>
                      <a:endParaRPr sz="1600">
                        <a:latin typeface="Times New Roman"/>
                        <a:cs typeface="Times New Roman"/>
                      </a:endParaRPr>
                    </a:p>
                  </a:txBody>
                  <a:tcPr marL="0" marR="0" marT="33020" marB="0">
                    <a:lnR w="19050">
                      <a:solidFill>
                        <a:srgbClr val="595959"/>
                      </a:solidFill>
                      <a:prstDash val="solid"/>
                    </a:lnR>
                    <a:lnT w="19050">
                      <a:solidFill>
                        <a:srgbClr val="595959"/>
                      </a:solidFill>
                      <a:prstDash val="solid"/>
                    </a:lnT>
                    <a:solidFill>
                      <a:srgbClr val="264457"/>
                    </a:solidFill>
                  </a:tcPr>
                </a:tc>
                <a:extLst>
                  <a:ext uri="{0D108BD9-81ED-4DB2-BD59-A6C34878D82A}">
                    <a16:rowId xmlns:a16="http://schemas.microsoft.com/office/drawing/2014/main" val="10000"/>
                  </a:ext>
                </a:extLst>
              </a:tr>
              <a:tr h="335299">
                <a:tc>
                  <a:txBody>
                    <a:bodyPr/>
                    <a:lstStyle/>
                    <a:p>
                      <a:pPr marL="274320">
                        <a:lnSpc>
                          <a:spcPct val="100000"/>
                        </a:lnSpc>
                        <a:spcBef>
                          <a:spcPts val="259"/>
                        </a:spcBef>
                      </a:pPr>
                      <a:r>
                        <a:rPr sz="1600" i="1" spc="-15" dirty="0">
                          <a:solidFill>
                            <a:srgbClr val="595959"/>
                          </a:solidFill>
                          <a:latin typeface="Times New Roman"/>
                          <a:cs typeface="Times New Roman"/>
                        </a:rPr>
                        <a:t>Washington</a:t>
                      </a:r>
                      <a:endParaRPr sz="1600">
                        <a:latin typeface="Times New Roman"/>
                        <a:cs typeface="Times New Roman"/>
                      </a:endParaRPr>
                    </a:p>
                  </a:txBody>
                  <a:tcPr marL="0" marR="0" marT="33019" marB="0">
                    <a:lnL w="19050">
                      <a:solidFill>
                        <a:srgbClr val="595959"/>
                      </a:solidFill>
                      <a:prstDash val="solid"/>
                    </a:lnL>
                  </a:tcPr>
                </a:tc>
                <a:tc>
                  <a:txBody>
                    <a:bodyPr/>
                    <a:lstStyle/>
                    <a:p>
                      <a:pPr marL="1270" algn="ctr">
                        <a:lnSpc>
                          <a:spcPct val="100000"/>
                        </a:lnSpc>
                        <a:spcBef>
                          <a:spcPts val="259"/>
                        </a:spcBef>
                      </a:pPr>
                      <a:r>
                        <a:rPr sz="1600" spc="-5" dirty="0">
                          <a:solidFill>
                            <a:srgbClr val="595959"/>
                          </a:solidFill>
                          <a:latin typeface="Times New Roman"/>
                          <a:cs typeface="Times New Roman"/>
                        </a:rPr>
                        <a:t>Person,</a:t>
                      </a:r>
                      <a:r>
                        <a:rPr sz="1600" dirty="0">
                          <a:solidFill>
                            <a:srgbClr val="595959"/>
                          </a:solidFill>
                          <a:latin typeface="Times New Roman"/>
                          <a:cs typeface="Times New Roman"/>
                        </a:rPr>
                        <a:t> Location, Political</a:t>
                      </a:r>
                      <a:r>
                        <a:rPr sz="1600" spc="10" dirty="0">
                          <a:solidFill>
                            <a:srgbClr val="595959"/>
                          </a:solidFill>
                          <a:latin typeface="Times New Roman"/>
                          <a:cs typeface="Times New Roman"/>
                        </a:rPr>
                        <a:t> </a:t>
                      </a:r>
                      <a:r>
                        <a:rPr sz="1600" spc="-15" dirty="0">
                          <a:solidFill>
                            <a:srgbClr val="595959"/>
                          </a:solidFill>
                          <a:latin typeface="Times New Roman"/>
                          <a:cs typeface="Times New Roman"/>
                        </a:rPr>
                        <a:t>Entity,</a:t>
                      </a:r>
                      <a:r>
                        <a:rPr sz="1600" dirty="0">
                          <a:solidFill>
                            <a:srgbClr val="595959"/>
                          </a:solidFill>
                          <a:latin typeface="Times New Roman"/>
                          <a:cs typeface="Times New Roman"/>
                        </a:rPr>
                        <a:t> </a:t>
                      </a:r>
                      <a:r>
                        <a:rPr sz="1600" spc="-5" dirty="0">
                          <a:solidFill>
                            <a:srgbClr val="595959"/>
                          </a:solidFill>
                          <a:latin typeface="Times New Roman"/>
                          <a:cs typeface="Times New Roman"/>
                        </a:rPr>
                        <a:t>Organization,</a:t>
                      </a:r>
                      <a:r>
                        <a:rPr sz="1600" spc="5" dirty="0">
                          <a:solidFill>
                            <a:srgbClr val="595959"/>
                          </a:solidFill>
                          <a:latin typeface="Times New Roman"/>
                          <a:cs typeface="Times New Roman"/>
                        </a:rPr>
                        <a:t> </a:t>
                      </a:r>
                      <a:r>
                        <a:rPr sz="1600" dirty="0">
                          <a:solidFill>
                            <a:srgbClr val="595959"/>
                          </a:solidFill>
                          <a:latin typeface="Times New Roman"/>
                          <a:cs typeface="Times New Roman"/>
                        </a:rPr>
                        <a:t>Facility</a:t>
                      </a:r>
                      <a:endParaRPr sz="1600">
                        <a:latin typeface="Times New Roman"/>
                        <a:cs typeface="Times New Roman"/>
                      </a:endParaRPr>
                    </a:p>
                  </a:txBody>
                  <a:tcPr marL="0" marR="0" marT="33019" marB="0">
                    <a:lnR w="19050">
                      <a:solidFill>
                        <a:srgbClr val="595959"/>
                      </a:solidFill>
                      <a:prstDash val="solid"/>
                    </a:lnR>
                  </a:tcPr>
                </a:tc>
                <a:extLst>
                  <a:ext uri="{0D108BD9-81ED-4DB2-BD59-A6C34878D82A}">
                    <a16:rowId xmlns:a16="http://schemas.microsoft.com/office/drawing/2014/main" val="10001"/>
                  </a:ext>
                </a:extLst>
              </a:tr>
              <a:tr h="335279">
                <a:tc>
                  <a:txBody>
                    <a:bodyPr/>
                    <a:lstStyle/>
                    <a:p>
                      <a:pPr marL="274320">
                        <a:lnSpc>
                          <a:spcPct val="100000"/>
                        </a:lnSpc>
                        <a:spcBef>
                          <a:spcPts val="259"/>
                        </a:spcBef>
                      </a:pPr>
                      <a:r>
                        <a:rPr sz="1600" i="1" spc="-5" dirty="0">
                          <a:solidFill>
                            <a:srgbClr val="595959"/>
                          </a:solidFill>
                          <a:latin typeface="Times New Roman"/>
                          <a:cs typeface="Times New Roman"/>
                        </a:rPr>
                        <a:t>Downing</a:t>
                      </a:r>
                      <a:r>
                        <a:rPr sz="1600" i="1" spc="-15" dirty="0">
                          <a:solidFill>
                            <a:srgbClr val="595959"/>
                          </a:solidFill>
                          <a:latin typeface="Times New Roman"/>
                          <a:cs typeface="Times New Roman"/>
                        </a:rPr>
                        <a:t> </a:t>
                      </a:r>
                      <a:r>
                        <a:rPr sz="1600" i="1" dirty="0">
                          <a:solidFill>
                            <a:srgbClr val="595959"/>
                          </a:solidFill>
                          <a:latin typeface="Times New Roman"/>
                          <a:cs typeface="Times New Roman"/>
                        </a:rPr>
                        <a:t>St.</a:t>
                      </a:r>
                      <a:endParaRPr sz="1600">
                        <a:latin typeface="Times New Roman"/>
                        <a:cs typeface="Times New Roman"/>
                      </a:endParaRPr>
                    </a:p>
                  </a:txBody>
                  <a:tcPr marL="0" marR="0" marT="33019" marB="0">
                    <a:lnL w="19050">
                      <a:solidFill>
                        <a:srgbClr val="595959"/>
                      </a:solidFill>
                      <a:prstDash val="solid"/>
                    </a:lnL>
                  </a:tcPr>
                </a:tc>
                <a:tc>
                  <a:txBody>
                    <a:bodyPr/>
                    <a:lstStyle/>
                    <a:p>
                      <a:pPr marL="793750">
                        <a:lnSpc>
                          <a:spcPct val="100000"/>
                        </a:lnSpc>
                        <a:spcBef>
                          <a:spcPts val="259"/>
                        </a:spcBef>
                      </a:pPr>
                      <a:r>
                        <a:rPr sz="1600" dirty="0">
                          <a:solidFill>
                            <a:srgbClr val="595959"/>
                          </a:solidFill>
                          <a:latin typeface="Times New Roman"/>
                          <a:cs typeface="Times New Roman"/>
                        </a:rPr>
                        <a:t>Location,</a:t>
                      </a:r>
                      <a:r>
                        <a:rPr sz="1600" spc="-15" dirty="0">
                          <a:solidFill>
                            <a:srgbClr val="595959"/>
                          </a:solidFill>
                          <a:latin typeface="Times New Roman"/>
                          <a:cs typeface="Times New Roman"/>
                        </a:rPr>
                        <a:t> </a:t>
                      </a:r>
                      <a:r>
                        <a:rPr sz="1600" spc="-5" dirty="0">
                          <a:solidFill>
                            <a:srgbClr val="595959"/>
                          </a:solidFill>
                          <a:latin typeface="Times New Roman"/>
                          <a:cs typeface="Times New Roman"/>
                        </a:rPr>
                        <a:t>Organization</a:t>
                      </a:r>
                      <a:endParaRPr sz="1600">
                        <a:latin typeface="Times New Roman"/>
                        <a:cs typeface="Times New Roman"/>
                      </a:endParaRPr>
                    </a:p>
                  </a:txBody>
                  <a:tcPr marL="0" marR="0" marT="33019" marB="0">
                    <a:lnR w="19050">
                      <a:solidFill>
                        <a:srgbClr val="595959"/>
                      </a:solidFill>
                      <a:prstDash val="solid"/>
                    </a:lnR>
                  </a:tcPr>
                </a:tc>
                <a:extLst>
                  <a:ext uri="{0D108BD9-81ED-4DB2-BD59-A6C34878D82A}">
                    <a16:rowId xmlns:a16="http://schemas.microsoft.com/office/drawing/2014/main" val="10002"/>
                  </a:ext>
                </a:extLst>
              </a:tr>
              <a:tr h="335279">
                <a:tc>
                  <a:txBody>
                    <a:bodyPr/>
                    <a:lstStyle/>
                    <a:p>
                      <a:pPr marL="274320">
                        <a:lnSpc>
                          <a:spcPct val="100000"/>
                        </a:lnSpc>
                        <a:spcBef>
                          <a:spcPts val="259"/>
                        </a:spcBef>
                      </a:pPr>
                      <a:r>
                        <a:rPr sz="1600" i="1" spc="-5" dirty="0">
                          <a:solidFill>
                            <a:srgbClr val="595959"/>
                          </a:solidFill>
                          <a:latin typeface="Times New Roman"/>
                          <a:cs typeface="Times New Roman"/>
                        </a:rPr>
                        <a:t>IRA</a:t>
                      </a:r>
                      <a:endParaRPr sz="1600">
                        <a:latin typeface="Times New Roman"/>
                        <a:cs typeface="Times New Roman"/>
                      </a:endParaRPr>
                    </a:p>
                  </a:txBody>
                  <a:tcPr marL="0" marR="0" marT="33019" marB="0">
                    <a:lnL w="19050">
                      <a:solidFill>
                        <a:srgbClr val="595959"/>
                      </a:solidFill>
                      <a:prstDash val="solid"/>
                    </a:lnL>
                  </a:tcPr>
                </a:tc>
                <a:tc>
                  <a:txBody>
                    <a:bodyPr/>
                    <a:lstStyle/>
                    <a:p>
                      <a:pPr marL="793750">
                        <a:lnSpc>
                          <a:spcPct val="100000"/>
                        </a:lnSpc>
                        <a:spcBef>
                          <a:spcPts val="259"/>
                        </a:spcBef>
                      </a:pPr>
                      <a:r>
                        <a:rPr sz="1600" spc="-5" dirty="0">
                          <a:solidFill>
                            <a:srgbClr val="595959"/>
                          </a:solidFill>
                          <a:latin typeface="Times New Roman"/>
                          <a:cs typeface="Times New Roman"/>
                        </a:rPr>
                        <a:t>Person, Organization,</a:t>
                      </a:r>
                      <a:r>
                        <a:rPr sz="1600" dirty="0">
                          <a:solidFill>
                            <a:srgbClr val="595959"/>
                          </a:solidFill>
                          <a:latin typeface="Times New Roman"/>
                          <a:cs typeface="Times New Roman"/>
                        </a:rPr>
                        <a:t> Monetary Instrument</a:t>
                      </a:r>
                      <a:endParaRPr sz="1600">
                        <a:latin typeface="Times New Roman"/>
                        <a:cs typeface="Times New Roman"/>
                      </a:endParaRPr>
                    </a:p>
                  </a:txBody>
                  <a:tcPr marL="0" marR="0" marT="33019" marB="0">
                    <a:lnR w="19050">
                      <a:solidFill>
                        <a:srgbClr val="595959"/>
                      </a:solidFill>
                      <a:prstDash val="solid"/>
                    </a:lnR>
                  </a:tcPr>
                </a:tc>
                <a:extLst>
                  <a:ext uri="{0D108BD9-81ED-4DB2-BD59-A6C34878D82A}">
                    <a16:rowId xmlns:a16="http://schemas.microsoft.com/office/drawing/2014/main" val="10003"/>
                  </a:ext>
                </a:extLst>
              </a:tr>
              <a:tr h="335260">
                <a:tc>
                  <a:txBody>
                    <a:bodyPr/>
                    <a:lstStyle/>
                    <a:p>
                      <a:pPr marL="274320">
                        <a:lnSpc>
                          <a:spcPct val="100000"/>
                        </a:lnSpc>
                        <a:spcBef>
                          <a:spcPts val="259"/>
                        </a:spcBef>
                      </a:pPr>
                      <a:r>
                        <a:rPr sz="1600" i="1" dirty="0">
                          <a:solidFill>
                            <a:srgbClr val="595959"/>
                          </a:solidFill>
                          <a:latin typeface="Times New Roman"/>
                          <a:cs typeface="Times New Roman"/>
                        </a:rPr>
                        <a:t>Louis</a:t>
                      </a:r>
                      <a:r>
                        <a:rPr sz="1600" i="1" spc="-15" dirty="0">
                          <a:solidFill>
                            <a:srgbClr val="595959"/>
                          </a:solidFill>
                          <a:latin typeface="Times New Roman"/>
                          <a:cs typeface="Times New Roman"/>
                        </a:rPr>
                        <a:t> </a:t>
                      </a:r>
                      <a:r>
                        <a:rPr sz="1600" i="1" spc="-20" dirty="0">
                          <a:solidFill>
                            <a:srgbClr val="595959"/>
                          </a:solidFill>
                          <a:latin typeface="Times New Roman"/>
                          <a:cs typeface="Times New Roman"/>
                        </a:rPr>
                        <a:t>Vuitton</a:t>
                      </a:r>
                      <a:endParaRPr sz="1600">
                        <a:latin typeface="Times New Roman"/>
                        <a:cs typeface="Times New Roman"/>
                      </a:endParaRPr>
                    </a:p>
                  </a:txBody>
                  <a:tcPr marL="0" marR="0" marT="33019" marB="0">
                    <a:lnL w="19050">
                      <a:solidFill>
                        <a:srgbClr val="595959"/>
                      </a:solidFill>
                      <a:prstDash val="solid"/>
                    </a:lnL>
                    <a:lnB w="19050">
                      <a:solidFill>
                        <a:srgbClr val="595959"/>
                      </a:solidFill>
                      <a:prstDash val="solid"/>
                    </a:lnB>
                  </a:tcPr>
                </a:tc>
                <a:tc>
                  <a:txBody>
                    <a:bodyPr/>
                    <a:lstStyle/>
                    <a:p>
                      <a:pPr marL="793750">
                        <a:lnSpc>
                          <a:spcPct val="100000"/>
                        </a:lnSpc>
                        <a:spcBef>
                          <a:spcPts val="259"/>
                        </a:spcBef>
                      </a:pPr>
                      <a:r>
                        <a:rPr sz="1600" spc="-5" dirty="0">
                          <a:solidFill>
                            <a:srgbClr val="595959"/>
                          </a:solidFill>
                          <a:latin typeface="Times New Roman"/>
                          <a:cs typeface="Times New Roman"/>
                        </a:rPr>
                        <a:t>Person,</a:t>
                      </a:r>
                      <a:r>
                        <a:rPr sz="1600" dirty="0">
                          <a:solidFill>
                            <a:srgbClr val="595959"/>
                          </a:solidFill>
                          <a:latin typeface="Times New Roman"/>
                          <a:cs typeface="Times New Roman"/>
                        </a:rPr>
                        <a:t> </a:t>
                      </a:r>
                      <a:r>
                        <a:rPr sz="1600" spc="-5" dirty="0">
                          <a:solidFill>
                            <a:srgbClr val="595959"/>
                          </a:solidFill>
                          <a:latin typeface="Times New Roman"/>
                          <a:cs typeface="Times New Roman"/>
                        </a:rPr>
                        <a:t>Organization,</a:t>
                      </a:r>
                      <a:r>
                        <a:rPr sz="1600" dirty="0">
                          <a:solidFill>
                            <a:srgbClr val="595959"/>
                          </a:solidFill>
                          <a:latin typeface="Times New Roman"/>
                          <a:cs typeface="Times New Roman"/>
                        </a:rPr>
                        <a:t> Commercial</a:t>
                      </a:r>
                      <a:r>
                        <a:rPr sz="1600" spc="10" dirty="0">
                          <a:solidFill>
                            <a:srgbClr val="595959"/>
                          </a:solidFill>
                          <a:latin typeface="Times New Roman"/>
                          <a:cs typeface="Times New Roman"/>
                        </a:rPr>
                        <a:t> </a:t>
                      </a:r>
                      <a:r>
                        <a:rPr sz="1600" spc="-5" dirty="0">
                          <a:solidFill>
                            <a:srgbClr val="595959"/>
                          </a:solidFill>
                          <a:latin typeface="Times New Roman"/>
                          <a:cs typeface="Times New Roman"/>
                        </a:rPr>
                        <a:t>Product</a:t>
                      </a:r>
                      <a:endParaRPr sz="1600">
                        <a:latin typeface="Times New Roman"/>
                        <a:cs typeface="Times New Roman"/>
                      </a:endParaRPr>
                    </a:p>
                  </a:txBody>
                  <a:tcPr marL="0" marR="0" marT="33019" marB="0">
                    <a:lnR w="19050">
                      <a:solidFill>
                        <a:srgbClr val="595959"/>
                      </a:solidFill>
                      <a:prstDash val="solid"/>
                    </a:lnR>
                    <a:lnB w="19050">
                      <a:solidFill>
                        <a:srgbClr val="595959"/>
                      </a:solidFill>
                      <a:prstDash val="solid"/>
                    </a:lnB>
                  </a:tcPr>
                </a:tc>
                <a:extLst>
                  <a:ext uri="{0D108BD9-81ED-4DB2-BD59-A6C34878D82A}">
                    <a16:rowId xmlns:a16="http://schemas.microsoft.com/office/drawing/2014/main" val="10004"/>
                  </a:ext>
                </a:extLst>
              </a:tr>
              <a:tr h="55412">
                <a:tc gridSpan="2">
                  <a:txBody>
                    <a:bodyPr/>
                    <a:lstStyle/>
                    <a:p>
                      <a:pPr>
                        <a:lnSpc>
                          <a:spcPct val="100000"/>
                        </a:lnSpc>
                      </a:pPr>
                      <a:endParaRPr sz="200">
                        <a:latin typeface="Times New Roman"/>
                        <a:cs typeface="Times New Roman"/>
                      </a:endParaRPr>
                    </a:p>
                  </a:txBody>
                  <a:tcPr marL="0" marR="0" marT="0" marB="0">
                    <a:lnT w="19050">
                      <a:solidFill>
                        <a:srgbClr val="595959"/>
                      </a:solidFill>
                      <a:prstDash val="solid"/>
                    </a:lnT>
                    <a:lnB w="19050">
                      <a:solidFill>
                        <a:srgbClr val="595959"/>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1310640">
                <a:tc gridSpan="2">
                  <a:txBody>
                    <a:bodyPr/>
                    <a:lstStyle/>
                    <a:p>
                      <a:pPr marL="182880" marR="1968500">
                        <a:lnSpc>
                          <a:spcPct val="104200"/>
                        </a:lnSpc>
                        <a:spcBef>
                          <a:spcPts val="180"/>
                        </a:spcBef>
                      </a:pPr>
                      <a:r>
                        <a:rPr sz="1600" spc="-15" dirty="0">
                          <a:solidFill>
                            <a:srgbClr val="595959"/>
                          </a:solidFill>
                          <a:latin typeface="Times New Roman"/>
                          <a:cs typeface="Times New Roman"/>
                        </a:rPr>
                        <a:t>[</a:t>
                      </a:r>
                      <a:r>
                        <a:rPr sz="1650" i="1" spc="-22" baseline="-15151" dirty="0">
                          <a:solidFill>
                            <a:srgbClr val="595959"/>
                          </a:solidFill>
                          <a:latin typeface="Times New Roman"/>
                          <a:cs typeface="Times New Roman"/>
                        </a:rPr>
                        <a:t>PERS</a:t>
                      </a:r>
                      <a:r>
                        <a:rPr sz="1650" i="1" spc="120" baseline="-15151" dirty="0">
                          <a:solidFill>
                            <a:srgbClr val="595959"/>
                          </a:solidFill>
                          <a:latin typeface="Times New Roman"/>
                          <a:cs typeface="Times New Roman"/>
                        </a:rPr>
                        <a:t> </a:t>
                      </a:r>
                      <a:r>
                        <a:rPr sz="1600" spc="-15" dirty="0">
                          <a:solidFill>
                            <a:srgbClr val="595959"/>
                          </a:solidFill>
                          <a:latin typeface="Times New Roman"/>
                          <a:cs typeface="Times New Roman"/>
                        </a:rPr>
                        <a:t>Washington]</a:t>
                      </a:r>
                      <a:r>
                        <a:rPr sz="1600" dirty="0">
                          <a:solidFill>
                            <a:srgbClr val="595959"/>
                          </a:solidFill>
                          <a:latin typeface="Times New Roman"/>
                          <a:cs typeface="Times New Roman"/>
                        </a:rPr>
                        <a:t> </a:t>
                      </a:r>
                      <a:r>
                        <a:rPr sz="1600" spc="-5" dirty="0">
                          <a:solidFill>
                            <a:srgbClr val="595959"/>
                          </a:solidFill>
                          <a:latin typeface="Times New Roman"/>
                          <a:cs typeface="Times New Roman"/>
                        </a:rPr>
                        <a:t>was</a:t>
                      </a:r>
                      <a:r>
                        <a:rPr sz="1600" spc="5" dirty="0">
                          <a:solidFill>
                            <a:srgbClr val="595959"/>
                          </a:solidFill>
                          <a:latin typeface="Times New Roman"/>
                          <a:cs typeface="Times New Roman"/>
                        </a:rPr>
                        <a:t> </a:t>
                      </a:r>
                      <a:r>
                        <a:rPr sz="1600" dirty="0">
                          <a:solidFill>
                            <a:srgbClr val="595959"/>
                          </a:solidFill>
                          <a:latin typeface="Times New Roman"/>
                          <a:cs typeface="Times New Roman"/>
                        </a:rPr>
                        <a:t>born into slavery</a:t>
                      </a:r>
                      <a:r>
                        <a:rPr sz="1600" spc="5" dirty="0">
                          <a:solidFill>
                            <a:srgbClr val="595959"/>
                          </a:solidFill>
                          <a:latin typeface="Times New Roman"/>
                          <a:cs typeface="Times New Roman"/>
                        </a:rPr>
                        <a:t> </a:t>
                      </a:r>
                      <a:r>
                        <a:rPr sz="1600" dirty="0">
                          <a:solidFill>
                            <a:srgbClr val="595959"/>
                          </a:solidFill>
                          <a:latin typeface="Times New Roman"/>
                          <a:cs typeface="Times New Roman"/>
                        </a:rPr>
                        <a:t>on the farm</a:t>
                      </a:r>
                      <a:r>
                        <a:rPr sz="1600" spc="10" dirty="0">
                          <a:solidFill>
                            <a:srgbClr val="595959"/>
                          </a:solidFill>
                          <a:latin typeface="Times New Roman"/>
                          <a:cs typeface="Times New Roman"/>
                        </a:rPr>
                        <a:t> </a:t>
                      </a:r>
                      <a:r>
                        <a:rPr sz="1600" dirty="0">
                          <a:solidFill>
                            <a:srgbClr val="595959"/>
                          </a:solidFill>
                          <a:latin typeface="Times New Roman"/>
                          <a:cs typeface="Times New Roman"/>
                        </a:rPr>
                        <a:t>of James </a:t>
                      </a:r>
                      <a:r>
                        <a:rPr sz="1600" spc="-5" dirty="0">
                          <a:solidFill>
                            <a:srgbClr val="595959"/>
                          </a:solidFill>
                          <a:latin typeface="Times New Roman"/>
                          <a:cs typeface="Times New Roman"/>
                        </a:rPr>
                        <a:t>Burroughs. </a:t>
                      </a:r>
                      <a:r>
                        <a:rPr sz="1600" spc="-385" dirty="0">
                          <a:solidFill>
                            <a:srgbClr val="595959"/>
                          </a:solidFill>
                          <a:latin typeface="Times New Roman"/>
                          <a:cs typeface="Times New Roman"/>
                        </a:rPr>
                        <a:t> </a:t>
                      </a:r>
                      <a:r>
                        <a:rPr sz="1600" spc="-15" dirty="0">
                          <a:solidFill>
                            <a:srgbClr val="595959"/>
                          </a:solidFill>
                          <a:latin typeface="Times New Roman"/>
                          <a:cs typeface="Times New Roman"/>
                        </a:rPr>
                        <a:t>[</a:t>
                      </a:r>
                      <a:r>
                        <a:rPr sz="1650" i="1" spc="-22" baseline="-15151" dirty="0">
                          <a:solidFill>
                            <a:srgbClr val="595959"/>
                          </a:solidFill>
                          <a:latin typeface="Times New Roman"/>
                          <a:cs typeface="Times New Roman"/>
                        </a:rPr>
                        <a:t>ORG</a:t>
                      </a:r>
                      <a:r>
                        <a:rPr sz="1650" i="1" spc="112" baseline="-15151" dirty="0">
                          <a:solidFill>
                            <a:srgbClr val="595959"/>
                          </a:solidFill>
                          <a:latin typeface="Times New Roman"/>
                          <a:cs typeface="Times New Roman"/>
                        </a:rPr>
                        <a:t> </a:t>
                      </a:r>
                      <a:r>
                        <a:rPr sz="1600" spc="-15" dirty="0">
                          <a:solidFill>
                            <a:srgbClr val="595959"/>
                          </a:solidFill>
                          <a:latin typeface="Times New Roman"/>
                          <a:cs typeface="Times New Roman"/>
                        </a:rPr>
                        <a:t>Washington]</a:t>
                      </a:r>
                      <a:r>
                        <a:rPr sz="1600" dirty="0">
                          <a:solidFill>
                            <a:srgbClr val="595959"/>
                          </a:solidFill>
                          <a:latin typeface="Times New Roman"/>
                          <a:cs typeface="Times New Roman"/>
                        </a:rPr>
                        <a:t> </a:t>
                      </a:r>
                      <a:r>
                        <a:rPr sz="1600" spc="-5" dirty="0">
                          <a:solidFill>
                            <a:srgbClr val="595959"/>
                          </a:solidFill>
                          <a:latin typeface="Times New Roman"/>
                          <a:cs typeface="Times New Roman"/>
                        </a:rPr>
                        <a:t>went</a:t>
                      </a:r>
                      <a:r>
                        <a:rPr sz="1600" spc="5" dirty="0">
                          <a:solidFill>
                            <a:srgbClr val="595959"/>
                          </a:solidFill>
                          <a:latin typeface="Times New Roman"/>
                          <a:cs typeface="Times New Roman"/>
                        </a:rPr>
                        <a:t> </a:t>
                      </a:r>
                      <a:r>
                        <a:rPr sz="1600" dirty="0">
                          <a:solidFill>
                            <a:srgbClr val="595959"/>
                          </a:solidFill>
                          <a:latin typeface="Times New Roman"/>
                          <a:cs typeface="Times New Roman"/>
                        </a:rPr>
                        <a:t>up</a:t>
                      </a:r>
                      <a:r>
                        <a:rPr sz="1600" spc="5" dirty="0">
                          <a:solidFill>
                            <a:srgbClr val="595959"/>
                          </a:solidFill>
                          <a:latin typeface="Times New Roman"/>
                          <a:cs typeface="Times New Roman"/>
                        </a:rPr>
                        <a:t> </a:t>
                      </a:r>
                      <a:r>
                        <a:rPr sz="1600" spc="-5" dirty="0">
                          <a:solidFill>
                            <a:srgbClr val="595959"/>
                          </a:solidFill>
                          <a:latin typeface="Times New Roman"/>
                          <a:cs typeface="Times New Roman"/>
                        </a:rPr>
                        <a:t>two</a:t>
                      </a:r>
                      <a:r>
                        <a:rPr sz="1600" dirty="0">
                          <a:solidFill>
                            <a:srgbClr val="595959"/>
                          </a:solidFill>
                          <a:latin typeface="Times New Roman"/>
                          <a:cs typeface="Times New Roman"/>
                        </a:rPr>
                        <a:t> games to one</a:t>
                      </a:r>
                      <a:r>
                        <a:rPr sz="1600" spc="5" dirty="0">
                          <a:solidFill>
                            <a:srgbClr val="595959"/>
                          </a:solidFill>
                          <a:latin typeface="Times New Roman"/>
                          <a:cs typeface="Times New Roman"/>
                        </a:rPr>
                        <a:t> </a:t>
                      </a:r>
                      <a:r>
                        <a:rPr sz="1600" dirty="0">
                          <a:solidFill>
                            <a:srgbClr val="595959"/>
                          </a:solidFill>
                          <a:latin typeface="Times New Roman"/>
                          <a:cs typeface="Times New Roman"/>
                        </a:rPr>
                        <a:t>in the </a:t>
                      </a:r>
                      <a:r>
                        <a:rPr sz="1600" spc="-5" dirty="0">
                          <a:solidFill>
                            <a:srgbClr val="595959"/>
                          </a:solidFill>
                          <a:latin typeface="Times New Roman"/>
                          <a:cs typeface="Times New Roman"/>
                        </a:rPr>
                        <a:t>four-game</a:t>
                      </a:r>
                      <a:r>
                        <a:rPr sz="1600" dirty="0">
                          <a:solidFill>
                            <a:srgbClr val="595959"/>
                          </a:solidFill>
                          <a:latin typeface="Times New Roman"/>
                          <a:cs typeface="Times New Roman"/>
                        </a:rPr>
                        <a:t> series.</a:t>
                      </a:r>
                      <a:endParaRPr sz="1600">
                        <a:latin typeface="Times New Roman"/>
                        <a:cs typeface="Times New Roman"/>
                      </a:endParaRPr>
                    </a:p>
                    <a:p>
                      <a:pPr marL="182880" marR="1955164">
                        <a:lnSpc>
                          <a:spcPts val="1900"/>
                        </a:lnSpc>
                        <a:spcBef>
                          <a:spcPts val="60"/>
                        </a:spcBef>
                      </a:pPr>
                      <a:r>
                        <a:rPr sz="1600" dirty="0">
                          <a:solidFill>
                            <a:srgbClr val="595959"/>
                          </a:solidFill>
                          <a:latin typeface="Times New Roman"/>
                          <a:cs typeface="Times New Roman"/>
                        </a:rPr>
                        <a:t>Blair arrived in </a:t>
                      </a:r>
                      <a:r>
                        <a:rPr sz="1600" spc="-15" dirty="0">
                          <a:solidFill>
                            <a:srgbClr val="595959"/>
                          </a:solidFill>
                          <a:latin typeface="Times New Roman"/>
                          <a:cs typeface="Times New Roman"/>
                        </a:rPr>
                        <a:t>[</a:t>
                      </a:r>
                      <a:r>
                        <a:rPr sz="1650" i="1" spc="-22" baseline="-15151" dirty="0">
                          <a:solidFill>
                            <a:srgbClr val="595959"/>
                          </a:solidFill>
                          <a:latin typeface="Times New Roman"/>
                          <a:cs typeface="Times New Roman"/>
                        </a:rPr>
                        <a:t>LOC</a:t>
                      </a:r>
                      <a:r>
                        <a:rPr sz="1650" i="1" spc="-15" baseline="-15151" dirty="0">
                          <a:solidFill>
                            <a:srgbClr val="595959"/>
                          </a:solidFill>
                          <a:latin typeface="Times New Roman"/>
                          <a:cs typeface="Times New Roman"/>
                        </a:rPr>
                        <a:t> </a:t>
                      </a:r>
                      <a:r>
                        <a:rPr sz="1600" spc="-15" dirty="0">
                          <a:solidFill>
                            <a:srgbClr val="595959"/>
                          </a:solidFill>
                          <a:latin typeface="Times New Roman"/>
                          <a:cs typeface="Times New Roman"/>
                        </a:rPr>
                        <a:t>Washington] </a:t>
                      </a:r>
                      <a:r>
                        <a:rPr sz="1600" dirty="0">
                          <a:solidFill>
                            <a:srgbClr val="595959"/>
                          </a:solidFill>
                          <a:latin typeface="Times New Roman"/>
                          <a:cs typeface="Times New Roman"/>
                        </a:rPr>
                        <a:t>for </a:t>
                      </a:r>
                      <a:r>
                        <a:rPr sz="1600" spc="-5" dirty="0">
                          <a:solidFill>
                            <a:srgbClr val="595959"/>
                          </a:solidFill>
                          <a:latin typeface="Times New Roman"/>
                          <a:cs typeface="Times New Roman"/>
                        </a:rPr>
                        <a:t>what </a:t>
                      </a:r>
                      <a:r>
                        <a:rPr sz="1600" dirty="0">
                          <a:solidFill>
                            <a:srgbClr val="595959"/>
                          </a:solidFill>
                          <a:latin typeface="Times New Roman"/>
                          <a:cs typeface="Times New Roman"/>
                        </a:rPr>
                        <a:t>may </a:t>
                      </a:r>
                      <a:r>
                        <a:rPr sz="1600" spc="-5" dirty="0">
                          <a:solidFill>
                            <a:srgbClr val="595959"/>
                          </a:solidFill>
                          <a:latin typeface="Times New Roman"/>
                          <a:cs typeface="Times New Roman"/>
                        </a:rPr>
                        <a:t>well </a:t>
                      </a:r>
                      <a:r>
                        <a:rPr sz="1600" dirty="0">
                          <a:solidFill>
                            <a:srgbClr val="595959"/>
                          </a:solidFill>
                          <a:latin typeface="Times New Roman"/>
                          <a:cs typeface="Times New Roman"/>
                        </a:rPr>
                        <a:t>be his last state visit. </a:t>
                      </a:r>
                      <a:r>
                        <a:rPr sz="1600" spc="-385" dirty="0">
                          <a:solidFill>
                            <a:srgbClr val="595959"/>
                          </a:solidFill>
                          <a:latin typeface="Times New Roman"/>
                          <a:cs typeface="Times New Roman"/>
                        </a:rPr>
                        <a:t> </a:t>
                      </a:r>
                      <a:r>
                        <a:rPr sz="1600" dirty="0">
                          <a:solidFill>
                            <a:srgbClr val="595959"/>
                          </a:solidFill>
                          <a:latin typeface="Times New Roman"/>
                          <a:cs typeface="Times New Roman"/>
                        </a:rPr>
                        <a:t>In</a:t>
                      </a:r>
                      <a:r>
                        <a:rPr sz="1600" spc="-5" dirty="0">
                          <a:solidFill>
                            <a:srgbClr val="595959"/>
                          </a:solidFill>
                          <a:latin typeface="Times New Roman"/>
                          <a:cs typeface="Times New Roman"/>
                        </a:rPr>
                        <a:t> </a:t>
                      </a:r>
                      <a:r>
                        <a:rPr sz="1600" dirty="0">
                          <a:solidFill>
                            <a:srgbClr val="595959"/>
                          </a:solidFill>
                          <a:latin typeface="Times New Roman"/>
                          <a:cs typeface="Times New Roman"/>
                        </a:rPr>
                        <a:t>June, </a:t>
                      </a:r>
                      <a:r>
                        <a:rPr sz="1600" spc="-10" dirty="0">
                          <a:solidFill>
                            <a:srgbClr val="595959"/>
                          </a:solidFill>
                          <a:latin typeface="Times New Roman"/>
                          <a:cs typeface="Times New Roman"/>
                        </a:rPr>
                        <a:t>[</a:t>
                      </a:r>
                      <a:r>
                        <a:rPr sz="1650" i="1" spc="-15" baseline="-15151" dirty="0">
                          <a:solidFill>
                            <a:srgbClr val="595959"/>
                          </a:solidFill>
                          <a:latin typeface="Times New Roman"/>
                          <a:cs typeface="Times New Roman"/>
                        </a:rPr>
                        <a:t>GPE</a:t>
                      </a:r>
                      <a:r>
                        <a:rPr sz="1650" i="1" spc="104" baseline="-15151" dirty="0">
                          <a:solidFill>
                            <a:srgbClr val="595959"/>
                          </a:solidFill>
                          <a:latin typeface="Times New Roman"/>
                          <a:cs typeface="Times New Roman"/>
                        </a:rPr>
                        <a:t> </a:t>
                      </a:r>
                      <a:r>
                        <a:rPr sz="1600" spc="-15" dirty="0">
                          <a:solidFill>
                            <a:srgbClr val="595959"/>
                          </a:solidFill>
                          <a:latin typeface="Times New Roman"/>
                          <a:cs typeface="Times New Roman"/>
                        </a:rPr>
                        <a:t>Washington]</a:t>
                      </a:r>
                      <a:r>
                        <a:rPr sz="1600" dirty="0">
                          <a:solidFill>
                            <a:srgbClr val="595959"/>
                          </a:solidFill>
                          <a:latin typeface="Times New Roman"/>
                          <a:cs typeface="Times New Roman"/>
                        </a:rPr>
                        <a:t> passed a primary seatbelt</a:t>
                      </a:r>
                      <a:r>
                        <a:rPr sz="1600" spc="5" dirty="0">
                          <a:solidFill>
                            <a:srgbClr val="595959"/>
                          </a:solidFill>
                          <a:latin typeface="Times New Roman"/>
                          <a:cs typeface="Times New Roman"/>
                        </a:rPr>
                        <a:t> </a:t>
                      </a:r>
                      <a:r>
                        <a:rPr sz="1600" spc="-30" dirty="0">
                          <a:solidFill>
                            <a:srgbClr val="595959"/>
                          </a:solidFill>
                          <a:latin typeface="Times New Roman"/>
                          <a:cs typeface="Times New Roman"/>
                        </a:rPr>
                        <a:t>law.</a:t>
                      </a:r>
                      <a:endParaRPr sz="1600">
                        <a:latin typeface="Times New Roman"/>
                        <a:cs typeface="Times New Roman"/>
                      </a:endParaRPr>
                    </a:p>
                    <a:p>
                      <a:pPr marL="182880">
                        <a:lnSpc>
                          <a:spcPts val="1839"/>
                        </a:lnSpc>
                      </a:pPr>
                      <a:r>
                        <a:rPr sz="1600" spc="-5" dirty="0">
                          <a:solidFill>
                            <a:srgbClr val="595959"/>
                          </a:solidFill>
                          <a:latin typeface="Times New Roman"/>
                          <a:cs typeface="Times New Roman"/>
                        </a:rPr>
                        <a:t>The </a:t>
                      </a:r>
                      <a:r>
                        <a:rPr sz="1600" spc="-50" dirty="0">
                          <a:solidFill>
                            <a:srgbClr val="595959"/>
                          </a:solidFill>
                          <a:latin typeface="Times New Roman"/>
                          <a:cs typeface="Times New Roman"/>
                        </a:rPr>
                        <a:t>[</a:t>
                      </a:r>
                      <a:r>
                        <a:rPr sz="1650" i="1" spc="-75" baseline="-15151" dirty="0">
                          <a:solidFill>
                            <a:srgbClr val="595959"/>
                          </a:solidFill>
                          <a:latin typeface="Times New Roman"/>
                          <a:cs typeface="Times New Roman"/>
                        </a:rPr>
                        <a:t>FAC</a:t>
                      </a:r>
                      <a:r>
                        <a:rPr sz="1650" i="1" spc="150" baseline="-15151" dirty="0">
                          <a:solidFill>
                            <a:srgbClr val="595959"/>
                          </a:solidFill>
                          <a:latin typeface="Times New Roman"/>
                          <a:cs typeface="Times New Roman"/>
                        </a:rPr>
                        <a:t> </a:t>
                      </a:r>
                      <a:r>
                        <a:rPr sz="1600" i="1" spc="-15" dirty="0">
                          <a:solidFill>
                            <a:srgbClr val="595959"/>
                          </a:solidFill>
                          <a:latin typeface="Times New Roman"/>
                          <a:cs typeface="Times New Roman"/>
                        </a:rPr>
                        <a:t>Washington</a:t>
                      </a:r>
                      <a:r>
                        <a:rPr sz="1600" spc="-15" dirty="0">
                          <a:solidFill>
                            <a:srgbClr val="595959"/>
                          </a:solidFill>
                          <a:latin typeface="Times New Roman"/>
                          <a:cs typeface="Times New Roman"/>
                        </a:rPr>
                        <a:t>]</a:t>
                      </a:r>
                      <a:r>
                        <a:rPr sz="1600" dirty="0">
                          <a:solidFill>
                            <a:srgbClr val="595959"/>
                          </a:solidFill>
                          <a:latin typeface="Times New Roman"/>
                          <a:cs typeface="Times New Roman"/>
                        </a:rPr>
                        <a:t> had</a:t>
                      </a:r>
                      <a:r>
                        <a:rPr sz="1600" spc="-5" dirty="0">
                          <a:solidFill>
                            <a:srgbClr val="595959"/>
                          </a:solidFill>
                          <a:latin typeface="Times New Roman"/>
                          <a:cs typeface="Times New Roman"/>
                        </a:rPr>
                        <a:t> </a:t>
                      </a:r>
                      <a:r>
                        <a:rPr sz="1600" dirty="0">
                          <a:solidFill>
                            <a:srgbClr val="595959"/>
                          </a:solidFill>
                          <a:latin typeface="Times New Roman"/>
                          <a:cs typeface="Times New Roman"/>
                        </a:rPr>
                        <a:t>proved to be</a:t>
                      </a:r>
                      <a:r>
                        <a:rPr sz="1600" spc="-5" dirty="0">
                          <a:solidFill>
                            <a:srgbClr val="595959"/>
                          </a:solidFill>
                          <a:latin typeface="Times New Roman"/>
                          <a:cs typeface="Times New Roman"/>
                        </a:rPr>
                        <a:t> </a:t>
                      </a:r>
                      <a:r>
                        <a:rPr sz="1600" dirty="0">
                          <a:solidFill>
                            <a:srgbClr val="595959"/>
                          </a:solidFill>
                          <a:latin typeface="Times New Roman"/>
                          <a:cs typeface="Times New Roman"/>
                        </a:rPr>
                        <a:t>a leaky ship, every</a:t>
                      </a:r>
                      <a:r>
                        <a:rPr sz="1600" spc="-5" dirty="0">
                          <a:solidFill>
                            <a:srgbClr val="595959"/>
                          </a:solidFill>
                          <a:latin typeface="Times New Roman"/>
                          <a:cs typeface="Times New Roman"/>
                        </a:rPr>
                        <a:t> </a:t>
                      </a:r>
                      <a:r>
                        <a:rPr sz="1600" dirty="0">
                          <a:solidFill>
                            <a:srgbClr val="595959"/>
                          </a:solidFill>
                          <a:latin typeface="Times New Roman"/>
                          <a:cs typeface="Times New Roman"/>
                        </a:rPr>
                        <a:t>passage I made…</a:t>
                      </a:r>
                      <a:endParaRPr sz="1600">
                        <a:latin typeface="Times New Roman"/>
                        <a:cs typeface="Times New Roman"/>
                      </a:endParaRPr>
                    </a:p>
                  </a:txBody>
                  <a:tcPr marL="0" marR="0" marT="2286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908425" cy="665480"/>
          </a:xfrm>
          <a:prstGeom prst="rect">
            <a:avLst/>
          </a:prstGeom>
        </p:spPr>
        <p:txBody>
          <a:bodyPr vert="horz" wrap="square" lIns="0" tIns="12700" rIns="0" bIns="0" rtlCol="0">
            <a:spAutoFit/>
          </a:bodyPr>
          <a:lstStyle/>
          <a:p>
            <a:pPr marL="12700">
              <a:lnSpc>
                <a:spcPct val="100000"/>
              </a:lnSpc>
              <a:spcBef>
                <a:spcPts val="100"/>
              </a:spcBef>
            </a:pPr>
            <a:r>
              <a:rPr spc="65" dirty="0"/>
              <a:t>NER</a:t>
            </a:r>
            <a:r>
              <a:rPr spc="-95" dirty="0"/>
              <a:t> </a:t>
            </a:r>
            <a:r>
              <a:rPr spc="85" dirty="0"/>
              <a:t>Approaches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p:nvPr/>
        </p:nvSpPr>
        <p:spPr>
          <a:xfrm>
            <a:off x="747860" y="2000895"/>
            <a:ext cx="7154545" cy="3949700"/>
          </a:xfrm>
          <a:prstGeom prst="rect">
            <a:avLst/>
          </a:prstGeom>
        </p:spPr>
        <p:txBody>
          <a:bodyPr vert="horz" wrap="square" lIns="0" tIns="5080" rIns="0" bIns="0" rtlCol="0">
            <a:spAutoFit/>
          </a:bodyPr>
          <a:lstStyle/>
          <a:p>
            <a:pPr marL="12700" marR="756285">
              <a:lnSpc>
                <a:spcPct val="102299"/>
              </a:lnSpc>
              <a:spcBef>
                <a:spcPts val="40"/>
              </a:spcBef>
            </a:pPr>
            <a:r>
              <a:rPr sz="2200" spc="-5" dirty="0">
                <a:solidFill>
                  <a:srgbClr val="595959"/>
                </a:solidFill>
                <a:latin typeface="Times New Roman"/>
                <a:cs typeface="Times New Roman"/>
              </a:rPr>
              <a:t>As 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partial</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parsing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chunking,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there</a:t>
            </a:r>
            <a:r>
              <a:rPr sz="220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two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basic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approaches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hybrids).</a:t>
            </a:r>
            <a:endParaRPr sz="2200">
              <a:latin typeface="Times New Roman"/>
              <a:cs typeface="Times New Roman"/>
            </a:endParaRPr>
          </a:p>
          <a:p>
            <a:pPr marL="48895">
              <a:lnSpc>
                <a:spcPct val="100000"/>
              </a:lnSpc>
              <a:spcBef>
                <a:spcPts val="459"/>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Rule-based (regular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expressions)</a:t>
            </a:r>
            <a:endParaRPr sz="2000">
              <a:latin typeface="Times New Roman"/>
              <a:cs typeface="Times New Roman"/>
            </a:endParaRPr>
          </a:p>
          <a:p>
            <a:pPr marL="231775">
              <a:lnSpc>
                <a:spcPct val="100000"/>
              </a:lnSpc>
              <a:spcBef>
                <a:spcPts val="5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Lists</a:t>
            </a:r>
            <a:r>
              <a:rPr sz="2000" spc="-20" dirty="0">
                <a:solidFill>
                  <a:srgbClr val="595959"/>
                </a:solidFill>
                <a:latin typeface="Times New Roman"/>
                <a:cs typeface="Times New Roman"/>
              </a:rPr>
              <a:t>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names</a:t>
            </a:r>
            <a:endParaRPr sz="2000">
              <a:latin typeface="Times New Roman"/>
              <a:cs typeface="Times New Roman"/>
            </a:endParaRPr>
          </a:p>
          <a:p>
            <a:pPr marL="231775">
              <a:lnSpc>
                <a:spcPct val="100000"/>
              </a:lnSpc>
              <a:spcBef>
                <a:spcPts val="5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Patterns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 </a:t>
            </a:r>
            <a:r>
              <a:rPr sz="2000" spc="-10" dirty="0">
                <a:solidFill>
                  <a:srgbClr val="595959"/>
                </a:solidFill>
                <a:latin typeface="Times New Roman"/>
                <a:cs typeface="Times New Roman"/>
              </a:rPr>
              <a:t>match</a:t>
            </a:r>
            <a:r>
              <a:rPr sz="2000" dirty="0">
                <a:solidFill>
                  <a:srgbClr val="595959"/>
                </a:solidFill>
                <a:latin typeface="Times New Roman"/>
                <a:cs typeface="Times New Roman"/>
              </a:rPr>
              <a:t> </a:t>
            </a:r>
            <a:r>
              <a:rPr sz="2000" spc="-5" dirty="0">
                <a:solidFill>
                  <a:srgbClr val="595959"/>
                </a:solidFill>
                <a:latin typeface="Times New Roman"/>
                <a:cs typeface="Times New Roman"/>
              </a:rPr>
              <a:t>things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look</a:t>
            </a:r>
            <a:r>
              <a:rPr sz="2000" dirty="0">
                <a:solidFill>
                  <a:srgbClr val="595959"/>
                </a:solidFill>
                <a:latin typeface="Times New Roman"/>
                <a:cs typeface="Times New Roman"/>
              </a:rPr>
              <a:t> </a:t>
            </a:r>
            <a:r>
              <a:rPr sz="2000" spc="-5" dirty="0">
                <a:solidFill>
                  <a:srgbClr val="595959"/>
                </a:solidFill>
                <a:latin typeface="Times New Roman"/>
                <a:cs typeface="Times New Roman"/>
              </a:rPr>
              <a:t>like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names</a:t>
            </a:r>
            <a:endParaRPr sz="2000">
              <a:latin typeface="Times New Roman"/>
              <a:cs typeface="Times New Roman"/>
            </a:endParaRPr>
          </a:p>
          <a:p>
            <a:pPr marL="368935" marR="5080" indent="-137160">
              <a:lnSpc>
                <a:spcPct val="100000"/>
              </a:lnSpc>
              <a:spcBef>
                <a:spcPts val="5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Patterns to </a:t>
            </a:r>
            <a:r>
              <a:rPr sz="2000" spc="-10" dirty="0">
                <a:solidFill>
                  <a:srgbClr val="595959"/>
                </a:solidFill>
                <a:latin typeface="Times New Roman"/>
                <a:cs typeface="Times New Roman"/>
              </a:rPr>
              <a:t>match</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environments in which</a:t>
            </a:r>
            <a:r>
              <a:rPr sz="2000" dirty="0">
                <a:solidFill>
                  <a:srgbClr val="595959"/>
                </a:solidFill>
                <a:latin typeface="Times New Roman"/>
                <a:cs typeface="Times New Roman"/>
              </a:rPr>
              <a:t> </a:t>
            </a:r>
            <a:r>
              <a:rPr sz="2000" spc="-5" dirty="0">
                <a:solidFill>
                  <a:srgbClr val="595959"/>
                </a:solidFill>
                <a:latin typeface="Times New Roman"/>
                <a:cs typeface="Times New Roman"/>
              </a:rPr>
              <a:t>classes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names tend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to occur</a:t>
            </a:r>
            <a:endParaRPr sz="2000">
              <a:latin typeface="Times New Roman"/>
              <a:cs typeface="Times New Roman"/>
            </a:endParaRPr>
          </a:p>
          <a:p>
            <a:pPr marL="48895">
              <a:lnSpc>
                <a:spcPct val="100000"/>
              </a:lnSpc>
              <a:spcBef>
                <a:spcPts val="5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ML-based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approaches</a:t>
            </a:r>
            <a:endParaRPr sz="2000">
              <a:latin typeface="Times New Roman"/>
              <a:cs typeface="Times New Roman"/>
            </a:endParaRPr>
          </a:p>
          <a:p>
            <a:pPr marL="231775">
              <a:lnSpc>
                <a:spcPct val="100000"/>
              </a:lnSpc>
              <a:spcBef>
                <a:spcPts val="500"/>
              </a:spcBef>
            </a:pPr>
            <a:r>
              <a:rPr sz="2000" spc="-15" dirty="0">
                <a:solidFill>
                  <a:srgbClr val="002060"/>
                </a:solidFill>
                <a:latin typeface="Impact"/>
                <a:cs typeface="Impact"/>
              </a:rPr>
              <a:t>­</a:t>
            </a:r>
            <a:r>
              <a:rPr sz="2000" spc="130" dirty="0">
                <a:solidFill>
                  <a:srgbClr val="002060"/>
                </a:solidFill>
                <a:latin typeface="Impact"/>
                <a:cs typeface="Impact"/>
              </a:rPr>
              <a:t> </a:t>
            </a:r>
            <a:r>
              <a:rPr sz="2000" dirty="0">
                <a:solidFill>
                  <a:srgbClr val="595959"/>
                </a:solidFill>
                <a:latin typeface="Times New Roman"/>
                <a:cs typeface="Times New Roman"/>
              </a:rPr>
              <a:t>Get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annotated</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training</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data</a:t>
            </a:r>
            <a:endParaRPr sz="2000">
              <a:latin typeface="Times New Roman"/>
              <a:cs typeface="Times New Roman"/>
            </a:endParaRPr>
          </a:p>
          <a:p>
            <a:pPr marL="231775">
              <a:lnSpc>
                <a:spcPct val="100000"/>
              </a:lnSpc>
              <a:spcBef>
                <a:spcPts val="5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Extract</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features</a:t>
            </a:r>
            <a:endParaRPr sz="2000">
              <a:latin typeface="Times New Roman"/>
              <a:cs typeface="Times New Roman"/>
            </a:endParaRPr>
          </a:p>
          <a:p>
            <a:pPr marL="231775">
              <a:lnSpc>
                <a:spcPct val="100000"/>
              </a:lnSpc>
              <a:spcBef>
                <a:spcPts val="5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20" dirty="0">
                <a:solidFill>
                  <a:srgbClr val="595959"/>
                </a:solidFill>
                <a:latin typeface="Times New Roman"/>
                <a:cs typeface="Times New Roman"/>
              </a:rPr>
              <a:t>Train</a:t>
            </a:r>
            <a:r>
              <a:rPr sz="2000" spc="-5" dirty="0">
                <a:solidFill>
                  <a:srgbClr val="595959"/>
                </a:solidFill>
                <a:latin typeface="Times New Roman"/>
                <a:cs typeface="Times New Roman"/>
              </a:rPr>
              <a:t> systems to </a:t>
            </a:r>
            <a:r>
              <a:rPr sz="2000" spc="-10" dirty="0">
                <a:solidFill>
                  <a:srgbClr val="595959"/>
                </a:solidFill>
                <a:latin typeface="Times New Roman"/>
                <a:cs typeface="Times New Roman"/>
              </a:rPr>
              <a:t>replicate </a:t>
            </a:r>
            <a:r>
              <a:rPr sz="2000" spc="-5" dirty="0">
                <a:solidFill>
                  <a:srgbClr val="595959"/>
                </a:solidFill>
                <a:latin typeface="Times New Roman"/>
                <a:cs typeface="Times New Roman"/>
              </a:rPr>
              <a:t>the annotation</a:t>
            </a:r>
            <a:endParaRPr sz="200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140075" cy="665480"/>
          </a:xfrm>
          <a:prstGeom prst="rect">
            <a:avLst/>
          </a:prstGeom>
        </p:spPr>
        <p:txBody>
          <a:bodyPr vert="horz" wrap="square" lIns="0" tIns="12700" rIns="0" bIns="0" rtlCol="0">
            <a:spAutoFit/>
          </a:bodyPr>
          <a:lstStyle/>
          <a:p>
            <a:pPr marL="12700">
              <a:lnSpc>
                <a:spcPct val="100000"/>
              </a:lnSpc>
              <a:spcBef>
                <a:spcPts val="100"/>
              </a:spcBef>
            </a:pPr>
            <a:r>
              <a:rPr spc="100" dirty="0"/>
              <a:t>M</a:t>
            </a:r>
            <a:r>
              <a:rPr dirty="0"/>
              <a:t>L</a:t>
            </a:r>
            <a:r>
              <a:rPr spc="-195" dirty="0"/>
              <a:t> </a:t>
            </a:r>
            <a:r>
              <a:rPr spc="100" dirty="0"/>
              <a:t>A</a:t>
            </a:r>
            <a:r>
              <a:rPr spc="95" dirty="0"/>
              <a:t>ppro</a:t>
            </a:r>
            <a:r>
              <a:rPr spc="100" dirty="0"/>
              <a:t>ac</a:t>
            </a:r>
            <a:r>
              <a:rPr dirty="0"/>
              <a:t>h</a:t>
            </a:r>
          </a:p>
        </p:txBody>
      </p:sp>
      <p:pic>
        <p:nvPicPr>
          <p:cNvPr id="3" name="object 3"/>
          <p:cNvPicPr/>
          <p:nvPr/>
        </p:nvPicPr>
        <p:blipFill>
          <a:blip r:embed="rId2" cstate="print"/>
          <a:stretch>
            <a:fillRect/>
          </a:stretch>
        </p:blipFill>
        <p:spPr>
          <a:xfrm>
            <a:off x="1231900" y="2273300"/>
            <a:ext cx="6362700" cy="4102099"/>
          </a:xfrm>
          <a:prstGeom prst="rect">
            <a:avLst/>
          </a:prstGeom>
        </p:spPr>
      </p:pic>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2634" y="5026177"/>
            <a:ext cx="5631815" cy="1300480"/>
          </a:xfrm>
          <a:prstGeom prst="rect">
            <a:avLst/>
          </a:prstGeom>
        </p:spPr>
        <p:txBody>
          <a:bodyPr vert="horz" wrap="square" lIns="0" tIns="12700" rIns="0" bIns="0" rtlCol="0">
            <a:spAutoFit/>
          </a:bodyPr>
          <a:lstStyle/>
          <a:p>
            <a:pPr marR="5080" algn="r">
              <a:lnSpc>
                <a:spcPts val="5020"/>
              </a:lnSpc>
              <a:spcBef>
                <a:spcPts val="100"/>
              </a:spcBef>
            </a:pPr>
            <a:r>
              <a:rPr sz="4200" spc="175" dirty="0">
                <a:solidFill>
                  <a:srgbClr val="EE5612"/>
                </a:solidFill>
                <a:latin typeface="Times New Roman"/>
                <a:cs typeface="Times New Roman"/>
              </a:rPr>
              <a:t>Information</a:t>
            </a:r>
            <a:r>
              <a:rPr sz="4200" spc="370" dirty="0">
                <a:solidFill>
                  <a:srgbClr val="EE5612"/>
                </a:solidFill>
                <a:latin typeface="Times New Roman"/>
                <a:cs typeface="Times New Roman"/>
              </a:rPr>
              <a:t> </a:t>
            </a:r>
            <a:r>
              <a:rPr sz="4200" spc="175" dirty="0">
                <a:solidFill>
                  <a:srgbClr val="EE5612"/>
                </a:solidFill>
                <a:latin typeface="Times New Roman"/>
                <a:cs typeface="Times New Roman"/>
              </a:rPr>
              <a:t>Extraction:</a:t>
            </a:r>
            <a:endParaRPr sz="4200">
              <a:latin typeface="Times New Roman"/>
              <a:cs typeface="Times New Roman"/>
            </a:endParaRPr>
          </a:p>
          <a:p>
            <a:pPr marR="5715" algn="r">
              <a:lnSpc>
                <a:spcPts val="5020"/>
              </a:lnSpc>
            </a:pPr>
            <a:r>
              <a:rPr sz="4200" spc="170" dirty="0">
                <a:solidFill>
                  <a:srgbClr val="EE5612"/>
                </a:solidFill>
                <a:latin typeface="Times New Roman"/>
                <a:cs typeface="Times New Roman"/>
              </a:rPr>
              <a:t>Overview</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415405" cy="574040"/>
          </a:xfrm>
          <a:prstGeom prst="rect">
            <a:avLst/>
          </a:prstGeom>
        </p:spPr>
        <p:txBody>
          <a:bodyPr vert="horz" wrap="square" lIns="0" tIns="12700" rIns="0" bIns="0" rtlCol="0">
            <a:spAutoFit/>
          </a:bodyPr>
          <a:lstStyle/>
          <a:p>
            <a:pPr marL="12700">
              <a:lnSpc>
                <a:spcPct val="100000"/>
              </a:lnSpc>
              <a:spcBef>
                <a:spcPts val="100"/>
              </a:spcBef>
            </a:pPr>
            <a:r>
              <a:rPr sz="3600" spc="85" dirty="0"/>
              <a:t>Encoding</a:t>
            </a:r>
            <a:r>
              <a:rPr sz="3600" spc="180" dirty="0"/>
              <a:t> </a:t>
            </a:r>
            <a:r>
              <a:rPr sz="3600" spc="65" dirty="0"/>
              <a:t>for</a:t>
            </a:r>
            <a:r>
              <a:rPr sz="3600" spc="180" dirty="0"/>
              <a:t> </a:t>
            </a:r>
            <a:r>
              <a:rPr sz="3600" spc="85" dirty="0"/>
              <a:t>Sequence</a:t>
            </a:r>
            <a:r>
              <a:rPr sz="3600" spc="180" dirty="0"/>
              <a:t> </a:t>
            </a:r>
            <a:r>
              <a:rPr sz="3600" spc="100" dirty="0"/>
              <a:t>Labeling</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9</a:t>
            </a:r>
          </a:p>
        </p:txBody>
      </p:sp>
      <p:sp>
        <p:nvSpPr>
          <p:cNvPr id="3" name="object 3"/>
          <p:cNvSpPr txBox="1"/>
          <p:nvPr/>
        </p:nvSpPr>
        <p:spPr>
          <a:xfrm>
            <a:off x="844324" y="1896827"/>
            <a:ext cx="6677659" cy="323215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Named</a:t>
            </a:r>
            <a:r>
              <a:rPr sz="2200" dirty="0">
                <a:solidFill>
                  <a:srgbClr val="595959"/>
                </a:solidFill>
                <a:latin typeface="Times New Roman"/>
                <a:cs typeface="Times New Roman"/>
              </a:rPr>
              <a:t> </a:t>
            </a:r>
            <a:r>
              <a:rPr sz="2200" spc="-5" dirty="0">
                <a:solidFill>
                  <a:srgbClr val="595959"/>
                </a:solidFill>
                <a:latin typeface="Times New Roman"/>
                <a:cs typeface="Times New Roman"/>
              </a:rPr>
              <a:t>entity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annotation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often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uses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IOB</a:t>
            </a:r>
            <a:r>
              <a:rPr sz="2200" dirty="0">
                <a:solidFill>
                  <a:srgbClr val="595959"/>
                </a:solidFill>
                <a:latin typeface="Times New Roman"/>
                <a:cs typeface="Times New Roman"/>
              </a:rPr>
              <a:t> </a:t>
            </a:r>
            <a:r>
              <a:rPr sz="2200" spc="-5" dirty="0">
                <a:solidFill>
                  <a:srgbClr val="595959"/>
                </a:solidFill>
                <a:latin typeface="Times New Roman"/>
                <a:cs typeface="Times New Roman"/>
              </a:rPr>
              <a:t>encoding.</a:t>
            </a:r>
            <a:endParaRPr sz="2200">
              <a:latin typeface="Times New Roman"/>
              <a:cs typeface="Times New Roman"/>
            </a:endParaRPr>
          </a:p>
          <a:p>
            <a:pPr marL="186690" marR="49530" indent="-137160">
              <a:lnSpc>
                <a:spcPct val="100000"/>
              </a:lnSpc>
              <a:spcBef>
                <a:spcPts val="86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i="1" dirty="0">
                <a:solidFill>
                  <a:srgbClr val="595959"/>
                </a:solidFill>
                <a:latin typeface="Times New Roman"/>
                <a:cs typeface="Times New Roman"/>
              </a:rPr>
              <a:t>N </a:t>
            </a:r>
            <a:r>
              <a:rPr sz="2000" spc="-5" dirty="0">
                <a:solidFill>
                  <a:srgbClr val="595959"/>
                </a:solidFill>
                <a:latin typeface="Times New Roman"/>
                <a:cs typeface="Times New Roman"/>
              </a:rPr>
              <a:t>classes (i.e.,</a:t>
            </a:r>
            <a:r>
              <a:rPr sz="2000" dirty="0">
                <a:solidFill>
                  <a:srgbClr val="595959"/>
                </a:solidFill>
                <a:latin typeface="Times New Roman"/>
                <a:cs typeface="Times New Roman"/>
              </a:rPr>
              <a:t> </a:t>
            </a:r>
            <a:r>
              <a:rPr sz="2000" spc="-5" dirty="0">
                <a:solidFill>
                  <a:srgbClr val="595959"/>
                </a:solidFill>
                <a:latin typeface="Times New Roman"/>
                <a:cs typeface="Times New Roman"/>
              </a:rPr>
              <a:t>types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entities),</a:t>
            </a:r>
            <a:r>
              <a:rPr sz="2000" dirty="0">
                <a:solidFill>
                  <a:srgbClr val="595959"/>
                </a:solidFill>
                <a:latin typeface="Times New Roman"/>
                <a:cs typeface="Times New Roman"/>
              </a:rPr>
              <a:t> we</a:t>
            </a:r>
            <a:r>
              <a:rPr sz="2000" spc="-5" dirty="0">
                <a:solidFill>
                  <a:srgbClr val="595959"/>
                </a:solidFill>
                <a:latin typeface="Times New Roman"/>
                <a:cs typeface="Times New Roman"/>
              </a:rPr>
              <a:t> have </a:t>
            </a:r>
            <a:r>
              <a:rPr sz="2000" dirty="0">
                <a:solidFill>
                  <a:srgbClr val="595959"/>
                </a:solidFill>
                <a:latin typeface="Times New Roman"/>
                <a:cs typeface="Times New Roman"/>
              </a:rPr>
              <a:t>2 * </a:t>
            </a:r>
            <a:r>
              <a:rPr sz="2000" i="1" dirty="0">
                <a:solidFill>
                  <a:srgbClr val="595959"/>
                </a:solidFill>
                <a:latin typeface="Times New Roman"/>
                <a:cs typeface="Times New Roman"/>
              </a:rPr>
              <a:t>N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dirty="0">
                <a:solidFill>
                  <a:srgbClr val="595959"/>
                </a:solidFill>
                <a:latin typeface="Times New Roman"/>
                <a:cs typeface="Times New Roman"/>
              </a:rPr>
              <a:t>1 </a:t>
            </a:r>
            <a:r>
              <a:rPr sz="2000" spc="-5" dirty="0">
                <a:solidFill>
                  <a:srgbClr val="595959"/>
                </a:solidFill>
                <a:latin typeface="Times New Roman"/>
                <a:cs typeface="Times New Roman"/>
              </a:rPr>
              <a:t>tags for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tokens.</a:t>
            </a:r>
            <a:endParaRPr sz="2000">
              <a:latin typeface="Times New Roman"/>
              <a:cs typeface="Times New Roman"/>
            </a:endParaRPr>
          </a:p>
          <a:p>
            <a:pPr marL="369570" marR="5080"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B of</a:t>
            </a:r>
            <a:r>
              <a:rPr sz="2000" spc="-5" dirty="0">
                <a:solidFill>
                  <a:srgbClr val="595959"/>
                </a:solidFill>
                <a:latin typeface="Times New Roman"/>
                <a:cs typeface="Times New Roman"/>
              </a:rPr>
              <a:t> 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class for </a:t>
            </a:r>
            <a:r>
              <a:rPr sz="2000" dirty="0">
                <a:solidFill>
                  <a:srgbClr val="595959"/>
                </a:solidFill>
                <a:latin typeface="Times New Roman"/>
                <a:cs typeface="Times New Roman"/>
              </a:rPr>
              <a:t>a</a:t>
            </a:r>
            <a:r>
              <a:rPr sz="2000" spc="-5" dirty="0">
                <a:solidFill>
                  <a:srgbClr val="595959"/>
                </a:solidFill>
                <a:latin typeface="Times New Roman"/>
                <a:cs typeface="Times New Roman"/>
              </a:rPr>
              <a:t> token</a:t>
            </a:r>
            <a:r>
              <a:rPr sz="2000" dirty="0">
                <a:solidFill>
                  <a:srgbClr val="595959"/>
                </a:solidFill>
                <a:latin typeface="Times New Roman"/>
                <a:cs typeface="Times New Roman"/>
              </a:rPr>
              <a:t> </a:t>
            </a:r>
            <a:r>
              <a:rPr sz="2000" spc="-5" dirty="0">
                <a:solidFill>
                  <a:srgbClr val="595959"/>
                </a:solidFill>
                <a:latin typeface="Times New Roman"/>
                <a:cs typeface="Times New Roman"/>
              </a:rPr>
              <a:t>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b="1" spc="-5" dirty="0">
                <a:solidFill>
                  <a:srgbClr val="595959"/>
                </a:solidFill>
                <a:latin typeface="Times New Roman"/>
                <a:cs typeface="Times New Roman"/>
              </a:rPr>
              <a:t>beginning</a:t>
            </a:r>
            <a:r>
              <a:rPr sz="2000" b="1"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an</a:t>
            </a:r>
            <a:r>
              <a:rPr sz="2000" dirty="0">
                <a:solidFill>
                  <a:srgbClr val="595959"/>
                </a:solidFill>
                <a:latin typeface="Times New Roman"/>
                <a:cs typeface="Times New Roman"/>
              </a:rPr>
              <a:t> </a:t>
            </a:r>
            <a:r>
              <a:rPr sz="2000" spc="-10" dirty="0">
                <a:solidFill>
                  <a:srgbClr val="595959"/>
                </a:solidFill>
                <a:latin typeface="Times New Roman"/>
                <a:cs typeface="Times New Roman"/>
              </a:rPr>
              <a:t>entity</a:t>
            </a:r>
            <a:r>
              <a:rPr sz="2000"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that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class</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I</a:t>
            </a:r>
            <a:r>
              <a:rPr sz="2000"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class for</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token</a:t>
            </a:r>
            <a:r>
              <a:rPr sz="2000" dirty="0">
                <a:solidFill>
                  <a:srgbClr val="595959"/>
                </a:solidFill>
                <a:latin typeface="Times New Roman"/>
                <a:cs typeface="Times New Roman"/>
              </a:rPr>
              <a:t> </a:t>
            </a:r>
            <a:r>
              <a:rPr sz="2000" b="1" spc="-5" dirty="0">
                <a:solidFill>
                  <a:srgbClr val="595959"/>
                </a:solidFill>
                <a:latin typeface="Times New Roman"/>
                <a:cs typeface="Times New Roman"/>
              </a:rPr>
              <a:t>inside</a:t>
            </a:r>
            <a:r>
              <a:rPr sz="2000" b="1" spc="-10" dirty="0">
                <a:solidFill>
                  <a:srgbClr val="595959"/>
                </a:solidFill>
                <a:latin typeface="Times New Roman"/>
                <a:cs typeface="Times New Roman"/>
              </a:rPr>
              <a:t> </a:t>
            </a:r>
            <a:r>
              <a:rPr sz="2000" spc="-5" dirty="0">
                <a:solidFill>
                  <a:srgbClr val="595959"/>
                </a:solidFill>
                <a:latin typeface="Times New Roman"/>
                <a:cs typeface="Times New Roman"/>
              </a:rPr>
              <a:t>an</a:t>
            </a:r>
            <a:r>
              <a:rPr sz="2000" dirty="0">
                <a:solidFill>
                  <a:srgbClr val="595959"/>
                </a:solidFill>
                <a:latin typeface="Times New Roman"/>
                <a:cs typeface="Times New Roman"/>
              </a:rPr>
              <a:t> </a:t>
            </a:r>
            <a:r>
              <a:rPr sz="2000" spc="-10" dirty="0">
                <a:solidFill>
                  <a:srgbClr val="595959"/>
                </a:solidFill>
                <a:latin typeface="Times New Roman"/>
                <a:cs typeface="Times New Roman"/>
              </a:rPr>
              <a:t>entity</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class</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O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token </a:t>
            </a:r>
            <a:r>
              <a:rPr sz="2000" b="1" spc="-5" dirty="0">
                <a:solidFill>
                  <a:srgbClr val="595959"/>
                </a:solidFill>
                <a:latin typeface="Times New Roman"/>
                <a:cs typeface="Times New Roman"/>
              </a:rPr>
              <a:t>outside</a:t>
            </a:r>
            <a:r>
              <a:rPr sz="2000" b="1"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any class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Each token in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text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gets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tag.</a:t>
            </a:r>
            <a:endParaRPr sz="20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171190" cy="665480"/>
          </a:xfrm>
          <a:prstGeom prst="rect">
            <a:avLst/>
          </a:prstGeom>
        </p:spPr>
        <p:txBody>
          <a:bodyPr vert="horz" wrap="square" lIns="0" tIns="12700" rIns="0" bIns="0" rtlCol="0">
            <a:spAutoFit/>
          </a:bodyPr>
          <a:lstStyle/>
          <a:p>
            <a:pPr marL="12700">
              <a:lnSpc>
                <a:spcPct val="100000"/>
              </a:lnSpc>
              <a:spcBef>
                <a:spcPts val="100"/>
              </a:spcBef>
            </a:pPr>
            <a:r>
              <a:rPr spc="65" dirty="0"/>
              <a:t>NER</a:t>
            </a:r>
            <a:r>
              <a:rPr spc="100" dirty="0"/>
              <a:t> </a:t>
            </a:r>
            <a:r>
              <a:rPr spc="85" dirty="0"/>
              <a:t>Features</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10</a:t>
            </a:r>
          </a:p>
        </p:txBody>
      </p:sp>
      <p:sp>
        <p:nvSpPr>
          <p:cNvPr id="3" name="object 3"/>
          <p:cNvSpPr txBox="1"/>
          <p:nvPr/>
        </p:nvSpPr>
        <p:spPr>
          <a:xfrm>
            <a:off x="731782" y="1904444"/>
            <a:ext cx="6684009" cy="1023619"/>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Features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may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include</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word,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POS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tag,</a:t>
            </a:r>
            <a:r>
              <a:rPr sz="2200" dirty="0">
                <a:solidFill>
                  <a:srgbClr val="595959"/>
                </a:solidFill>
                <a:latin typeface="Times New Roman"/>
                <a:cs typeface="Times New Roman"/>
              </a:rPr>
              <a:t> </a:t>
            </a:r>
            <a:r>
              <a:rPr sz="2200" spc="-5" dirty="0">
                <a:solidFill>
                  <a:srgbClr val="595959"/>
                </a:solidFill>
                <a:latin typeface="Times New Roman"/>
                <a:cs typeface="Times New Roman"/>
              </a:rPr>
              <a:t>IOB</a:t>
            </a:r>
            <a:r>
              <a:rPr sz="2200" dirty="0">
                <a:solidFill>
                  <a:srgbClr val="595959"/>
                </a:solidFill>
                <a:latin typeface="Times New Roman"/>
                <a:cs typeface="Times New Roman"/>
              </a:rPr>
              <a:t> for</a:t>
            </a:r>
            <a:r>
              <a:rPr sz="2200" spc="5" dirty="0">
                <a:solidFill>
                  <a:srgbClr val="595959"/>
                </a:solidFill>
                <a:latin typeface="Times New Roman"/>
                <a:cs typeface="Times New Roman"/>
              </a:rPr>
              <a:t> </a:t>
            </a:r>
            <a:r>
              <a:rPr sz="2200" dirty="0">
                <a:solidFill>
                  <a:srgbClr val="595959"/>
                </a:solidFill>
                <a:latin typeface="Times New Roman"/>
                <a:cs typeface="Times New Roman"/>
              </a:rPr>
              <a:t>its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phrase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type, and</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shape </a:t>
            </a:r>
            <a:r>
              <a:rPr sz="2200" dirty="0">
                <a:solidFill>
                  <a:srgbClr val="595959"/>
                </a:solidFill>
                <a:latin typeface="Times New Roman"/>
                <a:cs typeface="Times New Roman"/>
              </a:rPr>
              <a:t>of the</a:t>
            </a:r>
            <a:r>
              <a:rPr sz="2200" spc="-5" dirty="0">
                <a:solidFill>
                  <a:srgbClr val="595959"/>
                </a:solidFill>
                <a:latin typeface="Times New Roman"/>
                <a:cs typeface="Times New Roman"/>
              </a:rPr>
              <a:t> word.</a:t>
            </a:r>
            <a:endParaRPr sz="2200">
              <a:latin typeface="Times New Roman"/>
              <a:cs typeface="Times New Roman"/>
            </a:endParaRPr>
          </a:p>
          <a:p>
            <a:pPr marL="48895">
              <a:lnSpc>
                <a:spcPct val="100000"/>
              </a:lnSpc>
              <a:spcBef>
                <a:spcPts val="359"/>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Feature examples</a:t>
            </a:r>
            <a:endParaRPr sz="1800">
              <a:latin typeface="Times New Roman"/>
              <a:cs typeface="Times New Roman"/>
            </a:endParaRPr>
          </a:p>
        </p:txBody>
      </p:sp>
      <p:graphicFrame>
        <p:nvGraphicFramePr>
          <p:cNvPr id="4" name="object 4"/>
          <p:cNvGraphicFramePr>
            <a:graphicFrameLocks noGrp="1"/>
          </p:cNvGraphicFramePr>
          <p:nvPr/>
        </p:nvGraphicFramePr>
        <p:xfrm>
          <a:off x="1832890" y="2999365"/>
          <a:ext cx="4868545" cy="3365500"/>
        </p:xfrm>
        <a:graphic>
          <a:graphicData uri="http://schemas.openxmlformats.org/drawingml/2006/table">
            <a:tbl>
              <a:tblPr firstRow="1" bandRow="1">
                <a:tableStyleId>{2D5ABB26-0587-4C30-8999-92F81FD0307C}</a:tableStyleId>
              </a:tblPr>
              <a:tblGrid>
                <a:gridCol w="1289050">
                  <a:extLst>
                    <a:ext uri="{9D8B030D-6E8A-4147-A177-3AD203B41FA5}">
                      <a16:colId xmlns:a16="http://schemas.microsoft.com/office/drawing/2014/main" val="20000"/>
                    </a:ext>
                  </a:extLst>
                </a:gridCol>
                <a:gridCol w="854710">
                  <a:extLst>
                    <a:ext uri="{9D8B030D-6E8A-4147-A177-3AD203B41FA5}">
                      <a16:colId xmlns:a16="http://schemas.microsoft.com/office/drawing/2014/main" val="20001"/>
                    </a:ext>
                  </a:extLst>
                </a:gridCol>
                <a:gridCol w="765810">
                  <a:extLst>
                    <a:ext uri="{9D8B030D-6E8A-4147-A177-3AD203B41FA5}">
                      <a16:colId xmlns:a16="http://schemas.microsoft.com/office/drawing/2014/main" val="20002"/>
                    </a:ext>
                  </a:extLst>
                </a:gridCol>
                <a:gridCol w="1068704">
                  <a:extLst>
                    <a:ext uri="{9D8B030D-6E8A-4147-A177-3AD203B41FA5}">
                      <a16:colId xmlns:a16="http://schemas.microsoft.com/office/drawing/2014/main" val="20003"/>
                    </a:ext>
                  </a:extLst>
                </a:gridCol>
                <a:gridCol w="873125">
                  <a:extLst>
                    <a:ext uri="{9D8B030D-6E8A-4147-A177-3AD203B41FA5}">
                      <a16:colId xmlns:a16="http://schemas.microsoft.com/office/drawing/2014/main" val="20004"/>
                    </a:ext>
                  </a:extLst>
                </a:gridCol>
              </a:tblGrid>
              <a:tr h="304800">
                <a:tc gridSpan="5">
                  <a:txBody>
                    <a:bodyPr/>
                    <a:lstStyle/>
                    <a:p>
                      <a:pPr marL="314960">
                        <a:lnSpc>
                          <a:spcPct val="100000"/>
                        </a:lnSpc>
                        <a:spcBef>
                          <a:spcPts val="360"/>
                        </a:spcBef>
                        <a:tabLst>
                          <a:tab pos="4194810" algn="l"/>
                        </a:tabLst>
                      </a:pPr>
                      <a:r>
                        <a:rPr sz="1400" b="1" spc="-10" dirty="0">
                          <a:solidFill>
                            <a:srgbClr val="FFFFFF"/>
                          </a:solidFill>
                          <a:latin typeface="Times New Roman"/>
                          <a:cs typeface="Times New Roman"/>
                        </a:rPr>
                        <a:t>Features	</a:t>
                      </a:r>
                      <a:r>
                        <a:rPr sz="1400" b="1" spc="-5" dirty="0">
                          <a:solidFill>
                            <a:srgbClr val="FFFFFF"/>
                          </a:solidFill>
                          <a:latin typeface="Times New Roman"/>
                          <a:cs typeface="Times New Roman"/>
                        </a:rPr>
                        <a:t>Label</a:t>
                      </a:r>
                      <a:endParaRPr sz="14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26445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4800">
                <a:tc>
                  <a:txBody>
                    <a:bodyPr/>
                    <a:lstStyle/>
                    <a:p>
                      <a:pPr marL="182245">
                        <a:lnSpc>
                          <a:spcPct val="100000"/>
                        </a:lnSpc>
                        <a:spcBef>
                          <a:spcPts val="360"/>
                        </a:spcBef>
                      </a:pPr>
                      <a:r>
                        <a:rPr sz="1400" spc="-5" dirty="0">
                          <a:solidFill>
                            <a:srgbClr val="595959"/>
                          </a:solidFill>
                          <a:latin typeface="Times New Roman"/>
                          <a:cs typeface="Times New Roman"/>
                        </a:rPr>
                        <a:t>American</a:t>
                      </a:r>
                      <a:endParaRPr sz="1400">
                        <a:latin typeface="Times New Roman"/>
                        <a:cs typeface="Times New Roman"/>
                      </a:endParaRPr>
                    </a:p>
                  </a:txBody>
                  <a:tcPr marL="0" marR="0" marB="0">
                    <a:lnL w="19050">
                      <a:solidFill>
                        <a:srgbClr val="595959"/>
                      </a:solidFill>
                      <a:prstDash val="solid"/>
                    </a:lnL>
                    <a:lnR w="19050">
                      <a:solidFill>
                        <a:srgbClr val="FFFFFF"/>
                      </a:solidFill>
                      <a:prstDash val="solid"/>
                    </a:lnR>
                    <a:lnT w="19050">
                      <a:solidFill>
                        <a:srgbClr val="595959"/>
                      </a:solidFill>
                      <a:prstDash val="solid"/>
                    </a:lnT>
                    <a:lnB w="19050">
                      <a:solidFill>
                        <a:srgbClr val="FFFFFF"/>
                      </a:solidFill>
                      <a:prstDash val="solid"/>
                    </a:lnB>
                  </a:tcPr>
                </a:tc>
                <a:tc>
                  <a:txBody>
                    <a:bodyPr/>
                    <a:lstStyle/>
                    <a:p>
                      <a:pPr marL="182245">
                        <a:lnSpc>
                          <a:spcPct val="100000"/>
                        </a:lnSpc>
                        <a:spcBef>
                          <a:spcPts val="360"/>
                        </a:spcBef>
                      </a:pPr>
                      <a:r>
                        <a:rPr sz="1400" dirty="0">
                          <a:solidFill>
                            <a:srgbClr val="595959"/>
                          </a:solidFill>
                          <a:latin typeface="Times New Roman"/>
                          <a:cs typeface="Times New Roman"/>
                        </a:rPr>
                        <a:t>NNP</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595959"/>
                      </a:solidFill>
                      <a:prstDash val="solid"/>
                    </a:lnT>
                    <a:lnB w="19050">
                      <a:solidFill>
                        <a:srgbClr val="FFFFFF"/>
                      </a:solidFill>
                      <a:prstDash val="solid"/>
                    </a:lnB>
                  </a:tcPr>
                </a:tc>
                <a:tc>
                  <a:txBody>
                    <a:bodyPr/>
                    <a:lstStyle/>
                    <a:p>
                      <a:pPr marL="182880">
                        <a:lnSpc>
                          <a:spcPts val="1639"/>
                        </a:lnSpc>
                        <a:spcBef>
                          <a:spcPts val="660"/>
                        </a:spcBef>
                      </a:pPr>
                      <a:r>
                        <a:rPr sz="2100" spc="15" baseline="11904" dirty="0">
                          <a:solidFill>
                            <a:srgbClr val="595959"/>
                          </a:solidFill>
                          <a:latin typeface="Times New Roman"/>
                          <a:cs typeface="Times New Roman"/>
                        </a:rPr>
                        <a:t>B</a:t>
                      </a:r>
                      <a:r>
                        <a:rPr sz="900" i="1" spc="10" dirty="0">
                          <a:solidFill>
                            <a:srgbClr val="595959"/>
                          </a:solidFill>
                          <a:latin typeface="Times New Roman"/>
                          <a:cs typeface="Times New Roman"/>
                        </a:rPr>
                        <a:t>NP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595959"/>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cap</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595959"/>
                      </a:solidFill>
                      <a:prstDash val="solid"/>
                    </a:lnT>
                    <a:lnB w="19050">
                      <a:solidFill>
                        <a:srgbClr val="FFFFFF"/>
                      </a:solidFill>
                      <a:prstDash val="solid"/>
                    </a:lnB>
                  </a:tcPr>
                </a:tc>
                <a:tc>
                  <a:txBody>
                    <a:bodyPr/>
                    <a:lstStyle/>
                    <a:p>
                      <a:pPr marL="182245">
                        <a:lnSpc>
                          <a:spcPts val="1639"/>
                        </a:lnSpc>
                        <a:spcBef>
                          <a:spcPts val="660"/>
                        </a:spcBef>
                      </a:pPr>
                      <a:r>
                        <a:rPr sz="2100" spc="7" baseline="11904" dirty="0">
                          <a:solidFill>
                            <a:srgbClr val="595959"/>
                          </a:solidFill>
                          <a:latin typeface="Times New Roman"/>
                          <a:cs typeface="Times New Roman"/>
                        </a:rPr>
                        <a:t>B</a:t>
                      </a:r>
                      <a:r>
                        <a:rPr sz="900" i="1" spc="5" dirty="0">
                          <a:solidFill>
                            <a:srgbClr val="595959"/>
                          </a:solidFill>
                          <a:latin typeface="Times New Roman"/>
                          <a:cs typeface="Times New Roman"/>
                        </a:rPr>
                        <a:t>0RG</a:t>
                      </a:r>
                      <a:endParaRPr sz="900">
                        <a:latin typeface="Times New Roman"/>
                        <a:cs typeface="Times New Roman"/>
                      </a:endParaRPr>
                    </a:p>
                  </a:txBody>
                  <a:tcPr marL="0" marR="0" marT="83820" marB="0">
                    <a:lnL w="19050">
                      <a:solidFill>
                        <a:srgbClr val="FFFFFF"/>
                      </a:solidFill>
                      <a:prstDash val="solid"/>
                    </a:lnL>
                    <a:lnR w="19050">
                      <a:solidFill>
                        <a:srgbClr val="595959"/>
                      </a:solidFill>
                      <a:prstDash val="solid"/>
                    </a:lnR>
                    <a:lnT w="19050">
                      <a:solidFill>
                        <a:srgbClr val="595959"/>
                      </a:solidFill>
                      <a:prstDash val="solid"/>
                    </a:lnT>
                    <a:lnB w="19050">
                      <a:solidFill>
                        <a:srgbClr val="FFFFFF"/>
                      </a:solidFill>
                      <a:prstDash val="solid"/>
                    </a:lnB>
                  </a:tcPr>
                </a:tc>
                <a:extLst>
                  <a:ext uri="{0D108BD9-81ED-4DB2-BD59-A6C34878D82A}">
                    <a16:rowId xmlns:a16="http://schemas.microsoft.com/office/drawing/2014/main" val="10001"/>
                  </a:ext>
                </a:extLst>
              </a:tr>
              <a:tr h="304800">
                <a:tc>
                  <a:txBody>
                    <a:bodyPr/>
                    <a:lstStyle/>
                    <a:p>
                      <a:pPr marL="182245">
                        <a:lnSpc>
                          <a:spcPct val="100000"/>
                        </a:lnSpc>
                        <a:spcBef>
                          <a:spcPts val="359"/>
                        </a:spcBef>
                      </a:pPr>
                      <a:r>
                        <a:rPr sz="1400" spc="-5" dirty="0">
                          <a:solidFill>
                            <a:srgbClr val="595959"/>
                          </a:solidFill>
                          <a:latin typeface="Times New Roman"/>
                          <a:cs typeface="Times New Roman"/>
                        </a:rPr>
                        <a:t>Airlines</a:t>
                      </a:r>
                      <a:endParaRPr sz="1400">
                        <a:latin typeface="Times New Roman"/>
                        <a:cs typeface="Times New Roman"/>
                      </a:endParaRPr>
                    </a:p>
                  </a:txBody>
                  <a:tcPr marL="0" marR="0" marT="45719"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spc="-5" dirty="0">
                          <a:solidFill>
                            <a:srgbClr val="595959"/>
                          </a:solidFill>
                          <a:latin typeface="Times New Roman"/>
                          <a:cs typeface="Times New Roman"/>
                        </a:rPr>
                        <a:t>NNPS</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15" baseline="11904" dirty="0">
                          <a:solidFill>
                            <a:srgbClr val="595959"/>
                          </a:solidFill>
                          <a:latin typeface="Times New Roman"/>
                          <a:cs typeface="Times New Roman"/>
                        </a:rPr>
                        <a:t>I</a:t>
                      </a:r>
                      <a:r>
                        <a:rPr sz="900" i="1" spc="10" dirty="0">
                          <a:solidFill>
                            <a:srgbClr val="595959"/>
                          </a:solidFill>
                          <a:latin typeface="Times New Roman"/>
                          <a:cs typeface="Times New Roman"/>
                        </a:rPr>
                        <a:t>NP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59"/>
                        </a:spcBef>
                      </a:pPr>
                      <a:r>
                        <a:rPr sz="1400" dirty="0">
                          <a:solidFill>
                            <a:srgbClr val="595959"/>
                          </a:solidFill>
                          <a:latin typeface="Times New Roman"/>
                          <a:cs typeface="Times New Roman"/>
                        </a:rPr>
                        <a:t>cap</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ts val="1639"/>
                        </a:lnSpc>
                        <a:spcBef>
                          <a:spcPts val="660"/>
                        </a:spcBef>
                      </a:pPr>
                      <a:r>
                        <a:rPr sz="2100" spc="7" baseline="11904" dirty="0">
                          <a:solidFill>
                            <a:srgbClr val="595959"/>
                          </a:solidFill>
                          <a:latin typeface="Times New Roman"/>
                          <a:cs typeface="Times New Roman"/>
                        </a:rPr>
                        <a:t>I</a:t>
                      </a:r>
                      <a:r>
                        <a:rPr sz="900" i="1" spc="5" dirty="0">
                          <a:solidFill>
                            <a:srgbClr val="595959"/>
                          </a:solidFill>
                          <a:latin typeface="Times New Roman"/>
                          <a:cs typeface="Times New Roman"/>
                        </a:rPr>
                        <a:t>0RG</a:t>
                      </a:r>
                      <a:endParaRPr sz="900">
                        <a:latin typeface="Times New Roman"/>
                        <a:cs typeface="Times New Roman"/>
                      </a:endParaRPr>
                    </a:p>
                  </a:txBody>
                  <a:tcPr marL="0" marR="0" marT="83820"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2"/>
                  </a:ext>
                </a:extLst>
              </a:tr>
              <a:tr h="304800">
                <a:tc>
                  <a:txBody>
                    <a:bodyPr/>
                    <a:lstStyle/>
                    <a:p>
                      <a:pPr marL="182245">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spc="-5" dirty="0">
                          <a:solidFill>
                            <a:srgbClr val="595959"/>
                          </a:solidFill>
                          <a:latin typeface="Times New Roman"/>
                          <a:cs typeface="Times New Roman"/>
                        </a:rPr>
                        <a:t>PUNC</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59"/>
                        </a:spcBef>
                      </a:pPr>
                      <a:r>
                        <a:rPr sz="1400" dirty="0">
                          <a:solidFill>
                            <a:srgbClr val="595959"/>
                          </a:solidFill>
                          <a:latin typeface="Times New Roman"/>
                          <a:cs typeface="Times New Roman"/>
                        </a:rPr>
                        <a:t>O</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59"/>
                        </a:spcBef>
                      </a:pPr>
                      <a:r>
                        <a:rPr sz="1400" dirty="0">
                          <a:solidFill>
                            <a:srgbClr val="595959"/>
                          </a:solidFill>
                          <a:latin typeface="Times New Roman"/>
                          <a:cs typeface="Times New Roman"/>
                        </a:rPr>
                        <a:t>punc</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dirty="0">
                          <a:solidFill>
                            <a:srgbClr val="595959"/>
                          </a:solidFill>
                          <a:latin typeface="Times New Roman"/>
                          <a:cs typeface="Times New Roman"/>
                        </a:rPr>
                        <a:t>O</a:t>
                      </a:r>
                      <a:endParaRPr sz="1400">
                        <a:latin typeface="Times New Roman"/>
                        <a:cs typeface="Times New Roman"/>
                      </a:endParaRPr>
                    </a:p>
                  </a:txBody>
                  <a:tcPr marL="0" marR="0" marT="45719"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3"/>
                  </a:ext>
                </a:extLst>
              </a:tr>
              <a:tr h="304800">
                <a:tc>
                  <a:txBody>
                    <a:bodyPr/>
                    <a:lstStyle/>
                    <a:p>
                      <a:pPr marL="182245">
                        <a:lnSpc>
                          <a:spcPct val="100000"/>
                        </a:lnSpc>
                        <a:spcBef>
                          <a:spcPts val="359"/>
                        </a:spcBef>
                      </a:pPr>
                      <a:r>
                        <a:rPr sz="1400" dirty="0">
                          <a:solidFill>
                            <a:srgbClr val="595959"/>
                          </a:solidFill>
                          <a:latin typeface="Times New Roman"/>
                          <a:cs typeface="Times New Roman"/>
                        </a:rPr>
                        <a:t>a</a:t>
                      </a:r>
                      <a:endParaRPr sz="1400">
                        <a:latin typeface="Times New Roman"/>
                        <a:cs typeface="Times New Roman"/>
                      </a:endParaRPr>
                    </a:p>
                  </a:txBody>
                  <a:tcPr marL="0" marR="0" marT="45719"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dirty="0">
                          <a:solidFill>
                            <a:srgbClr val="595959"/>
                          </a:solidFill>
                          <a:latin typeface="Times New Roman"/>
                          <a:cs typeface="Times New Roman"/>
                        </a:rPr>
                        <a:t>DT</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15" baseline="11904" dirty="0">
                          <a:solidFill>
                            <a:srgbClr val="595959"/>
                          </a:solidFill>
                          <a:latin typeface="Times New Roman"/>
                          <a:cs typeface="Times New Roman"/>
                        </a:rPr>
                        <a:t>B</a:t>
                      </a:r>
                      <a:r>
                        <a:rPr sz="900" i="1" spc="10" dirty="0">
                          <a:solidFill>
                            <a:srgbClr val="595959"/>
                          </a:solidFill>
                          <a:latin typeface="Times New Roman"/>
                          <a:cs typeface="Times New Roman"/>
                        </a:rPr>
                        <a:t>NP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59"/>
                        </a:spcBef>
                      </a:pPr>
                      <a:r>
                        <a:rPr sz="1400" spc="-5" dirty="0">
                          <a:solidFill>
                            <a:srgbClr val="595959"/>
                          </a:solidFill>
                          <a:latin typeface="Times New Roman"/>
                          <a:cs typeface="Times New Roman"/>
                        </a:rPr>
                        <a:t>lower</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dirty="0">
                          <a:solidFill>
                            <a:srgbClr val="595959"/>
                          </a:solidFill>
                          <a:latin typeface="Times New Roman"/>
                          <a:cs typeface="Times New Roman"/>
                        </a:rPr>
                        <a:t>O</a:t>
                      </a:r>
                      <a:endParaRPr sz="1400">
                        <a:latin typeface="Times New Roman"/>
                        <a:cs typeface="Times New Roman"/>
                      </a:endParaRPr>
                    </a:p>
                  </a:txBody>
                  <a:tcPr marL="0" marR="0" marT="45719"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4"/>
                  </a:ext>
                </a:extLst>
              </a:tr>
              <a:tr h="304800">
                <a:tc>
                  <a:txBody>
                    <a:bodyPr/>
                    <a:lstStyle/>
                    <a:p>
                      <a:pPr marL="182245">
                        <a:lnSpc>
                          <a:spcPct val="100000"/>
                        </a:lnSpc>
                        <a:spcBef>
                          <a:spcPts val="359"/>
                        </a:spcBef>
                      </a:pPr>
                      <a:r>
                        <a:rPr sz="1400" spc="-5" dirty="0">
                          <a:solidFill>
                            <a:srgbClr val="595959"/>
                          </a:solidFill>
                          <a:latin typeface="Times New Roman"/>
                          <a:cs typeface="Times New Roman"/>
                        </a:rPr>
                        <a:t>unit</a:t>
                      </a:r>
                      <a:endParaRPr sz="1400">
                        <a:latin typeface="Times New Roman"/>
                        <a:cs typeface="Times New Roman"/>
                      </a:endParaRPr>
                    </a:p>
                  </a:txBody>
                  <a:tcPr marL="0" marR="0" marT="45719"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dirty="0">
                          <a:solidFill>
                            <a:srgbClr val="595959"/>
                          </a:solidFill>
                          <a:latin typeface="Times New Roman"/>
                          <a:cs typeface="Times New Roman"/>
                        </a:rPr>
                        <a:t>NN</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15" baseline="11904" dirty="0">
                          <a:solidFill>
                            <a:srgbClr val="595959"/>
                          </a:solidFill>
                          <a:latin typeface="Times New Roman"/>
                          <a:cs typeface="Times New Roman"/>
                        </a:rPr>
                        <a:t>I</a:t>
                      </a:r>
                      <a:r>
                        <a:rPr sz="900" i="1" spc="10" dirty="0">
                          <a:solidFill>
                            <a:srgbClr val="595959"/>
                          </a:solidFill>
                          <a:latin typeface="Times New Roman"/>
                          <a:cs typeface="Times New Roman"/>
                        </a:rPr>
                        <a:t>NP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59"/>
                        </a:spcBef>
                      </a:pPr>
                      <a:r>
                        <a:rPr sz="1400" spc="-5" dirty="0">
                          <a:solidFill>
                            <a:srgbClr val="595959"/>
                          </a:solidFill>
                          <a:latin typeface="Times New Roman"/>
                          <a:cs typeface="Times New Roman"/>
                        </a:rPr>
                        <a:t>lower</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dirty="0">
                          <a:solidFill>
                            <a:srgbClr val="595959"/>
                          </a:solidFill>
                          <a:latin typeface="Times New Roman"/>
                          <a:cs typeface="Times New Roman"/>
                        </a:rPr>
                        <a:t>O</a:t>
                      </a:r>
                      <a:endParaRPr sz="1400">
                        <a:latin typeface="Times New Roman"/>
                        <a:cs typeface="Times New Roman"/>
                      </a:endParaRPr>
                    </a:p>
                  </a:txBody>
                  <a:tcPr marL="0" marR="0" marT="45719"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5"/>
                  </a:ext>
                </a:extLst>
              </a:tr>
              <a:tr h="304800">
                <a:tc>
                  <a:txBody>
                    <a:bodyPr/>
                    <a:lstStyle/>
                    <a:p>
                      <a:pPr marL="182245">
                        <a:lnSpc>
                          <a:spcPct val="100000"/>
                        </a:lnSpc>
                        <a:spcBef>
                          <a:spcPts val="359"/>
                        </a:spcBef>
                      </a:pPr>
                      <a:r>
                        <a:rPr sz="1400" dirty="0">
                          <a:solidFill>
                            <a:srgbClr val="595959"/>
                          </a:solidFill>
                          <a:latin typeface="Times New Roman"/>
                          <a:cs typeface="Times New Roman"/>
                        </a:rPr>
                        <a:t>of</a:t>
                      </a:r>
                      <a:endParaRPr sz="1400">
                        <a:latin typeface="Times New Roman"/>
                        <a:cs typeface="Times New Roman"/>
                      </a:endParaRPr>
                    </a:p>
                  </a:txBody>
                  <a:tcPr marL="0" marR="0" marT="45719"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spc="-5" dirty="0">
                          <a:solidFill>
                            <a:srgbClr val="595959"/>
                          </a:solidFill>
                          <a:latin typeface="Times New Roman"/>
                          <a:cs typeface="Times New Roman"/>
                        </a:rPr>
                        <a:t>IN</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22" baseline="11904" dirty="0">
                          <a:solidFill>
                            <a:srgbClr val="595959"/>
                          </a:solidFill>
                          <a:latin typeface="Times New Roman"/>
                          <a:cs typeface="Times New Roman"/>
                        </a:rPr>
                        <a:t>B</a:t>
                      </a:r>
                      <a:r>
                        <a:rPr sz="900" i="1" spc="15" dirty="0">
                          <a:solidFill>
                            <a:srgbClr val="595959"/>
                          </a:solidFill>
                          <a:latin typeface="Times New Roman"/>
                          <a:cs typeface="Times New Roman"/>
                        </a:rPr>
                        <a:t>PP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59"/>
                        </a:spcBef>
                      </a:pPr>
                      <a:r>
                        <a:rPr sz="1400" spc="-5" dirty="0">
                          <a:solidFill>
                            <a:srgbClr val="595959"/>
                          </a:solidFill>
                          <a:latin typeface="Times New Roman"/>
                          <a:cs typeface="Times New Roman"/>
                        </a:rPr>
                        <a:t>lower</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dirty="0">
                          <a:solidFill>
                            <a:srgbClr val="595959"/>
                          </a:solidFill>
                          <a:latin typeface="Times New Roman"/>
                          <a:cs typeface="Times New Roman"/>
                        </a:rPr>
                        <a:t>O</a:t>
                      </a:r>
                      <a:endParaRPr sz="1400">
                        <a:latin typeface="Times New Roman"/>
                        <a:cs typeface="Times New Roman"/>
                      </a:endParaRPr>
                    </a:p>
                  </a:txBody>
                  <a:tcPr marL="0" marR="0" marT="45719"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6"/>
                  </a:ext>
                </a:extLst>
              </a:tr>
              <a:tr h="304800">
                <a:tc>
                  <a:txBody>
                    <a:bodyPr/>
                    <a:lstStyle/>
                    <a:p>
                      <a:pPr marL="182245">
                        <a:lnSpc>
                          <a:spcPct val="100000"/>
                        </a:lnSpc>
                        <a:spcBef>
                          <a:spcPts val="359"/>
                        </a:spcBef>
                      </a:pPr>
                      <a:r>
                        <a:rPr sz="1400" dirty="0">
                          <a:solidFill>
                            <a:srgbClr val="595959"/>
                          </a:solidFill>
                          <a:latin typeface="Times New Roman"/>
                          <a:cs typeface="Times New Roman"/>
                        </a:rPr>
                        <a:t>AMR</a:t>
                      </a:r>
                      <a:endParaRPr sz="1400">
                        <a:latin typeface="Times New Roman"/>
                        <a:cs typeface="Times New Roman"/>
                      </a:endParaRPr>
                    </a:p>
                  </a:txBody>
                  <a:tcPr marL="0" marR="0" marT="45719"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dirty="0">
                          <a:solidFill>
                            <a:srgbClr val="595959"/>
                          </a:solidFill>
                          <a:latin typeface="Times New Roman"/>
                          <a:cs typeface="Times New Roman"/>
                        </a:rPr>
                        <a:t>NNP</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15" baseline="11904" dirty="0">
                          <a:solidFill>
                            <a:srgbClr val="595959"/>
                          </a:solidFill>
                          <a:latin typeface="Times New Roman"/>
                          <a:cs typeface="Times New Roman"/>
                        </a:rPr>
                        <a:t>B</a:t>
                      </a:r>
                      <a:r>
                        <a:rPr sz="900" i="1" spc="10" dirty="0">
                          <a:solidFill>
                            <a:srgbClr val="595959"/>
                          </a:solidFill>
                          <a:latin typeface="Times New Roman"/>
                          <a:cs typeface="Times New Roman"/>
                        </a:rPr>
                        <a:t>NP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59"/>
                        </a:spcBef>
                      </a:pPr>
                      <a:r>
                        <a:rPr sz="1400" dirty="0">
                          <a:solidFill>
                            <a:srgbClr val="595959"/>
                          </a:solidFill>
                          <a:latin typeface="Times New Roman"/>
                          <a:cs typeface="Times New Roman"/>
                        </a:rPr>
                        <a:t>upper</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ts val="1639"/>
                        </a:lnSpc>
                        <a:spcBef>
                          <a:spcPts val="660"/>
                        </a:spcBef>
                      </a:pPr>
                      <a:r>
                        <a:rPr sz="2100" spc="7" baseline="11904" dirty="0">
                          <a:solidFill>
                            <a:srgbClr val="595959"/>
                          </a:solidFill>
                          <a:latin typeface="Times New Roman"/>
                          <a:cs typeface="Times New Roman"/>
                        </a:rPr>
                        <a:t>B</a:t>
                      </a:r>
                      <a:r>
                        <a:rPr sz="900" i="1" spc="5" dirty="0">
                          <a:solidFill>
                            <a:srgbClr val="595959"/>
                          </a:solidFill>
                          <a:latin typeface="Times New Roman"/>
                          <a:cs typeface="Times New Roman"/>
                        </a:rPr>
                        <a:t>0RG</a:t>
                      </a:r>
                      <a:endParaRPr sz="900">
                        <a:latin typeface="Times New Roman"/>
                        <a:cs typeface="Times New Roman"/>
                      </a:endParaRPr>
                    </a:p>
                  </a:txBody>
                  <a:tcPr marL="0" marR="0" marT="83820"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7"/>
                  </a:ext>
                </a:extLst>
              </a:tr>
              <a:tr h="304800">
                <a:tc>
                  <a:txBody>
                    <a:bodyPr/>
                    <a:lstStyle/>
                    <a:p>
                      <a:pPr marL="182245">
                        <a:lnSpc>
                          <a:spcPct val="100000"/>
                        </a:lnSpc>
                        <a:spcBef>
                          <a:spcPts val="359"/>
                        </a:spcBef>
                      </a:pPr>
                      <a:r>
                        <a:rPr sz="1400" spc="-5" dirty="0">
                          <a:solidFill>
                            <a:srgbClr val="595959"/>
                          </a:solidFill>
                          <a:latin typeface="Times New Roman"/>
                          <a:cs typeface="Times New Roman"/>
                        </a:rPr>
                        <a:t>Corp.</a:t>
                      </a:r>
                      <a:endParaRPr sz="1400">
                        <a:latin typeface="Times New Roman"/>
                        <a:cs typeface="Times New Roman"/>
                      </a:endParaRPr>
                    </a:p>
                  </a:txBody>
                  <a:tcPr marL="0" marR="0" marT="45719"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dirty="0">
                          <a:solidFill>
                            <a:srgbClr val="595959"/>
                          </a:solidFill>
                          <a:latin typeface="Times New Roman"/>
                          <a:cs typeface="Times New Roman"/>
                        </a:rPr>
                        <a:t>NNP</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15" baseline="11904" dirty="0">
                          <a:solidFill>
                            <a:srgbClr val="595959"/>
                          </a:solidFill>
                          <a:latin typeface="Times New Roman"/>
                          <a:cs typeface="Times New Roman"/>
                        </a:rPr>
                        <a:t>I</a:t>
                      </a:r>
                      <a:r>
                        <a:rPr sz="900" i="1" spc="10" dirty="0">
                          <a:solidFill>
                            <a:srgbClr val="595959"/>
                          </a:solidFill>
                          <a:latin typeface="Times New Roman"/>
                          <a:cs typeface="Times New Roman"/>
                        </a:rPr>
                        <a:t>NP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59"/>
                        </a:spcBef>
                      </a:pPr>
                      <a:r>
                        <a:rPr sz="1400" spc="-5" dirty="0">
                          <a:solidFill>
                            <a:srgbClr val="595959"/>
                          </a:solidFill>
                          <a:latin typeface="Times New Roman"/>
                          <a:cs typeface="Times New Roman"/>
                        </a:rPr>
                        <a:t>cap-punc</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ts val="1639"/>
                        </a:lnSpc>
                        <a:spcBef>
                          <a:spcPts val="660"/>
                        </a:spcBef>
                      </a:pPr>
                      <a:r>
                        <a:rPr sz="2100" spc="7" baseline="11904" dirty="0">
                          <a:solidFill>
                            <a:srgbClr val="595959"/>
                          </a:solidFill>
                          <a:latin typeface="Times New Roman"/>
                          <a:cs typeface="Times New Roman"/>
                        </a:rPr>
                        <a:t>I</a:t>
                      </a:r>
                      <a:r>
                        <a:rPr sz="900" i="1" spc="5" dirty="0">
                          <a:solidFill>
                            <a:srgbClr val="595959"/>
                          </a:solidFill>
                          <a:latin typeface="Times New Roman"/>
                          <a:cs typeface="Times New Roman"/>
                        </a:rPr>
                        <a:t>0RG</a:t>
                      </a:r>
                      <a:endParaRPr sz="900">
                        <a:latin typeface="Times New Roman"/>
                        <a:cs typeface="Times New Roman"/>
                      </a:endParaRPr>
                    </a:p>
                  </a:txBody>
                  <a:tcPr marL="0" marR="0" marT="83820"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8"/>
                  </a:ext>
                </a:extLst>
              </a:tr>
              <a:tr h="304800">
                <a:tc>
                  <a:txBody>
                    <a:bodyPr/>
                    <a:lstStyle/>
                    <a:p>
                      <a:pPr marL="182245">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spc="-5" dirty="0">
                          <a:solidFill>
                            <a:srgbClr val="595959"/>
                          </a:solidFill>
                          <a:latin typeface="Times New Roman"/>
                          <a:cs typeface="Times New Roman"/>
                        </a:rPr>
                        <a:t>PUNC</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59"/>
                        </a:spcBef>
                      </a:pPr>
                      <a:r>
                        <a:rPr sz="1400" dirty="0">
                          <a:solidFill>
                            <a:srgbClr val="595959"/>
                          </a:solidFill>
                          <a:latin typeface="Times New Roman"/>
                          <a:cs typeface="Times New Roman"/>
                        </a:rPr>
                        <a:t>O</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59"/>
                        </a:spcBef>
                      </a:pPr>
                      <a:r>
                        <a:rPr sz="1400" dirty="0">
                          <a:solidFill>
                            <a:srgbClr val="595959"/>
                          </a:solidFill>
                          <a:latin typeface="Times New Roman"/>
                          <a:cs typeface="Times New Roman"/>
                        </a:rPr>
                        <a:t>punc</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245">
                        <a:lnSpc>
                          <a:spcPct val="100000"/>
                        </a:lnSpc>
                        <a:spcBef>
                          <a:spcPts val="359"/>
                        </a:spcBef>
                      </a:pPr>
                      <a:r>
                        <a:rPr sz="1400" dirty="0">
                          <a:solidFill>
                            <a:srgbClr val="595959"/>
                          </a:solidFill>
                          <a:latin typeface="Times New Roman"/>
                          <a:cs typeface="Times New Roman"/>
                        </a:rPr>
                        <a:t>O</a:t>
                      </a:r>
                      <a:endParaRPr sz="1400">
                        <a:latin typeface="Times New Roman"/>
                        <a:cs typeface="Times New Roman"/>
                      </a:endParaRPr>
                    </a:p>
                  </a:txBody>
                  <a:tcPr marL="0" marR="0" marT="45719"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9"/>
                  </a:ext>
                </a:extLst>
              </a:tr>
              <a:tr h="304800">
                <a:tc>
                  <a:txBody>
                    <a:bodyPr/>
                    <a:lstStyle/>
                    <a:p>
                      <a:pPr marL="182245">
                        <a:lnSpc>
                          <a:spcPct val="100000"/>
                        </a:lnSpc>
                        <a:spcBef>
                          <a:spcPts val="359"/>
                        </a:spcBef>
                      </a:pPr>
                      <a:r>
                        <a:rPr sz="1400" spc="-5" dirty="0">
                          <a:solidFill>
                            <a:srgbClr val="595959"/>
                          </a:solidFill>
                          <a:latin typeface="Times New Roman"/>
                          <a:cs typeface="Times New Roman"/>
                        </a:rPr>
                        <a:t>immediately</a:t>
                      </a:r>
                      <a:endParaRPr sz="1400">
                        <a:latin typeface="Times New Roman"/>
                        <a:cs typeface="Times New Roman"/>
                      </a:endParaRPr>
                    </a:p>
                  </a:txBody>
                  <a:tcPr marL="0" marR="0" marT="45719" marB="0">
                    <a:lnL w="19050">
                      <a:solidFill>
                        <a:srgbClr val="595959"/>
                      </a:solidFill>
                      <a:prstDash val="solid"/>
                    </a:lnL>
                    <a:lnR w="19050">
                      <a:solidFill>
                        <a:srgbClr val="FFFFFF"/>
                      </a:solidFill>
                      <a:prstDash val="solid"/>
                    </a:lnR>
                    <a:lnT w="19050">
                      <a:solidFill>
                        <a:srgbClr val="FFFFFF"/>
                      </a:solidFill>
                      <a:prstDash val="solid"/>
                    </a:lnT>
                    <a:lnB w="19050">
                      <a:solidFill>
                        <a:srgbClr val="595959"/>
                      </a:solidFill>
                      <a:prstDash val="solid"/>
                    </a:lnB>
                  </a:tcPr>
                </a:tc>
                <a:tc>
                  <a:txBody>
                    <a:bodyPr/>
                    <a:lstStyle/>
                    <a:p>
                      <a:pPr marL="182245">
                        <a:lnSpc>
                          <a:spcPct val="100000"/>
                        </a:lnSpc>
                        <a:spcBef>
                          <a:spcPts val="359"/>
                        </a:spcBef>
                      </a:pPr>
                      <a:r>
                        <a:rPr sz="1400" dirty="0">
                          <a:solidFill>
                            <a:srgbClr val="595959"/>
                          </a:solidFill>
                          <a:latin typeface="Times New Roman"/>
                          <a:cs typeface="Times New Roman"/>
                        </a:rPr>
                        <a:t>RB</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595959"/>
                      </a:solidFill>
                      <a:prstDash val="solid"/>
                    </a:lnB>
                  </a:tcPr>
                </a:tc>
                <a:tc>
                  <a:txBody>
                    <a:bodyPr/>
                    <a:lstStyle/>
                    <a:p>
                      <a:pPr marL="182880">
                        <a:lnSpc>
                          <a:spcPts val="1639"/>
                        </a:lnSpc>
                        <a:spcBef>
                          <a:spcPts val="660"/>
                        </a:spcBef>
                      </a:pPr>
                      <a:r>
                        <a:rPr sz="2100" spc="30" baseline="11904" dirty="0">
                          <a:solidFill>
                            <a:srgbClr val="595959"/>
                          </a:solidFill>
                          <a:latin typeface="Times New Roman"/>
                          <a:cs typeface="Times New Roman"/>
                        </a:rPr>
                        <a:t>B</a:t>
                      </a:r>
                      <a:r>
                        <a:rPr sz="900" i="1" spc="20" dirty="0">
                          <a:solidFill>
                            <a:srgbClr val="595959"/>
                          </a:solidFill>
                          <a:latin typeface="Times New Roman"/>
                          <a:cs typeface="Times New Roman"/>
                        </a:rPr>
                        <a:t>ADVP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595959"/>
                      </a:solidFill>
                      <a:prstDash val="solid"/>
                    </a:lnB>
                  </a:tcPr>
                </a:tc>
                <a:tc>
                  <a:txBody>
                    <a:bodyPr/>
                    <a:lstStyle/>
                    <a:p>
                      <a:pPr marL="182880">
                        <a:lnSpc>
                          <a:spcPct val="100000"/>
                        </a:lnSpc>
                        <a:spcBef>
                          <a:spcPts val="359"/>
                        </a:spcBef>
                      </a:pPr>
                      <a:r>
                        <a:rPr sz="1400" spc="-5" dirty="0">
                          <a:solidFill>
                            <a:srgbClr val="595959"/>
                          </a:solidFill>
                          <a:latin typeface="Times New Roman"/>
                          <a:cs typeface="Times New Roman"/>
                        </a:rPr>
                        <a:t>lower</a:t>
                      </a:r>
                      <a:endParaRPr sz="1400">
                        <a:latin typeface="Times New Roman"/>
                        <a:cs typeface="Times New Roman"/>
                      </a:endParaRPr>
                    </a:p>
                  </a:txBody>
                  <a:tcPr marL="0" marR="0" marT="45719" marB="0">
                    <a:lnL w="19050">
                      <a:solidFill>
                        <a:srgbClr val="FFFFFF"/>
                      </a:solidFill>
                      <a:prstDash val="solid"/>
                    </a:lnL>
                    <a:lnR w="19050">
                      <a:solidFill>
                        <a:srgbClr val="FFFFFF"/>
                      </a:solidFill>
                      <a:prstDash val="solid"/>
                    </a:lnR>
                    <a:lnT w="19050">
                      <a:solidFill>
                        <a:srgbClr val="FFFFFF"/>
                      </a:solidFill>
                      <a:prstDash val="solid"/>
                    </a:lnT>
                    <a:lnB w="19050">
                      <a:solidFill>
                        <a:srgbClr val="595959"/>
                      </a:solidFill>
                      <a:prstDash val="solid"/>
                    </a:lnB>
                  </a:tcPr>
                </a:tc>
                <a:tc>
                  <a:txBody>
                    <a:bodyPr/>
                    <a:lstStyle/>
                    <a:p>
                      <a:pPr marL="182245">
                        <a:lnSpc>
                          <a:spcPct val="100000"/>
                        </a:lnSpc>
                        <a:spcBef>
                          <a:spcPts val="359"/>
                        </a:spcBef>
                      </a:pPr>
                      <a:r>
                        <a:rPr sz="1400" dirty="0">
                          <a:solidFill>
                            <a:srgbClr val="595959"/>
                          </a:solidFill>
                          <a:latin typeface="Times New Roman"/>
                          <a:cs typeface="Times New Roman"/>
                        </a:rPr>
                        <a:t>O</a:t>
                      </a:r>
                      <a:endParaRPr sz="1400">
                        <a:latin typeface="Times New Roman"/>
                        <a:cs typeface="Times New Roman"/>
                      </a:endParaRPr>
                    </a:p>
                  </a:txBody>
                  <a:tcPr marL="0" marR="0" marT="45719" marB="0">
                    <a:lnL w="19050">
                      <a:solidFill>
                        <a:srgbClr val="FFFFFF"/>
                      </a:solidFill>
                      <a:prstDash val="solid"/>
                    </a:lnL>
                    <a:lnR w="19050">
                      <a:solidFill>
                        <a:srgbClr val="595959"/>
                      </a:solidFill>
                      <a:prstDash val="solid"/>
                    </a:lnR>
                    <a:lnT w="19050">
                      <a:solidFill>
                        <a:srgbClr val="FFFFFF"/>
                      </a:solidFill>
                      <a:prstDash val="solid"/>
                    </a:lnT>
                    <a:lnB w="19050">
                      <a:solidFill>
                        <a:srgbClr val="595959"/>
                      </a:solidFill>
                      <a:prstDash val="solid"/>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171190" cy="665480"/>
          </a:xfrm>
          <a:prstGeom prst="rect">
            <a:avLst/>
          </a:prstGeom>
        </p:spPr>
        <p:txBody>
          <a:bodyPr vert="horz" wrap="square" lIns="0" tIns="12700" rIns="0" bIns="0" rtlCol="0">
            <a:spAutoFit/>
          </a:bodyPr>
          <a:lstStyle/>
          <a:p>
            <a:pPr marL="12700">
              <a:lnSpc>
                <a:spcPct val="100000"/>
              </a:lnSpc>
              <a:spcBef>
                <a:spcPts val="100"/>
              </a:spcBef>
            </a:pPr>
            <a:r>
              <a:rPr spc="65" dirty="0"/>
              <a:t>NER</a:t>
            </a:r>
            <a:r>
              <a:rPr spc="100" dirty="0"/>
              <a:t> </a:t>
            </a:r>
            <a:r>
              <a:rPr spc="85" dirty="0"/>
              <a:t>Features</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11</a:t>
            </a:r>
          </a:p>
        </p:txBody>
      </p:sp>
      <p:sp>
        <p:nvSpPr>
          <p:cNvPr id="3" name="object 3"/>
          <p:cNvSpPr txBox="1"/>
          <p:nvPr/>
        </p:nvSpPr>
        <p:spPr>
          <a:xfrm>
            <a:off x="844324" y="1824070"/>
            <a:ext cx="6684009" cy="107442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Features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may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include</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word,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POS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tag,</a:t>
            </a:r>
            <a:r>
              <a:rPr sz="2200" dirty="0">
                <a:solidFill>
                  <a:srgbClr val="595959"/>
                </a:solidFill>
                <a:latin typeface="Times New Roman"/>
                <a:cs typeface="Times New Roman"/>
              </a:rPr>
              <a:t> </a:t>
            </a:r>
            <a:r>
              <a:rPr sz="2200" spc="-5" dirty="0">
                <a:solidFill>
                  <a:srgbClr val="595959"/>
                </a:solidFill>
                <a:latin typeface="Times New Roman"/>
                <a:cs typeface="Times New Roman"/>
              </a:rPr>
              <a:t>IOB</a:t>
            </a:r>
            <a:r>
              <a:rPr sz="2200" dirty="0">
                <a:solidFill>
                  <a:srgbClr val="595959"/>
                </a:solidFill>
                <a:latin typeface="Times New Roman"/>
                <a:cs typeface="Times New Roman"/>
              </a:rPr>
              <a:t> for</a:t>
            </a:r>
            <a:r>
              <a:rPr sz="2200" spc="5" dirty="0">
                <a:solidFill>
                  <a:srgbClr val="595959"/>
                </a:solidFill>
                <a:latin typeface="Times New Roman"/>
                <a:cs typeface="Times New Roman"/>
              </a:rPr>
              <a:t> </a:t>
            </a:r>
            <a:r>
              <a:rPr sz="2200" dirty="0">
                <a:solidFill>
                  <a:srgbClr val="595959"/>
                </a:solidFill>
                <a:latin typeface="Times New Roman"/>
                <a:cs typeface="Times New Roman"/>
              </a:rPr>
              <a:t>its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phrase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type, and</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shape </a:t>
            </a:r>
            <a:r>
              <a:rPr sz="2200" dirty="0">
                <a:solidFill>
                  <a:srgbClr val="595959"/>
                </a:solidFill>
                <a:latin typeface="Times New Roman"/>
                <a:cs typeface="Times New Roman"/>
              </a:rPr>
              <a:t>of the</a:t>
            </a:r>
            <a:r>
              <a:rPr sz="2200" spc="-5" dirty="0">
                <a:solidFill>
                  <a:srgbClr val="595959"/>
                </a:solidFill>
                <a:latin typeface="Times New Roman"/>
                <a:cs typeface="Times New Roman"/>
              </a:rPr>
              <a:t> word.</a:t>
            </a:r>
            <a:endParaRPr sz="2200">
              <a:latin typeface="Times New Roman"/>
              <a:cs typeface="Times New Roman"/>
            </a:endParaRPr>
          </a:p>
          <a:p>
            <a:pPr marL="48895">
              <a:lnSpc>
                <a:spcPct val="100000"/>
              </a:lnSpc>
              <a:spcBef>
                <a:spcPts val="76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More feature</a:t>
            </a:r>
            <a:r>
              <a:rPr sz="1800" dirty="0">
                <a:solidFill>
                  <a:srgbClr val="595959"/>
                </a:solidFill>
                <a:latin typeface="Times New Roman"/>
                <a:cs typeface="Times New Roman"/>
              </a:rPr>
              <a:t> </a:t>
            </a:r>
            <a:r>
              <a:rPr sz="1800" spc="-5" dirty="0">
                <a:solidFill>
                  <a:srgbClr val="595959"/>
                </a:solidFill>
                <a:latin typeface="Times New Roman"/>
                <a:cs typeface="Times New Roman"/>
              </a:rPr>
              <a:t>examples</a:t>
            </a:r>
            <a:endParaRPr sz="1800">
              <a:latin typeface="Times New Roman"/>
              <a:cs typeface="Times New Roman"/>
            </a:endParaRPr>
          </a:p>
        </p:txBody>
      </p:sp>
      <p:graphicFrame>
        <p:nvGraphicFramePr>
          <p:cNvPr id="4" name="object 4"/>
          <p:cNvGraphicFramePr>
            <a:graphicFrameLocks noGrp="1"/>
          </p:cNvGraphicFramePr>
          <p:nvPr/>
        </p:nvGraphicFramePr>
        <p:xfrm>
          <a:off x="2057976" y="3127964"/>
          <a:ext cx="4868545" cy="3060700"/>
        </p:xfrm>
        <a:graphic>
          <a:graphicData uri="http://schemas.openxmlformats.org/drawingml/2006/table">
            <a:tbl>
              <a:tblPr firstRow="1" bandRow="1">
                <a:tableStyleId>{2D5ABB26-0587-4C30-8999-92F81FD0307C}</a:tableStyleId>
              </a:tblPr>
              <a:tblGrid>
                <a:gridCol w="1289050">
                  <a:extLst>
                    <a:ext uri="{9D8B030D-6E8A-4147-A177-3AD203B41FA5}">
                      <a16:colId xmlns:a16="http://schemas.microsoft.com/office/drawing/2014/main" val="20000"/>
                    </a:ext>
                  </a:extLst>
                </a:gridCol>
                <a:gridCol w="854710">
                  <a:extLst>
                    <a:ext uri="{9D8B030D-6E8A-4147-A177-3AD203B41FA5}">
                      <a16:colId xmlns:a16="http://schemas.microsoft.com/office/drawing/2014/main" val="20001"/>
                    </a:ext>
                  </a:extLst>
                </a:gridCol>
                <a:gridCol w="765810">
                  <a:extLst>
                    <a:ext uri="{9D8B030D-6E8A-4147-A177-3AD203B41FA5}">
                      <a16:colId xmlns:a16="http://schemas.microsoft.com/office/drawing/2014/main" val="20002"/>
                    </a:ext>
                  </a:extLst>
                </a:gridCol>
                <a:gridCol w="1068704">
                  <a:extLst>
                    <a:ext uri="{9D8B030D-6E8A-4147-A177-3AD203B41FA5}">
                      <a16:colId xmlns:a16="http://schemas.microsoft.com/office/drawing/2014/main" val="20003"/>
                    </a:ext>
                  </a:extLst>
                </a:gridCol>
                <a:gridCol w="873125">
                  <a:extLst>
                    <a:ext uri="{9D8B030D-6E8A-4147-A177-3AD203B41FA5}">
                      <a16:colId xmlns:a16="http://schemas.microsoft.com/office/drawing/2014/main" val="20004"/>
                    </a:ext>
                  </a:extLst>
                </a:gridCol>
              </a:tblGrid>
              <a:tr h="304800">
                <a:tc gridSpan="5">
                  <a:txBody>
                    <a:bodyPr/>
                    <a:lstStyle/>
                    <a:p>
                      <a:pPr marL="314960">
                        <a:lnSpc>
                          <a:spcPct val="100000"/>
                        </a:lnSpc>
                        <a:spcBef>
                          <a:spcPts val="360"/>
                        </a:spcBef>
                        <a:tabLst>
                          <a:tab pos="4194810" algn="l"/>
                        </a:tabLst>
                      </a:pPr>
                      <a:r>
                        <a:rPr sz="1400" b="1" spc="-10" dirty="0">
                          <a:solidFill>
                            <a:srgbClr val="FFFFFF"/>
                          </a:solidFill>
                          <a:latin typeface="Times New Roman"/>
                          <a:cs typeface="Times New Roman"/>
                        </a:rPr>
                        <a:t>Features	</a:t>
                      </a:r>
                      <a:r>
                        <a:rPr sz="1400" b="1" spc="-5" dirty="0">
                          <a:solidFill>
                            <a:srgbClr val="FFFFFF"/>
                          </a:solidFill>
                          <a:latin typeface="Times New Roman"/>
                          <a:cs typeface="Times New Roman"/>
                        </a:rPr>
                        <a:t>Label</a:t>
                      </a:r>
                      <a:endParaRPr sz="1400">
                        <a:latin typeface="Times New Roman"/>
                        <a:cs typeface="Times New Roman"/>
                      </a:endParaRPr>
                    </a:p>
                  </a:txBody>
                  <a:tcPr marL="0" marR="0" marB="0">
                    <a:lnL w="19050">
                      <a:solidFill>
                        <a:srgbClr val="595959"/>
                      </a:solidFill>
                      <a:prstDash val="solid"/>
                    </a:lnL>
                    <a:lnR w="19050">
                      <a:solidFill>
                        <a:srgbClr val="595959"/>
                      </a:solidFill>
                      <a:prstDash val="solid"/>
                    </a:lnR>
                    <a:lnT w="19050">
                      <a:solidFill>
                        <a:srgbClr val="595959"/>
                      </a:solidFill>
                      <a:prstDash val="solid"/>
                    </a:lnT>
                    <a:lnB w="19050">
                      <a:solidFill>
                        <a:srgbClr val="595959"/>
                      </a:solidFill>
                      <a:prstDash val="solid"/>
                    </a:lnB>
                    <a:solidFill>
                      <a:srgbClr val="264457"/>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4800">
                <a:tc>
                  <a:txBody>
                    <a:bodyPr/>
                    <a:lstStyle/>
                    <a:p>
                      <a:pPr marL="182880">
                        <a:lnSpc>
                          <a:spcPct val="100000"/>
                        </a:lnSpc>
                        <a:spcBef>
                          <a:spcPts val="360"/>
                        </a:spcBef>
                      </a:pPr>
                      <a:r>
                        <a:rPr sz="1400" spc="-5" dirty="0">
                          <a:solidFill>
                            <a:srgbClr val="595959"/>
                          </a:solidFill>
                          <a:latin typeface="Times New Roman"/>
                          <a:cs typeface="Times New Roman"/>
                        </a:rPr>
                        <a:t>matched</a:t>
                      </a:r>
                      <a:endParaRPr sz="1400">
                        <a:latin typeface="Times New Roman"/>
                        <a:cs typeface="Times New Roman"/>
                      </a:endParaRPr>
                    </a:p>
                  </a:txBody>
                  <a:tcPr marL="0" marR="0" marB="0">
                    <a:lnL w="19050">
                      <a:solidFill>
                        <a:srgbClr val="595959"/>
                      </a:solidFill>
                      <a:prstDash val="solid"/>
                    </a:lnL>
                    <a:lnR w="19050">
                      <a:solidFill>
                        <a:srgbClr val="FFFFFF"/>
                      </a:solidFill>
                      <a:prstDash val="solid"/>
                    </a:lnR>
                    <a:lnT w="19050">
                      <a:solidFill>
                        <a:srgbClr val="595959"/>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VBD</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595959"/>
                      </a:solidFill>
                      <a:prstDash val="solid"/>
                    </a:lnT>
                    <a:lnB w="19050">
                      <a:solidFill>
                        <a:srgbClr val="FFFFFF"/>
                      </a:solidFill>
                      <a:prstDash val="solid"/>
                    </a:lnB>
                  </a:tcPr>
                </a:tc>
                <a:tc>
                  <a:txBody>
                    <a:bodyPr/>
                    <a:lstStyle/>
                    <a:p>
                      <a:pPr marL="182880">
                        <a:lnSpc>
                          <a:spcPts val="1639"/>
                        </a:lnSpc>
                        <a:spcBef>
                          <a:spcPts val="660"/>
                        </a:spcBef>
                      </a:pPr>
                      <a:r>
                        <a:rPr sz="2100" spc="22" baseline="11904" dirty="0">
                          <a:solidFill>
                            <a:srgbClr val="595959"/>
                          </a:solidFill>
                          <a:latin typeface="Times New Roman"/>
                          <a:cs typeface="Times New Roman"/>
                        </a:rPr>
                        <a:t>B</a:t>
                      </a:r>
                      <a:r>
                        <a:rPr sz="900" i="1" spc="15" dirty="0">
                          <a:solidFill>
                            <a:srgbClr val="595959"/>
                          </a:solidFill>
                          <a:latin typeface="Times New Roman"/>
                          <a:cs typeface="Times New Roman"/>
                        </a:rPr>
                        <a:t>VP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595959"/>
                      </a:solidFill>
                      <a:prstDash val="solid"/>
                    </a:lnT>
                    <a:lnB w="19050">
                      <a:solidFill>
                        <a:srgbClr val="FFFFFF"/>
                      </a:solidFill>
                      <a:prstDash val="solid"/>
                    </a:lnB>
                  </a:tcPr>
                </a:tc>
                <a:tc>
                  <a:txBody>
                    <a:bodyPr/>
                    <a:lstStyle/>
                    <a:p>
                      <a:pPr marL="182880">
                        <a:lnSpc>
                          <a:spcPct val="100000"/>
                        </a:lnSpc>
                        <a:spcBef>
                          <a:spcPts val="360"/>
                        </a:spcBef>
                      </a:pPr>
                      <a:r>
                        <a:rPr sz="1400" spc="-5" dirty="0">
                          <a:solidFill>
                            <a:srgbClr val="595959"/>
                          </a:solidFill>
                          <a:latin typeface="Times New Roman"/>
                          <a:cs typeface="Times New Roman"/>
                        </a:rPr>
                        <a:t>lower</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595959"/>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O</a:t>
                      </a:r>
                      <a:endParaRPr sz="1400">
                        <a:latin typeface="Times New Roman"/>
                        <a:cs typeface="Times New Roman"/>
                      </a:endParaRPr>
                    </a:p>
                  </a:txBody>
                  <a:tcPr marL="0" marR="0" marB="0">
                    <a:lnL w="19050">
                      <a:solidFill>
                        <a:srgbClr val="FFFFFF"/>
                      </a:solidFill>
                      <a:prstDash val="solid"/>
                    </a:lnL>
                    <a:lnR w="19050">
                      <a:solidFill>
                        <a:srgbClr val="595959"/>
                      </a:solidFill>
                      <a:prstDash val="solid"/>
                    </a:lnR>
                    <a:lnT w="19050">
                      <a:solidFill>
                        <a:srgbClr val="595959"/>
                      </a:solidFill>
                      <a:prstDash val="solid"/>
                    </a:lnT>
                    <a:lnB w="19050">
                      <a:solidFill>
                        <a:srgbClr val="FFFFFF"/>
                      </a:solidFill>
                      <a:prstDash val="solid"/>
                    </a:lnB>
                  </a:tcPr>
                </a:tc>
                <a:extLst>
                  <a:ext uri="{0D108BD9-81ED-4DB2-BD59-A6C34878D82A}">
                    <a16:rowId xmlns:a16="http://schemas.microsoft.com/office/drawing/2014/main" val="10001"/>
                  </a:ext>
                </a:extLst>
              </a:tr>
              <a:tr h="304800">
                <a:tc>
                  <a:txBody>
                    <a:bodyPr/>
                    <a:lstStyle/>
                    <a:p>
                      <a:pPr marL="182880">
                        <a:lnSpc>
                          <a:spcPct val="100000"/>
                        </a:lnSpc>
                        <a:spcBef>
                          <a:spcPts val="360"/>
                        </a:spcBef>
                      </a:pPr>
                      <a:r>
                        <a:rPr sz="1400" spc="-5" dirty="0">
                          <a:solidFill>
                            <a:srgbClr val="595959"/>
                          </a:solidFill>
                          <a:latin typeface="Times New Roman"/>
                          <a:cs typeface="Times New Roman"/>
                        </a:rPr>
                        <a:t>the</a:t>
                      </a:r>
                      <a:endParaRPr sz="1400">
                        <a:latin typeface="Times New Roman"/>
                        <a:cs typeface="Times New Roman"/>
                      </a:endParaRPr>
                    </a:p>
                  </a:txBody>
                  <a:tcPr marL="0" marR="0"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DT</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15" baseline="11904" dirty="0">
                          <a:solidFill>
                            <a:srgbClr val="595959"/>
                          </a:solidFill>
                          <a:latin typeface="Times New Roman"/>
                          <a:cs typeface="Times New Roman"/>
                        </a:rPr>
                        <a:t>B</a:t>
                      </a:r>
                      <a:r>
                        <a:rPr sz="900" i="1" spc="10" dirty="0">
                          <a:solidFill>
                            <a:srgbClr val="595959"/>
                          </a:solidFill>
                          <a:latin typeface="Times New Roman"/>
                          <a:cs typeface="Times New Roman"/>
                        </a:rPr>
                        <a:t>NP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spc="-5" dirty="0">
                          <a:solidFill>
                            <a:srgbClr val="595959"/>
                          </a:solidFill>
                          <a:latin typeface="Times New Roman"/>
                          <a:cs typeface="Times New Roman"/>
                        </a:rPr>
                        <a:t>lower</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O</a:t>
                      </a:r>
                      <a:endParaRPr sz="1400">
                        <a:latin typeface="Times New Roman"/>
                        <a:cs typeface="Times New Roman"/>
                      </a:endParaRPr>
                    </a:p>
                  </a:txBody>
                  <a:tcPr marL="0" marR="0"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2"/>
                  </a:ext>
                </a:extLst>
              </a:tr>
              <a:tr h="304800">
                <a:tc>
                  <a:txBody>
                    <a:bodyPr/>
                    <a:lstStyle/>
                    <a:p>
                      <a:pPr marL="182880">
                        <a:lnSpc>
                          <a:spcPct val="100000"/>
                        </a:lnSpc>
                        <a:spcBef>
                          <a:spcPts val="360"/>
                        </a:spcBef>
                      </a:pPr>
                      <a:r>
                        <a:rPr sz="1400" spc="-5" dirty="0">
                          <a:solidFill>
                            <a:srgbClr val="595959"/>
                          </a:solidFill>
                          <a:latin typeface="Times New Roman"/>
                          <a:cs typeface="Times New Roman"/>
                        </a:rPr>
                        <a:t>move</a:t>
                      </a:r>
                      <a:endParaRPr sz="1400">
                        <a:latin typeface="Times New Roman"/>
                        <a:cs typeface="Times New Roman"/>
                      </a:endParaRPr>
                    </a:p>
                  </a:txBody>
                  <a:tcPr marL="0" marR="0"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NN</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15" baseline="11904" dirty="0">
                          <a:solidFill>
                            <a:srgbClr val="595959"/>
                          </a:solidFill>
                          <a:latin typeface="Times New Roman"/>
                          <a:cs typeface="Times New Roman"/>
                        </a:rPr>
                        <a:t>I</a:t>
                      </a:r>
                      <a:r>
                        <a:rPr sz="900" i="1" spc="10" dirty="0">
                          <a:solidFill>
                            <a:srgbClr val="595959"/>
                          </a:solidFill>
                          <a:latin typeface="Times New Roman"/>
                          <a:cs typeface="Times New Roman"/>
                        </a:rPr>
                        <a:t>NP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spc="-5" dirty="0">
                          <a:solidFill>
                            <a:srgbClr val="595959"/>
                          </a:solidFill>
                          <a:latin typeface="Times New Roman"/>
                          <a:cs typeface="Times New Roman"/>
                        </a:rPr>
                        <a:t>lower</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O</a:t>
                      </a:r>
                      <a:endParaRPr sz="1400">
                        <a:latin typeface="Times New Roman"/>
                        <a:cs typeface="Times New Roman"/>
                      </a:endParaRPr>
                    </a:p>
                  </a:txBody>
                  <a:tcPr marL="0" marR="0"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3"/>
                  </a:ext>
                </a:extLst>
              </a:tr>
              <a:tr h="304800">
                <a:tc>
                  <a:txBody>
                    <a:bodyPr/>
                    <a:lstStyle/>
                    <a:p>
                      <a:pPr marL="182880">
                        <a:lnSpc>
                          <a:spcPct val="100000"/>
                        </a:lnSpc>
                        <a:spcBef>
                          <a:spcPts val="360"/>
                        </a:spcBef>
                      </a:pPr>
                      <a:r>
                        <a:rPr sz="1400" dirty="0">
                          <a:solidFill>
                            <a:srgbClr val="595959"/>
                          </a:solidFill>
                          <a:latin typeface="Times New Roman"/>
                          <a:cs typeface="Times New Roman"/>
                        </a:rPr>
                        <a:t>,</a:t>
                      </a:r>
                      <a:endParaRPr sz="1400">
                        <a:latin typeface="Times New Roman"/>
                        <a:cs typeface="Times New Roman"/>
                      </a:endParaRPr>
                    </a:p>
                  </a:txBody>
                  <a:tcPr marL="0" marR="0"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spc="-5" dirty="0">
                          <a:solidFill>
                            <a:srgbClr val="595959"/>
                          </a:solidFill>
                          <a:latin typeface="Times New Roman"/>
                          <a:cs typeface="Times New Roman"/>
                        </a:rPr>
                        <a:t>PUNC</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O</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punc</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O</a:t>
                      </a:r>
                      <a:endParaRPr sz="1400">
                        <a:latin typeface="Times New Roman"/>
                        <a:cs typeface="Times New Roman"/>
                      </a:endParaRPr>
                    </a:p>
                  </a:txBody>
                  <a:tcPr marL="0" marR="0"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4"/>
                  </a:ext>
                </a:extLst>
              </a:tr>
              <a:tr h="304800">
                <a:tc>
                  <a:txBody>
                    <a:bodyPr/>
                    <a:lstStyle/>
                    <a:p>
                      <a:pPr marL="182880">
                        <a:lnSpc>
                          <a:spcPct val="100000"/>
                        </a:lnSpc>
                        <a:spcBef>
                          <a:spcPts val="360"/>
                        </a:spcBef>
                      </a:pPr>
                      <a:r>
                        <a:rPr sz="1400" dirty="0">
                          <a:solidFill>
                            <a:srgbClr val="595959"/>
                          </a:solidFill>
                          <a:latin typeface="Times New Roman"/>
                          <a:cs typeface="Times New Roman"/>
                        </a:rPr>
                        <a:t>spokesman</a:t>
                      </a:r>
                      <a:endParaRPr sz="1400">
                        <a:latin typeface="Times New Roman"/>
                        <a:cs typeface="Times New Roman"/>
                      </a:endParaRPr>
                    </a:p>
                  </a:txBody>
                  <a:tcPr marL="0" marR="0"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NN</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15" baseline="11904" dirty="0">
                          <a:solidFill>
                            <a:srgbClr val="595959"/>
                          </a:solidFill>
                          <a:latin typeface="Times New Roman"/>
                          <a:cs typeface="Times New Roman"/>
                        </a:rPr>
                        <a:t>B</a:t>
                      </a:r>
                      <a:r>
                        <a:rPr sz="900" i="1" spc="10" dirty="0">
                          <a:solidFill>
                            <a:srgbClr val="595959"/>
                          </a:solidFill>
                          <a:latin typeface="Times New Roman"/>
                          <a:cs typeface="Times New Roman"/>
                        </a:rPr>
                        <a:t>NP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spc="-5" dirty="0">
                          <a:solidFill>
                            <a:srgbClr val="595959"/>
                          </a:solidFill>
                          <a:latin typeface="Times New Roman"/>
                          <a:cs typeface="Times New Roman"/>
                        </a:rPr>
                        <a:t>lower</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O</a:t>
                      </a:r>
                      <a:endParaRPr sz="1400">
                        <a:latin typeface="Times New Roman"/>
                        <a:cs typeface="Times New Roman"/>
                      </a:endParaRPr>
                    </a:p>
                  </a:txBody>
                  <a:tcPr marL="0" marR="0"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5"/>
                  </a:ext>
                </a:extLst>
              </a:tr>
              <a:tr h="304800">
                <a:tc>
                  <a:txBody>
                    <a:bodyPr/>
                    <a:lstStyle/>
                    <a:p>
                      <a:pPr marL="182880">
                        <a:lnSpc>
                          <a:spcPct val="100000"/>
                        </a:lnSpc>
                        <a:spcBef>
                          <a:spcPts val="360"/>
                        </a:spcBef>
                      </a:pPr>
                      <a:r>
                        <a:rPr sz="1400" spc="-20" dirty="0">
                          <a:solidFill>
                            <a:srgbClr val="595959"/>
                          </a:solidFill>
                          <a:latin typeface="Times New Roman"/>
                          <a:cs typeface="Times New Roman"/>
                        </a:rPr>
                        <a:t>Tim</a:t>
                      </a:r>
                      <a:endParaRPr sz="1400">
                        <a:latin typeface="Times New Roman"/>
                        <a:cs typeface="Times New Roman"/>
                      </a:endParaRPr>
                    </a:p>
                  </a:txBody>
                  <a:tcPr marL="0" marR="0"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NNP</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15" baseline="11904" dirty="0">
                          <a:solidFill>
                            <a:srgbClr val="595959"/>
                          </a:solidFill>
                          <a:latin typeface="Times New Roman"/>
                          <a:cs typeface="Times New Roman"/>
                        </a:rPr>
                        <a:t>I</a:t>
                      </a:r>
                      <a:r>
                        <a:rPr sz="900" i="1" spc="10" dirty="0">
                          <a:solidFill>
                            <a:srgbClr val="595959"/>
                          </a:solidFill>
                          <a:latin typeface="Times New Roman"/>
                          <a:cs typeface="Times New Roman"/>
                        </a:rPr>
                        <a:t>NP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cap</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22" baseline="11904" dirty="0">
                          <a:solidFill>
                            <a:srgbClr val="595959"/>
                          </a:solidFill>
                          <a:latin typeface="Times New Roman"/>
                          <a:cs typeface="Times New Roman"/>
                        </a:rPr>
                        <a:t>B</a:t>
                      </a:r>
                      <a:r>
                        <a:rPr sz="900" i="1" spc="15" dirty="0">
                          <a:solidFill>
                            <a:srgbClr val="595959"/>
                          </a:solidFill>
                          <a:latin typeface="Times New Roman"/>
                          <a:cs typeface="Times New Roman"/>
                        </a:rPr>
                        <a:t>PER</a:t>
                      </a:r>
                      <a:endParaRPr sz="900">
                        <a:latin typeface="Times New Roman"/>
                        <a:cs typeface="Times New Roman"/>
                      </a:endParaRPr>
                    </a:p>
                  </a:txBody>
                  <a:tcPr marL="0" marR="0" marT="83820"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6"/>
                  </a:ext>
                </a:extLst>
              </a:tr>
              <a:tr h="304800">
                <a:tc>
                  <a:txBody>
                    <a:bodyPr/>
                    <a:lstStyle/>
                    <a:p>
                      <a:pPr marL="182880">
                        <a:lnSpc>
                          <a:spcPct val="100000"/>
                        </a:lnSpc>
                        <a:spcBef>
                          <a:spcPts val="360"/>
                        </a:spcBef>
                      </a:pPr>
                      <a:r>
                        <a:rPr sz="1400" spc="-20" dirty="0">
                          <a:solidFill>
                            <a:srgbClr val="595959"/>
                          </a:solidFill>
                          <a:latin typeface="Times New Roman"/>
                          <a:cs typeface="Times New Roman"/>
                        </a:rPr>
                        <a:t>Wagner</a:t>
                      </a:r>
                      <a:endParaRPr sz="1400">
                        <a:latin typeface="Times New Roman"/>
                        <a:cs typeface="Times New Roman"/>
                      </a:endParaRPr>
                    </a:p>
                  </a:txBody>
                  <a:tcPr marL="0" marR="0"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NNP</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15" baseline="11904" dirty="0">
                          <a:solidFill>
                            <a:srgbClr val="595959"/>
                          </a:solidFill>
                          <a:latin typeface="Times New Roman"/>
                          <a:cs typeface="Times New Roman"/>
                        </a:rPr>
                        <a:t>I</a:t>
                      </a:r>
                      <a:r>
                        <a:rPr sz="900" i="1" spc="10" dirty="0">
                          <a:solidFill>
                            <a:srgbClr val="595959"/>
                          </a:solidFill>
                          <a:latin typeface="Times New Roman"/>
                          <a:cs typeface="Times New Roman"/>
                        </a:rPr>
                        <a:t>NP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cap</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22" baseline="11904" dirty="0">
                          <a:solidFill>
                            <a:srgbClr val="595959"/>
                          </a:solidFill>
                          <a:latin typeface="Times New Roman"/>
                          <a:cs typeface="Times New Roman"/>
                        </a:rPr>
                        <a:t>I</a:t>
                      </a:r>
                      <a:r>
                        <a:rPr sz="900" i="1" spc="15" dirty="0">
                          <a:solidFill>
                            <a:srgbClr val="595959"/>
                          </a:solidFill>
                          <a:latin typeface="Times New Roman"/>
                          <a:cs typeface="Times New Roman"/>
                        </a:rPr>
                        <a:t>PER</a:t>
                      </a:r>
                      <a:endParaRPr sz="900">
                        <a:latin typeface="Times New Roman"/>
                        <a:cs typeface="Times New Roman"/>
                      </a:endParaRPr>
                    </a:p>
                  </a:txBody>
                  <a:tcPr marL="0" marR="0" marT="83820"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7"/>
                  </a:ext>
                </a:extLst>
              </a:tr>
              <a:tr h="304800">
                <a:tc>
                  <a:txBody>
                    <a:bodyPr/>
                    <a:lstStyle/>
                    <a:p>
                      <a:pPr marL="182880">
                        <a:lnSpc>
                          <a:spcPct val="100000"/>
                        </a:lnSpc>
                        <a:spcBef>
                          <a:spcPts val="360"/>
                        </a:spcBef>
                      </a:pPr>
                      <a:r>
                        <a:rPr sz="1400" spc="-5" dirty="0">
                          <a:solidFill>
                            <a:srgbClr val="595959"/>
                          </a:solidFill>
                          <a:latin typeface="Times New Roman"/>
                          <a:cs typeface="Times New Roman"/>
                        </a:rPr>
                        <a:t>Said</a:t>
                      </a:r>
                      <a:endParaRPr sz="1400">
                        <a:latin typeface="Times New Roman"/>
                        <a:cs typeface="Times New Roman"/>
                      </a:endParaRPr>
                    </a:p>
                  </a:txBody>
                  <a:tcPr marL="0" marR="0" marB="0">
                    <a:lnL w="19050">
                      <a:solidFill>
                        <a:srgbClr val="595959"/>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VBD</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ts val="1639"/>
                        </a:lnSpc>
                        <a:spcBef>
                          <a:spcPts val="660"/>
                        </a:spcBef>
                      </a:pPr>
                      <a:r>
                        <a:rPr sz="2100" spc="22" baseline="11904" dirty="0">
                          <a:solidFill>
                            <a:srgbClr val="595959"/>
                          </a:solidFill>
                          <a:latin typeface="Times New Roman"/>
                          <a:cs typeface="Times New Roman"/>
                        </a:rPr>
                        <a:t>B</a:t>
                      </a:r>
                      <a:r>
                        <a:rPr sz="900" i="1" spc="15" dirty="0">
                          <a:solidFill>
                            <a:srgbClr val="595959"/>
                          </a:solidFill>
                          <a:latin typeface="Times New Roman"/>
                          <a:cs typeface="Times New Roman"/>
                        </a:rPr>
                        <a:t>VP</a:t>
                      </a:r>
                      <a:endParaRPr sz="900">
                        <a:latin typeface="Times New Roman"/>
                        <a:cs typeface="Times New Roman"/>
                      </a:endParaRPr>
                    </a:p>
                  </a:txBody>
                  <a:tcPr marL="0" marR="0" marT="8382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spc="-5" dirty="0">
                          <a:solidFill>
                            <a:srgbClr val="595959"/>
                          </a:solidFill>
                          <a:latin typeface="Times New Roman"/>
                          <a:cs typeface="Times New Roman"/>
                        </a:rPr>
                        <a:t>lower</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O</a:t>
                      </a:r>
                      <a:endParaRPr sz="1400">
                        <a:latin typeface="Times New Roman"/>
                        <a:cs typeface="Times New Roman"/>
                      </a:endParaRPr>
                    </a:p>
                  </a:txBody>
                  <a:tcPr marL="0" marR="0" marB="0">
                    <a:lnL w="19050">
                      <a:solidFill>
                        <a:srgbClr val="FFFFFF"/>
                      </a:solidFill>
                      <a:prstDash val="solid"/>
                    </a:lnL>
                    <a:lnR w="19050">
                      <a:solidFill>
                        <a:srgbClr val="595959"/>
                      </a:solidFill>
                      <a:prstDash val="solid"/>
                    </a:lnR>
                    <a:lnT w="19050">
                      <a:solidFill>
                        <a:srgbClr val="FFFFFF"/>
                      </a:solidFill>
                      <a:prstDash val="solid"/>
                    </a:lnT>
                    <a:lnB w="19050">
                      <a:solidFill>
                        <a:srgbClr val="FFFFFF"/>
                      </a:solidFill>
                      <a:prstDash val="solid"/>
                    </a:lnB>
                  </a:tcPr>
                </a:tc>
                <a:extLst>
                  <a:ext uri="{0D108BD9-81ED-4DB2-BD59-A6C34878D82A}">
                    <a16:rowId xmlns:a16="http://schemas.microsoft.com/office/drawing/2014/main" val="10008"/>
                  </a:ext>
                </a:extLst>
              </a:tr>
              <a:tr h="304800">
                <a:tc>
                  <a:txBody>
                    <a:bodyPr/>
                    <a:lstStyle/>
                    <a:p>
                      <a:pPr marL="182880">
                        <a:lnSpc>
                          <a:spcPct val="100000"/>
                        </a:lnSpc>
                        <a:spcBef>
                          <a:spcPts val="360"/>
                        </a:spcBef>
                      </a:pPr>
                      <a:r>
                        <a:rPr sz="1400" dirty="0">
                          <a:solidFill>
                            <a:srgbClr val="595959"/>
                          </a:solidFill>
                          <a:latin typeface="Times New Roman"/>
                          <a:cs typeface="Times New Roman"/>
                        </a:rPr>
                        <a:t>.</a:t>
                      </a:r>
                      <a:endParaRPr sz="1400">
                        <a:latin typeface="Times New Roman"/>
                        <a:cs typeface="Times New Roman"/>
                      </a:endParaRPr>
                    </a:p>
                  </a:txBody>
                  <a:tcPr marL="0" marR="0" marB="0">
                    <a:lnL w="19050">
                      <a:solidFill>
                        <a:srgbClr val="595959"/>
                      </a:solidFill>
                      <a:prstDash val="solid"/>
                    </a:lnL>
                    <a:lnR w="19050">
                      <a:solidFill>
                        <a:srgbClr val="FFFFFF"/>
                      </a:solidFill>
                      <a:prstDash val="solid"/>
                    </a:lnR>
                    <a:lnT w="19050">
                      <a:solidFill>
                        <a:srgbClr val="FFFFFF"/>
                      </a:solidFill>
                      <a:prstDash val="solid"/>
                    </a:lnT>
                    <a:lnB w="19050">
                      <a:solidFill>
                        <a:srgbClr val="595959"/>
                      </a:solidFill>
                      <a:prstDash val="solid"/>
                    </a:lnB>
                  </a:tcPr>
                </a:tc>
                <a:tc>
                  <a:txBody>
                    <a:bodyPr/>
                    <a:lstStyle/>
                    <a:p>
                      <a:pPr marL="182880">
                        <a:lnSpc>
                          <a:spcPct val="100000"/>
                        </a:lnSpc>
                        <a:spcBef>
                          <a:spcPts val="360"/>
                        </a:spcBef>
                      </a:pPr>
                      <a:r>
                        <a:rPr sz="1400" spc="-5" dirty="0">
                          <a:solidFill>
                            <a:srgbClr val="595959"/>
                          </a:solidFill>
                          <a:latin typeface="Times New Roman"/>
                          <a:cs typeface="Times New Roman"/>
                        </a:rPr>
                        <a:t>PUNC</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595959"/>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O</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595959"/>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punc</a:t>
                      </a:r>
                      <a:endParaRPr sz="1400">
                        <a:latin typeface="Times New Roman"/>
                        <a:cs typeface="Times New Roman"/>
                      </a:endParaRPr>
                    </a:p>
                  </a:txBody>
                  <a:tcPr marL="0" marR="0" marB="0">
                    <a:lnL w="19050">
                      <a:solidFill>
                        <a:srgbClr val="FFFFFF"/>
                      </a:solidFill>
                      <a:prstDash val="solid"/>
                    </a:lnL>
                    <a:lnR w="19050">
                      <a:solidFill>
                        <a:srgbClr val="FFFFFF"/>
                      </a:solidFill>
                      <a:prstDash val="solid"/>
                    </a:lnR>
                    <a:lnT w="19050">
                      <a:solidFill>
                        <a:srgbClr val="FFFFFF"/>
                      </a:solidFill>
                      <a:prstDash val="solid"/>
                    </a:lnT>
                    <a:lnB w="19050">
                      <a:solidFill>
                        <a:srgbClr val="595959"/>
                      </a:solidFill>
                      <a:prstDash val="solid"/>
                    </a:lnB>
                  </a:tcPr>
                </a:tc>
                <a:tc>
                  <a:txBody>
                    <a:bodyPr/>
                    <a:lstStyle/>
                    <a:p>
                      <a:pPr marL="182880">
                        <a:lnSpc>
                          <a:spcPct val="100000"/>
                        </a:lnSpc>
                        <a:spcBef>
                          <a:spcPts val="360"/>
                        </a:spcBef>
                      </a:pPr>
                      <a:r>
                        <a:rPr sz="1400" dirty="0">
                          <a:solidFill>
                            <a:srgbClr val="595959"/>
                          </a:solidFill>
                          <a:latin typeface="Times New Roman"/>
                          <a:cs typeface="Times New Roman"/>
                        </a:rPr>
                        <a:t>O</a:t>
                      </a:r>
                      <a:endParaRPr sz="1400">
                        <a:latin typeface="Times New Roman"/>
                        <a:cs typeface="Times New Roman"/>
                      </a:endParaRPr>
                    </a:p>
                  </a:txBody>
                  <a:tcPr marL="0" marR="0" marB="0">
                    <a:lnL w="19050">
                      <a:solidFill>
                        <a:srgbClr val="FFFFFF"/>
                      </a:solidFill>
                      <a:prstDash val="solid"/>
                    </a:lnL>
                    <a:lnR w="19050">
                      <a:solidFill>
                        <a:srgbClr val="595959"/>
                      </a:solidFill>
                      <a:prstDash val="solid"/>
                    </a:lnR>
                    <a:lnT w="19050">
                      <a:solidFill>
                        <a:srgbClr val="FFFFFF"/>
                      </a:solidFill>
                      <a:prstDash val="solid"/>
                    </a:lnT>
                    <a:lnB w="19050">
                      <a:solidFill>
                        <a:srgbClr val="595959"/>
                      </a:solidFill>
                      <a:prstDash val="solid"/>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165850" cy="665480"/>
          </a:xfrm>
          <a:prstGeom prst="rect">
            <a:avLst/>
          </a:prstGeom>
        </p:spPr>
        <p:txBody>
          <a:bodyPr vert="horz" wrap="square" lIns="0" tIns="12700" rIns="0" bIns="0" rtlCol="0">
            <a:spAutoFit/>
          </a:bodyPr>
          <a:lstStyle/>
          <a:p>
            <a:pPr marL="12700">
              <a:lnSpc>
                <a:spcPct val="100000"/>
              </a:lnSpc>
              <a:spcBef>
                <a:spcPts val="100"/>
              </a:spcBef>
            </a:pPr>
            <a:r>
              <a:rPr spc="65" dirty="0"/>
              <a:t>NER</a:t>
            </a:r>
            <a:r>
              <a:rPr spc="175" dirty="0"/>
              <a:t> </a:t>
            </a:r>
            <a:r>
              <a:rPr spc="45" dirty="0"/>
              <a:t>as</a:t>
            </a:r>
            <a:r>
              <a:rPr spc="180" dirty="0"/>
              <a:t> </a:t>
            </a:r>
            <a:r>
              <a:rPr spc="85" dirty="0"/>
              <a:t>Sequence</a:t>
            </a:r>
            <a:r>
              <a:rPr spc="180" dirty="0"/>
              <a:t> </a:t>
            </a:r>
            <a:r>
              <a:rPr spc="80" dirty="0"/>
              <a:t>Labeling</a:t>
            </a:r>
          </a:p>
        </p:txBody>
      </p:sp>
      <p:sp>
        <p:nvSpPr>
          <p:cNvPr id="3" name="object 3"/>
          <p:cNvSpPr txBox="1"/>
          <p:nvPr/>
        </p:nvSpPr>
        <p:spPr>
          <a:xfrm>
            <a:off x="844322" y="2025436"/>
            <a:ext cx="6631940" cy="1353820"/>
          </a:xfrm>
          <a:prstGeom prst="rect">
            <a:avLst/>
          </a:prstGeom>
        </p:spPr>
        <p:txBody>
          <a:bodyPr vert="horz" wrap="square" lIns="0" tIns="5080" rIns="0" bIns="0" rtlCol="0">
            <a:spAutoFit/>
          </a:bodyPr>
          <a:lstStyle/>
          <a:p>
            <a:pPr marL="12700" marR="63500">
              <a:lnSpc>
                <a:spcPct val="102299"/>
              </a:lnSpc>
              <a:spcBef>
                <a:spcPts val="40"/>
              </a:spcBef>
            </a:pPr>
            <a:r>
              <a:rPr sz="2200" dirty="0">
                <a:solidFill>
                  <a:srgbClr val="595959"/>
                </a:solidFill>
                <a:latin typeface="Times New Roman"/>
                <a:cs typeface="Times New Roman"/>
              </a:rPr>
              <a:t>A </a:t>
            </a:r>
            <a:r>
              <a:rPr sz="2200" spc="-5" dirty="0">
                <a:solidFill>
                  <a:srgbClr val="595959"/>
                </a:solidFill>
                <a:latin typeface="Times New Roman"/>
                <a:cs typeface="Times New Roman"/>
              </a:rPr>
              <a:t>classifier may use words and features </a:t>
            </a:r>
            <a:r>
              <a:rPr sz="2200" dirty="0">
                <a:solidFill>
                  <a:srgbClr val="595959"/>
                </a:solidFill>
                <a:latin typeface="Times New Roman"/>
                <a:cs typeface="Times New Roman"/>
              </a:rPr>
              <a:t>from </a:t>
            </a:r>
            <a:r>
              <a:rPr sz="2200" spc="-5" dirty="0">
                <a:solidFill>
                  <a:srgbClr val="595959"/>
                </a:solidFill>
                <a:latin typeface="Times New Roman"/>
                <a:cs typeface="Times New Roman"/>
              </a:rPr>
              <a:t>tokens </a:t>
            </a:r>
            <a:r>
              <a:rPr sz="2200" dirty="0">
                <a:solidFill>
                  <a:srgbClr val="595959"/>
                </a:solidFill>
                <a:latin typeface="Times New Roman"/>
                <a:cs typeface="Times New Roman"/>
              </a:rPr>
              <a:t>in the </a:t>
            </a:r>
            <a:r>
              <a:rPr sz="2200" spc="-540" dirty="0">
                <a:solidFill>
                  <a:srgbClr val="595959"/>
                </a:solidFill>
                <a:latin typeface="Times New Roman"/>
                <a:cs typeface="Times New Roman"/>
              </a:rPr>
              <a:t> </a:t>
            </a:r>
            <a:r>
              <a:rPr sz="2200" spc="-5" dirty="0">
                <a:solidFill>
                  <a:srgbClr val="595959"/>
                </a:solidFill>
                <a:latin typeface="Times New Roman"/>
                <a:cs typeface="Times New Roman"/>
              </a:rPr>
              <a:t>sequence before and</a:t>
            </a:r>
            <a:r>
              <a:rPr sz="2200" dirty="0">
                <a:solidFill>
                  <a:srgbClr val="595959"/>
                </a:solidFill>
                <a:latin typeface="Times New Roman"/>
                <a:cs typeface="Times New Roman"/>
              </a:rPr>
              <a:t> </a:t>
            </a:r>
            <a:r>
              <a:rPr sz="2200" spc="-5" dirty="0">
                <a:solidFill>
                  <a:srgbClr val="595959"/>
                </a:solidFill>
                <a:latin typeface="Times New Roman"/>
                <a:cs typeface="Times New Roman"/>
              </a:rPr>
              <a:t>after</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a:t>
            </a:r>
            <a:r>
              <a:rPr sz="2200" dirty="0">
                <a:solidFill>
                  <a:srgbClr val="595959"/>
                </a:solidFill>
                <a:latin typeface="Times New Roman"/>
                <a:cs typeface="Times New Roman"/>
              </a:rPr>
              <a:t>one</a:t>
            </a:r>
            <a:r>
              <a:rPr sz="2200" spc="-5" dirty="0">
                <a:solidFill>
                  <a:srgbClr val="595959"/>
                </a:solidFill>
                <a:latin typeface="Times New Roman"/>
                <a:cs typeface="Times New Roman"/>
              </a:rPr>
              <a:t> being</a:t>
            </a:r>
            <a:r>
              <a:rPr sz="2200" dirty="0">
                <a:solidFill>
                  <a:srgbClr val="595959"/>
                </a:solidFill>
                <a:latin typeface="Times New Roman"/>
                <a:cs typeface="Times New Roman"/>
              </a:rPr>
              <a:t> </a:t>
            </a:r>
            <a:r>
              <a:rPr sz="2200" spc="-5" dirty="0">
                <a:solidFill>
                  <a:srgbClr val="595959"/>
                </a:solidFill>
                <a:latin typeface="Times New Roman"/>
                <a:cs typeface="Times New Roman"/>
              </a:rPr>
              <a:t>classified.</a:t>
            </a:r>
            <a:endParaRPr sz="2200">
              <a:latin typeface="Times New Roman"/>
              <a:cs typeface="Times New Roman"/>
            </a:endParaRPr>
          </a:p>
          <a:p>
            <a:pPr marL="186690" marR="5080" indent="-137160">
              <a:lnSpc>
                <a:spcPct val="101899"/>
              </a:lnSpc>
              <a:spcBef>
                <a:spcPts val="715"/>
              </a:spcBef>
            </a:pPr>
            <a:r>
              <a:rPr sz="1800" spc="-10" dirty="0">
                <a:solidFill>
                  <a:srgbClr val="002060"/>
                </a:solidFill>
                <a:latin typeface="Impact"/>
                <a:cs typeface="Impact"/>
              </a:rPr>
              <a:t>­</a:t>
            </a:r>
            <a:r>
              <a:rPr sz="1800" spc="-5" dirty="0">
                <a:solidFill>
                  <a:srgbClr val="002060"/>
                </a:solidFill>
                <a:latin typeface="Impact"/>
                <a:cs typeface="Impact"/>
              </a:rPr>
              <a:t> </a:t>
            </a:r>
            <a:r>
              <a:rPr sz="1800" dirty="0">
                <a:solidFill>
                  <a:srgbClr val="595959"/>
                </a:solidFill>
                <a:latin typeface="Times New Roman"/>
                <a:cs typeface="Times New Roman"/>
              </a:rPr>
              <a:t>A </a:t>
            </a:r>
            <a:r>
              <a:rPr sz="1800" spc="-5" dirty="0">
                <a:solidFill>
                  <a:srgbClr val="595959"/>
                </a:solidFill>
                <a:latin typeface="Times New Roman"/>
                <a:cs typeface="Times New Roman"/>
              </a:rPr>
              <a:t>sequential classifier may also use the predicted label </a:t>
            </a:r>
            <a:r>
              <a:rPr sz="1800" dirty="0">
                <a:solidFill>
                  <a:srgbClr val="595959"/>
                </a:solidFill>
                <a:latin typeface="Times New Roman"/>
                <a:cs typeface="Times New Roman"/>
              </a:rPr>
              <a:t>of </a:t>
            </a:r>
            <a:r>
              <a:rPr sz="1800" spc="-5" dirty="0">
                <a:solidFill>
                  <a:srgbClr val="595959"/>
                </a:solidFill>
                <a:latin typeface="Times New Roman"/>
                <a:cs typeface="Times New Roman"/>
              </a:rPr>
              <a:t>the previous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token.</a:t>
            </a:r>
            <a:endParaRPr sz="1800">
              <a:latin typeface="Times New Roman"/>
              <a:cs typeface="Times New Roman"/>
            </a:endParaRPr>
          </a:p>
        </p:txBody>
      </p:sp>
      <p:grpSp>
        <p:nvGrpSpPr>
          <p:cNvPr id="4" name="object 4"/>
          <p:cNvGrpSpPr/>
          <p:nvPr/>
        </p:nvGrpSpPr>
        <p:grpSpPr>
          <a:xfrm>
            <a:off x="1438908" y="3441700"/>
            <a:ext cx="7539990" cy="2857500"/>
            <a:chOff x="1438908" y="3441700"/>
            <a:chExt cx="7539990" cy="2857500"/>
          </a:xfrm>
        </p:grpSpPr>
        <p:sp>
          <p:nvSpPr>
            <p:cNvPr id="5" name="object 5"/>
            <p:cNvSpPr/>
            <p:nvPr/>
          </p:nvSpPr>
          <p:spPr>
            <a:xfrm>
              <a:off x="1438908" y="3441700"/>
              <a:ext cx="7184390" cy="2857500"/>
            </a:xfrm>
            <a:custGeom>
              <a:avLst/>
              <a:gdLst/>
              <a:ahLst/>
              <a:cxnLst/>
              <a:rect l="l" t="t" r="r" b="b"/>
              <a:pathLst>
                <a:path w="7184390" h="2857500">
                  <a:moveTo>
                    <a:pt x="2367636" y="0"/>
                  </a:moveTo>
                  <a:lnTo>
                    <a:pt x="1143" y="5219"/>
                  </a:lnTo>
                  <a:lnTo>
                    <a:pt x="895" y="56038"/>
                  </a:lnTo>
                  <a:lnTo>
                    <a:pt x="0" y="513796"/>
                  </a:lnTo>
                  <a:lnTo>
                    <a:pt x="5337" y="2347431"/>
                  </a:lnTo>
                  <a:lnTo>
                    <a:pt x="4192" y="2856008"/>
                  </a:lnTo>
                  <a:lnTo>
                    <a:pt x="7183613" y="2857500"/>
                  </a:lnTo>
                  <a:lnTo>
                    <a:pt x="7184391" y="1630817"/>
                  </a:lnTo>
                  <a:lnTo>
                    <a:pt x="2366631" y="1627325"/>
                  </a:lnTo>
                  <a:lnTo>
                    <a:pt x="2367636" y="0"/>
                  </a:lnTo>
                  <a:close/>
                </a:path>
              </a:pathLst>
            </a:custGeom>
            <a:solidFill>
              <a:srgbClr val="EEEEEE"/>
            </a:solidFill>
          </p:spPr>
          <p:txBody>
            <a:bodyPr wrap="square" lIns="0" tIns="0" rIns="0" bIns="0" rtlCol="0"/>
            <a:lstStyle/>
            <a:p>
              <a:endParaRPr/>
            </a:p>
          </p:txBody>
        </p:sp>
        <p:sp>
          <p:nvSpPr>
            <p:cNvPr id="6" name="object 6"/>
            <p:cNvSpPr/>
            <p:nvPr/>
          </p:nvSpPr>
          <p:spPr>
            <a:xfrm>
              <a:off x="8845549" y="5937250"/>
              <a:ext cx="127000" cy="254000"/>
            </a:xfrm>
            <a:custGeom>
              <a:avLst/>
              <a:gdLst/>
              <a:ahLst/>
              <a:cxnLst/>
              <a:rect l="l" t="t" r="r" b="b"/>
              <a:pathLst>
                <a:path w="127000" h="254000">
                  <a:moveTo>
                    <a:pt x="39914" y="0"/>
                  </a:moveTo>
                  <a:lnTo>
                    <a:pt x="83456" y="4535"/>
                  </a:lnTo>
                  <a:lnTo>
                    <a:pt x="90715" y="7559"/>
                  </a:lnTo>
                  <a:lnTo>
                    <a:pt x="94343" y="9071"/>
                  </a:lnTo>
                  <a:lnTo>
                    <a:pt x="97971" y="9827"/>
                  </a:lnTo>
                  <a:lnTo>
                    <a:pt x="102046" y="10013"/>
                  </a:lnTo>
                  <a:lnTo>
                    <a:pt x="105229" y="11339"/>
                  </a:lnTo>
                  <a:lnTo>
                    <a:pt x="109498" y="13118"/>
                  </a:lnTo>
                  <a:lnTo>
                    <a:pt x="112172" y="16089"/>
                  </a:lnTo>
                  <a:lnTo>
                    <a:pt x="116113" y="18142"/>
                  </a:lnTo>
                  <a:lnTo>
                    <a:pt x="119464" y="19887"/>
                  </a:lnTo>
                  <a:lnTo>
                    <a:pt x="123371" y="21166"/>
                  </a:lnTo>
                  <a:lnTo>
                    <a:pt x="127000" y="22678"/>
                  </a:lnTo>
                  <a:lnTo>
                    <a:pt x="123371" y="24190"/>
                  </a:lnTo>
                  <a:lnTo>
                    <a:pt x="120098" y="26107"/>
                  </a:lnTo>
                  <a:lnTo>
                    <a:pt x="116113" y="27214"/>
                  </a:lnTo>
                  <a:lnTo>
                    <a:pt x="103188" y="30468"/>
                  </a:lnTo>
                  <a:lnTo>
                    <a:pt x="95735" y="31622"/>
                  </a:lnTo>
                  <a:lnTo>
                    <a:pt x="88492" y="32272"/>
                  </a:lnTo>
                  <a:lnTo>
                    <a:pt x="76200" y="34017"/>
                  </a:lnTo>
                  <a:lnTo>
                    <a:pt x="68821" y="35275"/>
                  </a:lnTo>
                  <a:lnTo>
                    <a:pt x="61930" y="37616"/>
                  </a:lnTo>
                  <a:lnTo>
                    <a:pt x="54428" y="38553"/>
                  </a:lnTo>
                  <a:lnTo>
                    <a:pt x="42491" y="40026"/>
                  </a:lnTo>
                  <a:lnTo>
                    <a:pt x="37149" y="40699"/>
                  </a:lnTo>
                  <a:lnTo>
                    <a:pt x="32282" y="41433"/>
                  </a:lnTo>
                  <a:lnTo>
                    <a:pt x="21772" y="43088"/>
                  </a:lnTo>
                  <a:lnTo>
                    <a:pt x="26610" y="43844"/>
                  </a:lnTo>
                  <a:lnTo>
                    <a:pt x="31508" y="44461"/>
                  </a:lnTo>
                  <a:lnTo>
                    <a:pt x="36286" y="45357"/>
                  </a:lnTo>
                  <a:lnTo>
                    <a:pt x="43612" y="46731"/>
                  </a:lnTo>
                  <a:lnTo>
                    <a:pt x="50800" y="48380"/>
                  </a:lnTo>
                  <a:lnTo>
                    <a:pt x="58056" y="49892"/>
                  </a:lnTo>
                  <a:lnTo>
                    <a:pt x="61685" y="50648"/>
                  </a:lnTo>
                  <a:lnTo>
                    <a:pt x="65232" y="51579"/>
                  </a:lnTo>
                  <a:lnTo>
                    <a:pt x="68943" y="52160"/>
                  </a:lnTo>
                  <a:lnTo>
                    <a:pt x="83456" y="54428"/>
                  </a:lnTo>
                  <a:lnTo>
                    <a:pt x="71380" y="58104"/>
                  </a:lnTo>
                  <a:lnTo>
                    <a:pt x="68657" y="59171"/>
                  </a:lnTo>
                  <a:lnTo>
                    <a:pt x="66077" y="61268"/>
                  </a:lnTo>
                  <a:lnTo>
                    <a:pt x="54428" y="68035"/>
                  </a:lnTo>
                  <a:lnTo>
                    <a:pt x="45621" y="72216"/>
                  </a:lnTo>
                  <a:lnTo>
                    <a:pt x="43542" y="72571"/>
                  </a:lnTo>
                  <a:lnTo>
                    <a:pt x="42370" y="73493"/>
                  </a:lnTo>
                  <a:lnTo>
                    <a:pt x="36286" y="79374"/>
                  </a:lnTo>
                  <a:lnTo>
                    <a:pt x="38704" y="81641"/>
                  </a:lnTo>
                  <a:lnTo>
                    <a:pt x="40458" y="84250"/>
                  </a:lnTo>
                  <a:lnTo>
                    <a:pt x="43543" y="86178"/>
                  </a:lnTo>
                  <a:lnTo>
                    <a:pt x="46626" y="88105"/>
                  </a:lnTo>
                  <a:lnTo>
                    <a:pt x="51556" y="88662"/>
                  </a:lnTo>
                  <a:lnTo>
                    <a:pt x="54428" y="90714"/>
                  </a:lnTo>
                  <a:lnTo>
                    <a:pt x="60172" y="94816"/>
                  </a:lnTo>
                  <a:lnTo>
                    <a:pt x="62776" y="100466"/>
                  </a:lnTo>
                  <a:lnTo>
                    <a:pt x="68943" y="104321"/>
                  </a:lnTo>
                  <a:lnTo>
                    <a:pt x="72571" y="106588"/>
                  </a:lnTo>
                  <a:lnTo>
                    <a:pt x="76982" y="108456"/>
                  </a:lnTo>
                  <a:lnTo>
                    <a:pt x="79829" y="111124"/>
                  </a:lnTo>
                  <a:lnTo>
                    <a:pt x="81950" y="113114"/>
                  </a:lnTo>
                  <a:lnTo>
                    <a:pt x="82247" y="115661"/>
                  </a:lnTo>
                  <a:lnTo>
                    <a:pt x="83456" y="117928"/>
                  </a:lnTo>
                  <a:lnTo>
                    <a:pt x="74720" y="121618"/>
                  </a:lnTo>
                  <a:lnTo>
                    <a:pt x="70374" y="123135"/>
                  </a:lnTo>
                  <a:lnTo>
                    <a:pt x="64406" y="124316"/>
                  </a:lnTo>
                  <a:lnTo>
                    <a:pt x="50800" y="127000"/>
                  </a:lnTo>
                  <a:lnTo>
                    <a:pt x="47172" y="127756"/>
                  </a:lnTo>
                  <a:lnTo>
                    <a:pt x="43098" y="127941"/>
                  </a:lnTo>
                  <a:lnTo>
                    <a:pt x="39914" y="129267"/>
                  </a:lnTo>
                  <a:lnTo>
                    <a:pt x="36286" y="130779"/>
                  </a:lnTo>
                  <a:lnTo>
                    <a:pt x="31901" y="131751"/>
                  </a:lnTo>
                  <a:lnTo>
                    <a:pt x="29028" y="133802"/>
                  </a:lnTo>
                  <a:lnTo>
                    <a:pt x="23285" y="137905"/>
                  </a:lnTo>
                  <a:lnTo>
                    <a:pt x="19746" y="143049"/>
                  </a:lnTo>
                  <a:lnTo>
                    <a:pt x="14514" y="147410"/>
                  </a:lnTo>
                  <a:lnTo>
                    <a:pt x="10886" y="150434"/>
                  </a:lnTo>
                  <a:lnTo>
                    <a:pt x="6629" y="153200"/>
                  </a:lnTo>
                  <a:lnTo>
                    <a:pt x="3630" y="156481"/>
                  </a:lnTo>
                  <a:lnTo>
                    <a:pt x="1732" y="158557"/>
                  </a:lnTo>
                  <a:lnTo>
                    <a:pt x="1210" y="161018"/>
                  </a:lnTo>
                  <a:lnTo>
                    <a:pt x="0" y="163285"/>
                  </a:lnTo>
                  <a:lnTo>
                    <a:pt x="1210" y="165553"/>
                  </a:lnTo>
                  <a:lnTo>
                    <a:pt x="924" y="168398"/>
                  </a:lnTo>
                  <a:lnTo>
                    <a:pt x="3630" y="170088"/>
                  </a:lnTo>
                  <a:lnTo>
                    <a:pt x="9796" y="173942"/>
                  </a:lnTo>
                  <a:lnTo>
                    <a:pt x="18143" y="176136"/>
                  </a:lnTo>
                  <a:lnTo>
                    <a:pt x="25400" y="179160"/>
                  </a:lnTo>
                  <a:lnTo>
                    <a:pt x="29028" y="180672"/>
                  </a:lnTo>
                  <a:lnTo>
                    <a:pt x="33867" y="181428"/>
                  </a:lnTo>
                  <a:lnTo>
                    <a:pt x="36286" y="183696"/>
                  </a:lnTo>
                  <a:lnTo>
                    <a:pt x="43543" y="190500"/>
                  </a:lnTo>
                  <a:lnTo>
                    <a:pt x="36286" y="192011"/>
                  </a:lnTo>
                  <a:lnTo>
                    <a:pt x="28137" y="192383"/>
                  </a:lnTo>
                  <a:lnTo>
                    <a:pt x="21772" y="195035"/>
                  </a:lnTo>
                  <a:lnTo>
                    <a:pt x="0" y="204106"/>
                  </a:lnTo>
                  <a:lnTo>
                    <a:pt x="4727" y="204819"/>
                  </a:lnTo>
                  <a:lnTo>
                    <a:pt x="12361" y="206016"/>
                  </a:lnTo>
                  <a:lnTo>
                    <a:pt x="20163" y="207392"/>
                  </a:lnTo>
                  <a:lnTo>
                    <a:pt x="25400" y="208642"/>
                  </a:lnTo>
                  <a:lnTo>
                    <a:pt x="30651" y="210518"/>
                  </a:lnTo>
                  <a:lnTo>
                    <a:pt x="35076" y="213178"/>
                  </a:lnTo>
                  <a:lnTo>
                    <a:pt x="39914" y="215445"/>
                  </a:lnTo>
                  <a:lnTo>
                    <a:pt x="57765" y="218999"/>
                  </a:lnTo>
                  <a:lnTo>
                    <a:pt x="61514" y="219820"/>
                  </a:lnTo>
                  <a:lnTo>
                    <a:pt x="63535" y="221289"/>
                  </a:lnTo>
                  <a:lnTo>
                    <a:pt x="76200" y="226785"/>
                  </a:lnTo>
                  <a:lnTo>
                    <a:pt x="86156" y="230084"/>
                  </a:lnTo>
                  <a:lnTo>
                    <a:pt x="90100" y="230997"/>
                  </a:lnTo>
                  <a:lnTo>
                    <a:pt x="91629" y="232638"/>
                  </a:lnTo>
                  <a:lnTo>
                    <a:pt x="94343" y="238124"/>
                  </a:lnTo>
                  <a:lnTo>
                    <a:pt x="84017" y="240249"/>
                  </a:lnTo>
                  <a:lnTo>
                    <a:pt x="83839" y="240368"/>
                  </a:lnTo>
                  <a:lnTo>
                    <a:pt x="82563" y="241066"/>
                  </a:lnTo>
                  <a:lnTo>
                    <a:pt x="68943" y="244928"/>
                  </a:lnTo>
                  <a:lnTo>
                    <a:pt x="65427" y="245870"/>
                  </a:lnTo>
                  <a:lnTo>
                    <a:pt x="61240" y="245870"/>
                  </a:lnTo>
                  <a:lnTo>
                    <a:pt x="58056" y="247196"/>
                  </a:lnTo>
                  <a:lnTo>
                    <a:pt x="53787" y="248975"/>
                  </a:lnTo>
                  <a:lnTo>
                    <a:pt x="47172" y="254000"/>
                  </a:lnTo>
                </a:path>
              </a:pathLst>
            </a:custGeom>
            <a:ln w="12700">
              <a:solidFill>
                <a:srgbClr val="000000"/>
              </a:solidFill>
            </a:ln>
          </p:spPr>
          <p:txBody>
            <a:bodyPr wrap="square" lIns="0" tIns="0" rIns="0" bIns="0" rtlCol="0"/>
            <a:lstStyle/>
            <a:p>
              <a:endParaRPr/>
            </a:p>
          </p:txBody>
        </p:sp>
        <p:sp>
          <p:nvSpPr>
            <p:cNvPr id="7" name="object 7"/>
            <p:cNvSpPr/>
            <p:nvPr/>
          </p:nvSpPr>
          <p:spPr>
            <a:xfrm>
              <a:off x="8629649" y="5937250"/>
              <a:ext cx="266700" cy="254000"/>
            </a:xfrm>
            <a:custGeom>
              <a:avLst/>
              <a:gdLst/>
              <a:ahLst/>
              <a:cxnLst/>
              <a:rect l="l" t="t" r="r" b="b"/>
              <a:pathLst>
                <a:path w="266700" h="254000">
                  <a:moveTo>
                    <a:pt x="266700" y="254000"/>
                  </a:moveTo>
                  <a:lnTo>
                    <a:pt x="182402" y="253999"/>
                  </a:lnTo>
                  <a:lnTo>
                    <a:pt x="109190" y="253999"/>
                  </a:lnTo>
                  <a:lnTo>
                    <a:pt x="51457" y="253998"/>
                  </a:lnTo>
                  <a:lnTo>
                    <a:pt x="0" y="253997"/>
                  </a:lnTo>
                  <a:lnTo>
                    <a:pt x="0" y="2"/>
                  </a:lnTo>
                  <a:lnTo>
                    <a:pt x="13596" y="1"/>
                  </a:lnTo>
                  <a:lnTo>
                    <a:pt x="51457" y="1"/>
                  </a:lnTo>
                  <a:lnTo>
                    <a:pt x="109190" y="0"/>
                  </a:lnTo>
                  <a:lnTo>
                    <a:pt x="182402" y="0"/>
                  </a:lnTo>
                  <a:lnTo>
                    <a:pt x="266700" y="0"/>
                  </a:lnTo>
                </a:path>
              </a:pathLst>
            </a:custGeom>
            <a:ln w="12700">
              <a:solidFill>
                <a:srgbClr val="000000"/>
              </a:solidFill>
            </a:ln>
          </p:spPr>
          <p:txBody>
            <a:bodyPr wrap="square" lIns="0" tIns="0" rIns="0" bIns="0" rtlCol="0"/>
            <a:lstStyle/>
            <a:p>
              <a:endParaRPr/>
            </a:p>
          </p:txBody>
        </p:sp>
      </p:grpSp>
      <p:grpSp>
        <p:nvGrpSpPr>
          <p:cNvPr id="8" name="object 8"/>
          <p:cNvGrpSpPr/>
          <p:nvPr/>
        </p:nvGrpSpPr>
        <p:grpSpPr>
          <a:xfrm>
            <a:off x="215900" y="5930900"/>
            <a:ext cx="431800" cy="266700"/>
            <a:chOff x="215900" y="5930900"/>
            <a:chExt cx="431800" cy="266700"/>
          </a:xfrm>
        </p:grpSpPr>
        <p:sp>
          <p:nvSpPr>
            <p:cNvPr id="9" name="object 9"/>
            <p:cNvSpPr/>
            <p:nvPr/>
          </p:nvSpPr>
          <p:spPr>
            <a:xfrm>
              <a:off x="222250" y="5937250"/>
              <a:ext cx="127000" cy="254000"/>
            </a:xfrm>
            <a:custGeom>
              <a:avLst/>
              <a:gdLst/>
              <a:ahLst/>
              <a:cxnLst/>
              <a:rect l="l" t="t" r="r" b="b"/>
              <a:pathLst>
                <a:path w="127000" h="254000">
                  <a:moveTo>
                    <a:pt x="87085" y="0"/>
                  </a:moveTo>
                  <a:lnTo>
                    <a:pt x="43542" y="4535"/>
                  </a:lnTo>
                  <a:lnTo>
                    <a:pt x="36284" y="7559"/>
                  </a:lnTo>
                  <a:lnTo>
                    <a:pt x="32656" y="9071"/>
                  </a:lnTo>
                  <a:lnTo>
                    <a:pt x="29028" y="9827"/>
                  </a:lnTo>
                  <a:lnTo>
                    <a:pt x="24953" y="10013"/>
                  </a:lnTo>
                  <a:lnTo>
                    <a:pt x="21770" y="11339"/>
                  </a:lnTo>
                  <a:lnTo>
                    <a:pt x="17500" y="13118"/>
                  </a:lnTo>
                  <a:lnTo>
                    <a:pt x="14828" y="16089"/>
                  </a:lnTo>
                  <a:lnTo>
                    <a:pt x="10886" y="18142"/>
                  </a:lnTo>
                  <a:lnTo>
                    <a:pt x="7535" y="19887"/>
                  </a:lnTo>
                  <a:lnTo>
                    <a:pt x="3628" y="21166"/>
                  </a:lnTo>
                  <a:lnTo>
                    <a:pt x="0" y="22678"/>
                  </a:lnTo>
                  <a:lnTo>
                    <a:pt x="3628" y="24190"/>
                  </a:lnTo>
                  <a:lnTo>
                    <a:pt x="6901" y="26107"/>
                  </a:lnTo>
                  <a:lnTo>
                    <a:pt x="10886" y="27214"/>
                  </a:lnTo>
                  <a:lnTo>
                    <a:pt x="23811" y="30468"/>
                  </a:lnTo>
                  <a:lnTo>
                    <a:pt x="31264" y="31622"/>
                  </a:lnTo>
                  <a:lnTo>
                    <a:pt x="38507" y="32272"/>
                  </a:lnTo>
                  <a:lnTo>
                    <a:pt x="50799" y="34017"/>
                  </a:lnTo>
                  <a:lnTo>
                    <a:pt x="58178" y="35275"/>
                  </a:lnTo>
                  <a:lnTo>
                    <a:pt x="65069" y="37616"/>
                  </a:lnTo>
                  <a:lnTo>
                    <a:pt x="72571" y="38553"/>
                  </a:lnTo>
                  <a:lnTo>
                    <a:pt x="84508" y="40026"/>
                  </a:lnTo>
                  <a:lnTo>
                    <a:pt x="89850" y="40699"/>
                  </a:lnTo>
                  <a:lnTo>
                    <a:pt x="94717" y="41433"/>
                  </a:lnTo>
                  <a:lnTo>
                    <a:pt x="105227" y="43088"/>
                  </a:lnTo>
                  <a:lnTo>
                    <a:pt x="100389" y="43844"/>
                  </a:lnTo>
                  <a:lnTo>
                    <a:pt x="95490" y="44461"/>
                  </a:lnTo>
                  <a:lnTo>
                    <a:pt x="90713" y="45357"/>
                  </a:lnTo>
                  <a:lnTo>
                    <a:pt x="83387" y="46731"/>
                  </a:lnTo>
                  <a:lnTo>
                    <a:pt x="76199" y="48380"/>
                  </a:lnTo>
                  <a:lnTo>
                    <a:pt x="68943" y="49892"/>
                  </a:lnTo>
                  <a:lnTo>
                    <a:pt x="65314" y="50648"/>
                  </a:lnTo>
                  <a:lnTo>
                    <a:pt x="61767" y="51579"/>
                  </a:lnTo>
                  <a:lnTo>
                    <a:pt x="58056" y="52160"/>
                  </a:lnTo>
                  <a:lnTo>
                    <a:pt x="43542" y="54428"/>
                  </a:lnTo>
                  <a:lnTo>
                    <a:pt x="55619" y="58104"/>
                  </a:lnTo>
                  <a:lnTo>
                    <a:pt x="58342" y="59171"/>
                  </a:lnTo>
                  <a:lnTo>
                    <a:pt x="60922" y="61268"/>
                  </a:lnTo>
                  <a:lnTo>
                    <a:pt x="72571" y="68035"/>
                  </a:lnTo>
                  <a:lnTo>
                    <a:pt x="81378" y="72216"/>
                  </a:lnTo>
                  <a:lnTo>
                    <a:pt x="83457" y="72571"/>
                  </a:lnTo>
                  <a:lnTo>
                    <a:pt x="84629" y="73493"/>
                  </a:lnTo>
                  <a:lnTo>
                    <a:pt x="90713" y="79374"/>
                  </a:lnTo>
                  <a:lnTo>
                    <a:pt x="88295" y="81641"/>
                  </a:lnTo>
                  <a:lnTo>
                    <a:pt x="86541" y="84250"/>
                  </a:lnTo>
                  <a:lnTo>
                    <a:pt x="83457" y="86178"/>
                  </a:lnTo>
                  <a:lnTo>
                    <a:pt x="80373" y="88105"/>
                  </a:lnTo>
                  <a:lnTo>
                    <a:pt x="75443" y="88662"/>
                  </a:lnTo>
                  <a:lnTo>
                    <a:pt x="72571" y="90714"/>
                  </a:lnTo>
                  <a:lnTo>
                    <a:pt x="66827" y="94816"/>
                  </a:lnTo>
                  <a:lnTo>
                    <a:pt x="64223" y="100466"/>
                  </a:lnTo>
                  <a:lnTo>
                    <a:pt x="58056" y="104321"/>
                  </a:lnTo>
                  <a:lnTo>
                    <a:pt x="54428" y="106588"/>
                  </a:lnTo>
                  <a:lnTo>
                    <a:pt x="50017" y="108456"/>
                  </a:lnTo>
                  <a:lnTo>
                    <a:pt x="47170" y="111124"/>
                  </a:lnTo>
                  <a:lnTo>
                    <a:pt x="45049" y="113114"/>
                  </a:lnTo>
                  <a:lnTo>
                    <a:pt x="44752" y="115661"/>
                  </a:lnTo>
                  <a:lnTo>
                    <a:pt x="43542" y="117928"/>
                  </a:lnTo>
                  <a:lnTo>
                    <a:pt x="52279" y="121618"/>
                  </a:lnTo>
                  <a:lnTo>
                    <a:pt x="56625" y="123135"/>
                  </a:lnTo>
                  <a:lnTo>
                    <a:pt x="62593" y="124316"/>
                  </a:lnTo>
                  <a:lnTo>
                    <a:pt x="76199" y="127000"/>
                  </a:lnTo>
                  <a:lnTo>
                    <a:pt x="79827" y="127756"/>
                  </a:lnTo>
                  <a:lnTo>
                    <a:pt x="83902" y="127941"/>
                  </a:lnTo>
                  <a:lnTo>
                    <a:pt x="87085" y="129267"/>
                  </a:lnTo>
                  <a:lnTo>
                    <a:pt x="90713" y="130779"/>
                  </a:lnTo>
                  <a:lnTo>
                    <a:pt x="95099" y="131751"/>
                  </a:lnTo>
                  <a:lnTo>
                    <a:pt x="97971" y="133802"/>
                  </a:lnTo>
                  <a:lnTo>
                    <a:pt x="103714" y="137905"/>
                  </a:lnTo>
                  <a:lnTo>
                    <a:pt x="107253" y="143049"/>
                  </a:lnTo>
                  <a:lnTo>
                    <a:pt x="112485" y="147410"/>
                  </a:lnTo>
                  <a:lnTo>
                    <a:pt x="116113" y="150434"/>
                  </a:lnTo>
                  <a:lnTo>
                    <a:pt x="120369" y="153200"/>
                  </a:lnTo>
                  <a:lnTo>
                    <a:pt x="123370" y="156481"/>
                  </a:lnTo>
                  <a:lnTo>
                    <a:pt x="125267" y="158557"/>
                  </a:lnTo>
                  <a:lnTo>
                    <a:pt x="125790" y="161018"/>
                  </a:lnTo>
                  <a:lnTo>
                    <a:pt x="127000" y="163285"/>
                  </a:lnTo>
                  <a:lnTo>
                    <a:pt x="125790" y="165553"/>
                  </a:lnTo>
                  <a:lnTo>
                    <a:pt x="126075" y="168398"/>
                  </a:lnTo>
                  <a:lnTo>
                    <a:pt x="123370" y="170088"/>
                  </a:lnTo>
                  <a:lnTo>
                    <a:pt x="117203" y="173942"/>
                  </a:lnTo>
                  <a:lnTo>
                    <a:pt x="108856" y="176136"/>
                  </a:lnTo>
                  <a:lnTo>
                    <a:pt x="101599" y="179160"/>
                  </a:lnTo>
                  <a:lnTo>
                    <a:pt x="97971" y="180672"/>
                  </a:lnTo>
                  <a:lnTo>
                    <a:pt x="93131" y="181428"/>
                  </a:lnTo>
                  <a:lnTo>
                    <a:pt x="90713" y="183696"/>
                  </a:lnTo>
                  <a:lnTo>
                    <a:pt x="83457" y="190500"/>
                  </a:lnTo>
                  <a:lnTo>
                    <a:pt x="90713" y="192011"/>
                  </a:lnTo>
                  <a:lnTo>
                    <a:pt x="98862" y="192383"/>
                  </a:lnTo>
                  <a:lnTo>
                    <a:pt x="105227" y="195035"/>
                  </a:lnTo>
                  <a:lnTo>
                    <a:pt x="127000" y="204106"/>
                  </a:lnTo>
                  <a:lnTo>
                    <a:pt x="122271" y="204819"/>
                  </a:lnTo>
                  <a:lnTo>
                    <a:pt x="114638" y="206016"/>
                  </a:lnTo>
                  <a:lnTo>
                    <a:pt x="106835" y="207392"/>
                  </a:lnTo>
                  <a:lnTo>
                    <a:pt x="101599" y="208642"/>
                  </a:lnTo>
                  <a:lnTo>
                    <a:pt x="96348" y="210518"/>
                  </a:lnTo>
                  <a:lnTo>
                    <a:pt x="91923" y="213178"/>
                  </a:lnTo>
                  <a:lnTo>
                    <a:pt x="87085" y="215445"/>
                  </a:lnTo>
                  <a:lnTo>
                    <a:pt x="69234" y="218999"/>
                  </a:lnTo>
                  <a:lnTo>
                    <a:pt x="65485" y="219820"/>
                  </a:lnTo>
                  <a:lnTo>
                    <a:pt x="63463" y="221289"/>
                  </a:lnTo>
                  <a:lnTo>
                    <a:pt x="50799" y="226785"/>
                  </a:lnTo>
                  <a:lnTo>
                    <a:pt x="40843" y="230084"/>
                  </a:lnTo>
                  <a:lnTo>
                    <a:pt x="36899" y="230997"/>
                  </a:lnTo>
                  <a:lnTo>
                    <a:pt x="35369" y="232638"/>
                  </a:lnTo>
                  <a:lnTo>
                    <a:pt x="32656" y="238124"/>
                  </a:lnTo>
                  <a:lnTo>
                    <a:pt x="42982" y="240249"/>
                  </a:lnTo>
                  <a:lnTo>
                    <a:pt x="43160" y="240368"/>
                  </a:lnTo>
                  <a:lnTo>
                    <a:pt x="44436" y="241066"/>
                  </a:lnTo>
                  <a:lnTo>
                    <a:pt x="58056" y="244928"/>
                  </a:lnTo>
                  <a:lnTo>
                    <a:pt x="61572" y="245870"/>
                  </a:lnTo>
                  <a:lnTo>
                    <a:pt x="65759" y="245870"/>
                  </a:lnTo>
                  <a:lnTo>
                    <a:pt x="68943" y="247196"/>
                  </a:lnTo>
                  <a:lnTo>
                    <a:pt x="73212" y="248975"/>
                  </a:lnTo>
                  <a:lnTo>
                    <a:pt x="79827" y="254000"/>
                  </a:lnTo>
                </a:path>
              </a:pathLst>
            </a:custGeom>
            <a:ln w="12700">
              <a:solidFill>
                <a:srgbClr val="000000"/>
              </a:solidFill>
            </a:ln>
          </p:spPr>
          <p:txBody>
            <a:bodyPr wrap="square" lIns="0" tIns="0" rIns="0" bIns="0" rtlCol="0"/>
            <a:lstStyle/>
            <a:p>
              <a:endParaRPr/>
            </a:p>
          </p:txBody>
        </p:sp>
        <p:sp>
          <p:nvSpPr>
            <p:cNvPr id="10" name="object 10"/>
            <p:cNvSpPr/>
            <p:nvPr/>
          </p:nvSpPr>
          <p:spPr>
            <a:xfrm>
              <a:off x="298449" y="5937250"/>
              <a:ext cx="342900" cy="254000"/>
            </a:xfrm>
            <a:custGeom>
              <a:avLst/>
              <a:gdLst/>
              <a:ahLst/>
              <a:cxnLst/>
              <a:rect l="l" t="t" r="r" b="b"/>
              <a:pathLst>
                <a:path w="342900" h="254000">
                  <a:moveTo>
                    <a:pt x="0" y="254000"/>
                  </a:moveTo>
                  <a:lnTo>
                    <a:pt x="78623" y="253999"/>
                  </a:lnTo>
                  <a:lnTo>
                    <a:pt x="150798" y="253999"/>
                  </a:lnTo>
                  <a:lnTo>
                    <a:pt x="214466" y="253999"/>
                  </a:lnTo>
                  <a:lnTo>
                    <a:pt x="267568" y="253999"/>
                  </a:lnTo>
                  <a:lnTo>
                    <a:pt x="308047" y="253998"/>
                  </a:lnTo>
                  <a:lnTo>
                    <a:pt x="342900" y="253997"/>
                  </a:lnTo>
                  <a:lnTo>
                    <a:pt x="342900" y="2"/>
                  </a:lnTo>
                  <a:lnTo>
                    <a:pt x="267568" y="0"/>
                  </a:lnTo>
                  <a:lnTo>
                    <a:pt x="214466" y="0"/>
                  </a:lnTo>
                  <a:lnTo>
                    <a:pt x="150798" y="0"/>
                  </a:lnTo>
                  <a:lnTo>
                    <a:pt x="78623" y="0"/>
                  </a:lnTo>
                  <a:lnTo>
                    <a:pt x="0" y="0"/>
                  </a:lnTo>
                </a:path>
              </a:pathLst>
            </a:custGeom>
            <a:ln w="12700">
              <a:solidFill>
                <a:srgbClr val="000000"/>
              </a:solidFill>
            </a:ln>
          </p:spPr>
          <p:txBody>
            <a:bodyPr wrap="square" lIns="0" tIns="0" rIns="0" bIns="0" rtlCol="0"/>
            <a:lstStyle/>
            <a:p>
              <a:endParaRPr/>
            </a:p>
          </p:txBody>
        </p:sp>
      </p:grpSp>
      <p:sp>
        <p:nvSpPr>
          <p:cNvPr id="11" name="object 11"/>
          <p:cNvSpPr txBox="1"/>
          <p:nvPr/>
        </p:nvSpPr>
        <p:spPr>
          <a:xfrm>
            <a:off x="8633445" y="5841648"/>
            <a:ext cx="22860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Arial"/>
                <a:cs typeface="Arial"/>
              </a:rPr>
              <a:t>…</a:t>
            </a:r>
            <a:endParaRPr sz="1600">
              <a:latin typeface="Arial"/>
              <a:cs typeface="Arial"/>
            </a:endParaRPr>
          </a:p>
        </p:txBody>
      </p:sp>
      <p:graphicFrame>
        <p:nvGraphicFramePr>
          <p:cNvPr id="12" name="object 12"/>
          <p:cNvGraphicFramePr>
            <a:graphicFrameLocks noGrp="1"/>
          </p:cNvGraphicFramePr>
          <p:nvPr/>
        </p:nvGraphicFramePr>
        <p:xfrm>
          <a:off x="330107" y="5304324"/>
          <a:ext cx="8306434" cy="887094"/>
        </p:xfrm>
        <a:graphic>
          <a:graphicData uri="http://schemas.openxmlformats.org/drawingml/2006/table">
            <a:tbl>
              <a:tblPr firstRow="1" bandRow="1">
                <a:tableStyleId>{2D5ABB26-0587-4C30-8999-92F81FD0307C}</a:tableStyleId>
              </a:tblPr>
              <a:tblGrid>
                <a:gridCol w="654050">
                  <a:extLst>
                    <a:ext uri="{9D8B030D-6E8A-4147-A177-3AD203B41FA5}">
                      <a16:colId xmlns:a16="http://schemas.microsoft.com/office/drawing/2014/main" val="20000"/>
                    </a:ext>
                  </a:extLst>
                </a:gridCol>
                <a:gridCol w="4699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1938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193800">
                  <a:extLst>
                    <a:ext uri="{9D8B030D-6E8A-4147-A177-3AD203B41FA5}">
                      <a16:colId xmlns:a16="http://schemas.microsoft.com/office/drawing/2014/main" val="20005"/>
                    </a:ext>
                  </a:extLst>
                </a:gridCol>
                <a:gridCol w="1181100">
                  <a:extLst>
                    <a:ext uri="{9D8B030D-6E8A-4147-A177-3AD203B41FA5}">
                      <a16:colId xmlns:a16="http://schemas.microsoft.com/office/drawing/2014/main" val="20006"/>
                    </a:ext>
                  </a:extLst>
                </a:gridCol>
                <a:gridCol w="1193800">
                  <a:extLst>
                    <a:ext uri="{9D8B030D-6E8A-4147-A177-3AD203B41FA5}">
                      <a16:colId xmlns:a16="http://schemas.microsoft.com/office/drawing/2014/main" val="20007"/>
                    </a:ext>
                  </a:extLst>
                </a:gridCol>
              </a:tblGrid>
              <a:tr h="437308">
                <a:tc gridSpan="3">
                  <a:txBody>
                    <a:bodyPr/>
                    <a:lstStyle/>
                    <a:p>
                      <a:pPr marL="1347470">
                        <a:lnSpc>
                          <a:spcPts val="1265"/>
                        </a:lnSpc>
                      </a:pPr>
                      <a:r>
                        <a:rPr sz="1200" spc="-75" dirty="0">
                          <a:solidFill>
                            <a:srgbClr val="595959"/>
                          </a:solidFill>
                          <a:latin typeface="Arial"/>
                          <a:cs typeface="Arial"/>
                        </a:rPr>
                        <a:t>IN</a:t>
                      </a:r>
                      <a:endParaRPr sz="1200">
                        <a:latin typeface="Arial"/>
                        <a:cs typeface="Arial"/>
                      </a:endParaRPr>
                    </a:p>
                    <a:p>
                      <a:pPr marL="1391285">
                        <a:lnSpc>
                          <a:spcPct val="100000"/>
                        </a:lnSpc>
                        <a:spcBef>
                          <a:spcPts val="509"/>
                        </a:spcBef>
                      </a:pPr>
                      <a:r>
                        <a:rPr sz="1200" spc="-170" dirty="0">
                          <a:solidFill>
                            <a:srgbClr val="595959"/>
                          </a:solidFill>
                          <a:latin typeface="Arial"/>
                          <a:cs typeface="Arial"/>
                        </a:rPr>
                        <a:t>B_PP</a:t>
                      </a:r>
                      <a:endParaRPr sz="1200">
                        <a:latin typeface="Arial"/>
                        <a:cs typeface="Arial"/>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112395">
                        <a:lnSpc>
                          <a:spcPts val="1265"/>
                        </a:lnSpc>
                      </a:pPr>
                      <a:r>
                        <a:rPr sz="1200" spc="-120" dirty="0">
                          <a:solidFill>
                            <a:srgbClr val="595959"/>
                          </a:solidFill>
                          <a:latin typeface="Arial"/>
                          <a:cs typeface="Arial"/>
                        </a:rPr>
                        <a:t>NNP</a:t>
                      </a:r>
                      <a:endParaRPr sz="1200">
                        <a:latin typeface="Arial"/>
                        <a:cs typeface="Arial"/>
                      </a:endParaRPr>
                    </a:p>
                    <a:p>
                      <a:pPr marL="266065">
                        <a:lnSpc>
                          <a:spcPct val="100000"/>
                        </a:lnSpc>
                        <a:spcBef>
                          <a:spcPts val="415"/>
                        </a:spcBef>
                      </a:pPr>
                      <a:r>
                        <a:rPr sz="1200" spc="-135" dirty="0">
                          <a:solidFill>
                            <a:srgbClr val="595959"/>
                          </a:solidFill>
                          <a:latin typeface="Arial"/>
                          <a:cs typeface="Arial"/>
                        </a:rPr>
                        <a:t>B_NP</a:t>
                      </a:r>
                      <a:endParaRPr sz="1200">
                        <a:latin typeface="Arial"/>
                        <a:cs typeface="Arial"/>
                      </a:endParaRPr>
                    </a:p>
                  </a:txBody>
                  <a:tcPr marL="0" marR="0" marT="0" marB="0"/>
                </a:tc>
                <a:tc>
                  <a:txBody>
                    <a:bodyPr/>
                    <a:lstStyle/>
                    <a:p>
                      <a:pPr marL="151130">
                        <a:lnSpc>
                          <a:spcPts val="1265"/>
                        </a:lnSpc>
                      </a:pPr>
                      <a:r>
                        <a:rPr sz="1200" spc="-120" dirty="0">
                          <a:solidFill>
                            <a:srgbClr val="595959"/>
                          </a:solidFill>
                          <a:latin typeface="Arial"/>
                          <a:cs typeface="Arial"/>
                        </a:rPr>
                        <a:t>NNP</a:t>
                      </a:r>
                      <a:endParaRPr sz="1200">
                        <a:latin typeface="Arial"/>
                        <a:cs typeface="Arial"/>
                      </a:endParaRPr>
                    </a:p>
                    <a:p>
                      <a:pPr marL="315595">
                        <a:lnSpc>
                          <a:spcPct val="100000"/>
                        </a:lnSpc>
                        <a:spcBef>
                          <a:spcPts val="415"/>
                        </a:spcBef>
                      </a:pPr>
                      <a:r>
                        <a:rPr sz="1200" spc="-105" dirty="0">
                          <a:solidFill>
                            <a:srgbClr val="595959"/>
                          </a:solidFill>
                          <a:latin typeface="Arial"/>
                          <a:cs typeface="Arial"/>
                        </a:rPr>
                        <a:t>I_NP</a:t>
                      </a:r>
                      <a:endParaRPr sz="1200">
                        <a:latin typeface="Arial"/>
                        <a:cs typeface="Arial"/>
                      </a:endParaRPr>
                    </a:p>
                  </a:txBody>
                  <a:tcPr marL="0" marR="0" marT="0" marB="0"/>
                </a:tc>
                <a:tc>
                  <a:txBody>
                    <a:bodyPr/>
                    <a:lstStyle/>
                    <a:p>
                      <a:pPr marR="431165" algn="ctr">
                        <a:lnSpc>
                          <a:spcPts val="1265"/>
                        </a:lnSpc>
                      </a:pPr>
                      <a:r>
                        <a:rPr sz="1200" spc="-140" dirty="0">
                          <a:solidFill>
                            <a:srgbClr val="595959"/>
                          </a:solidFill>
                          <a:latin typeface="Arial"/>
                          <a:cs typeface="Arial"/>
                        </a:rPr>
                        <a:t>PUNC</a:t>
                      </a:r>
                      <a:endParaRPr sz="1200">
                        <a:latin typeface="Arial"/>
                        <a:cs typeface="Arial"/>
                      </a:endParaRPr>
                    </a:p>
                    <a:p>
                      <a:pPr marR="475615" algn="ctr">
                        <a:lnSpc>
                          <a:spcPct val="100000"/>
                        </a:lnSpc>
                        <a:spcBef>
                          <a:spcPts val="415"/>
                        </a:spcBef>
                      </a:pPr>
                      <a:r>
                        <a:rPr sz="1200" dirty="0">
                          <a:solidFill>
                            <a:srgbClr val="595959"/>
                          </a:solidFill>
                          <a:latin typeface="Arial"/>
                          <a:cs typeface="Arial"/>
                        </a:rPr>
                        <a:t>O</a:t>
                      </a:r>
                      <a:endParaRPr sz="1200">
                        <a:latin typeface="Arial"/>
                        <a:cs typeface="Arial"/>
                      </a:endParaRPr>
                    </a:p>
                  </a:txBody>
                  <a:tcPr marL="0" marR="0" marT="0" marB="0"/>
                </a:tc>
                <a:tc>
                  <a:txBody>
                    <a:bodyPr/>
                    <a:lstStyle/>
                    <a:p>
                      <a:pPr marL="321945">
                        <a:lnSpc>
                          <a:spcPts val="1265"/>
                        </a:lnSpc>
                      </a:pPr>
                      <a:r>
                        <a:rPr sz="1200" spc="-235" dirty="0">
                          <a:solidFill>
                            <a:srgbClr val="595959"/>
                          </a:solidFill>
                          <a:latin typeface="Arial"/>
                          <a:cs typeface="Arial"/>
                        </a:rPr>
                        <a:t>RB</a:t>
                      </a:r>
                      <a:endParaRPr sz="1200">
                        <a:latin typeface="Arial"/>
                        <a:cs typeface="Arial"/>
                      </a:endParaRPr>
                    </a:p>
                    <a:p>
                      <a:pPr marL="84455">
                        <a:lnSpc>
                          <a:spcPct val="100000"/>
                        </a:lnSpc>
                        <a:spcBef>
                          <a:spcPts val="415"/>
                        </a:spcBef>
                      </a:pPr>
                      <a:r>
                        <a:rPr sz="1200" spc="-135" dirty="0">
                          <a:solidFill>
                            <a:srgbClr val="595959"/>
                          </a:solidFill>
                          <a:latin typeface="Arial"/>
                          <a:cs typeface="Arial"/>
                        </a:rPr>
                        <a:t>B_ADVP</a:t>
                      </a:r>
                      <a:endParaRPr sz="1200">
                        <a:latin typeface="Arial"/>
                        <a:cs typeface="Arial"/>
                      </a:endParaRPr>
                    </a:p>
                  </a:txBody>
                  <a:tcPr marL="0" marR="0" marT="0" marB="0"/>
                </a:tc>
                <a:tc>
                  <a:txBody>
                    <a:bodyPr/>
                    <a:lstStyle/>
                    <a:p>
                      <a:pPr marL="272415">
                        <a:lnSpc>
                          <a:spcPts val="1265"/>
                        </a:lnSpc>
                      </a:pPr>
                      <a:r>
                        <a:rPr sz="1200" spc="-140" dirty="0">
                          <a:solidFill>
                            <a:srgbClr val="595959"/>
                          </a:solidFill>
                          <a:latin typeface="Arial"/>
                          <a:cs typeface="Arial"/>
                        </a:rPr>
                        <a:t>VBD</a:t>
                      </a:r>
                      <a:endParaRPr sz="1200">
                        <a:latin typeface="Arial"/>
                        <a:cs typeface="Arial"/>
                      </a:endParaRPr>
                    </a:p>
                    <a:p>
                      <a:pPr marL="335280">
                        <a:lnSpc>
                          <a:spcPct val="100000"/>
                        </a:lnSpc>
                        <a:spcBef>
                          <a:spcPts val="415"/>
                        </a:spcBef>
                      </a:pPr>
                      <a:r>
                        <a:rPr sz="1200" spc="-140" dirty="0">
                          <a:solidFill>
                            <a:srgbClr val="595959"/>
                          </a:solidFill>
                          <a:latin typeface="Arial"/>
                          <a:cs typeface="Arial"/>
                        </a:rPr>
                        <a:t>B_VP</a:t>
                      </a:r>
                      <a:endParaRPr sz="1200">
                        <a:latin typeface="Arial"/>
                        <a:cs typeface="Arial"/>
                      </a:endParaRPr>
                    </a:p>
                  </a:txBody>
                  <a:tcPr marL="0" marR="0" marT="0" marB="0"/>
                </a:tc>
                <a:extLst>
                  <a:ext uri="{0D108BD9-81ED-4DB2-BD59-A6C34878D82A}">
                    <a16:rowId xmlns:a16="http://schemas.microsoft.com/office/drawing/2014/main" val="10000"/>
                  </a:ext>
                </a:extLst>
              </a:tr>
              <a:tr h="195617">
                <a:tc gridSpan="3">
                  <a:txBody>
                    <a:bodyPr/>
                    <a:lstStyle/>
                    <a:p>
                      <a:pPr marR="460375" algn="r">
                        <a:lnSpc>
                          <a:spcPct val="100000"/>
                        </a:lnSpc>
                        <a:spcBef>
                          <a:spcPts val="40"/>
                        </a:spcBef>
                      </a:pPr>
                      <a:r>
                        <a:rPr sz="1000" spc="-35" dirty="0">
                          <a:solidFill>
                            <a:srgbClr val="595959"/>
                          </a:solidFill>
                          <a:latin typeface="Arial"/>
                          <a:cs typeface="Arial"/>
                        </a:rPr>
                        <a:t>lower</a:t>
                      </a:r>
                      <a:endParaRPr sz="1000">
                        <a:latin typeface="Arial"/>
                        <a:cs typeface="Arial"/>
                      </a:endParaRPr>
                    </a:p>
                  </a:txBody>
                  <a:tcPr marL="0" marR="0" marT="5080" marB="0"/>
                </a:tc>
                <a:tc hMerge="1">
                  <a:txBody>
                    <a:bodyPr/>
                    <a:lstStyle/>
                    <a:p>
                      <a:endParaRPr/>
                    </a:p>
                  </a:txBody>
                  <a:tcPr marL="0" marR="0" marT="0" marB="0"/>
                </a:tc>
                <a:tc hMerge="1">
                  <a:txBody>
                    <a:bodyPr/>
                    <a:lstStyle/>
                    <a:p>
                      <a:endParaRPr/>
                    </a:p>
                  </a:txBody>
                  <a:tcPr marL="0" marR="0" marT="0" marB="0"/>
                </a:tc>
                <a:tc>
                  <a:txBody>
                    <a:bodyPr/>
                    <a:lstStyle/>
                    <a:p>
                      <a:pPr marR="3175" algn="ctr">
                        <a:lnSpc>
                          <a:spcPct val="100000"/>
                        </a:lnSpc>
                        <a:spcBef>
                          <a:spcPts val="40"/>
                        </a:spcBef>
                      </a:pPr>
                      <a:r>
                        <a:rPr sz="1000" spc="-40" dirty="0">
                          <a:solidFill>
                            <a:srgbClr val="595959"/>
                          </a:solidFill>
                          <a:latin typeface="Arial"/>
                          <a:cs typeface="Arial"/>
                        </a:rPr>
                        <a:t>upper</a:t>
                      </a:r>
                      <a:endParaRPr sz="1000">
                        <a:latin typeface="Arial"/>
                        <a:cs typeface="Arial"/>
                      </a:endParaRPr>
                    </a:p>
                  </a:txBody>
                  <a:tcPr marL="0" marR="0" marT="5080" marB="0"/>
                </a:tc>
                <a:tc>
                  <a:txBody>
                    <a:bodyPr/>
                    <a:lstStyle/>
                    <a:p>
                      <a:pPr marR="5080" algn="ctr">
                        <a:lnSpc>
                          <a:spcPct val="100000"/>
                        </a:lnSpc>
                        <a:spcBef>
                          <a:spcPts val="40"/>
                        </a:spcBef>
                      </a:pPr>
                      <a:r>
                        <a:rPr sz="1000" spc="-75" dirty="0">
                          <a:solidFill>
                            <a:srgbClr val="595959"/>
                          </a:solidFill>
                          <a:latin typeface="Arial"/>
                          <a:cs typeface="Arial"/>
                        </a:rPr>
                        <a:t>cap_punc</a:t>
                      </a:r>
                      <a:endParaRPr sz="1000">
                        <a:latin typeface="Arial"/>
                        <a:cs typeface="Arial"/>
                      </a:endParaRPr>
                    </a:p>
                  </a:txBody>
                  <a:tcPr marL="0" marR="0" marT="5080" marB="0"/>
                </a:tc>
                <a:tc>
                  <a:txBody>
                    <a:bodyPr/>
                    <a:lstStyle/>
                    <a:p>
                      <a:pPr marR="1905" algn="ctr">
                        <a:lnSpc>
                          <a:spcPct val="100000"/>
                        </a:lnSpc>
                        <a:spcBef>
                          <a:spcPts val="40"/>
                        </a:spcBef>
                      </a:pPr>
                      <a:r>
                        <a:rPr sz="1000" spc="-95" dirty="0">
                          <a:solidFill>
                            <a:srgbClr val="595959"/>
                          </a:solidFill>
                          <a:latin typeface="Arial"/>
                          <a:cs typeface="Arial"/>
                        </a:rPr>
                        <a:t>punc</a:t>
                      </a:r>
                      <a:endParaRPr sz="1000">
                        <a:latin typeface="Arial"/>
                        <a:cs typeface="Arial"/>
                      </a:endParaRPr>
                    </a:p>
                  </a:txBody>
                  <a:tcPr marL="0" marR="0" marT="5080" marB="0"/>
                </a:tc>
                <a:tc>
                  <a:txBody>
                    <a:bodyPr/>
                    <a:lstStyle/>
                    <a:p>
                      <a:pPr marR="9525" algn="ctr">
                        <a:lnSpc>
                          <a:spcPct val="100000"/>
                        </a:lnSpc>
                        <a:spcBef>
                          <a:spcPts val="40"/>
                        </a:spcBef>
                      </a:pPr>
                      <a:r>
                        <a:rPr sz="1000" spc="-35" dirty="0">
                          <a:solidFill>
                            <a:srgbClr val="595959"/>
                          </a:solidFill>
                          <a:latin typeface="Arial"/>
                          <a:cs typeface="Arial"/>
                        </a:rPr>
                        <a:t>lower</a:t>
                      </a:r>
                      <a:endParaRPr sz="1000">
                        <a:latin typeface="Arial"/>
                        <a:cs typeface="Arial"/>
                      </a:endParaRPr>
                    </a:p>
                  </a:txBody>
                  <a:tcPr marL="0" marR="0" marT="5080" marB="0"/>
                </a:tc>
                <a:tc>
                  <a:txBody>
                    <a:bodyPr/>
                    <a:lstStyle/>
                    <a:p>
                      <a:pPr marR="3810" algn="ctr">
                        <a:lnSpc>
                          <a:spcPct val="100000"/>
                        </a:lnSpc>
                        <a:spcBef>
                          <a:spcPts val="40"/>
                        </a:spcBef>
                      </a:pPr>
                      <a:r>
                        <a:rPr sz="1000" spc="-35" dirty="0">
                          <a:solidFill>
                            <a:srgbClr val="595959"/>
                          </a:solidFill>
                          <a:latin typeface="Arial"/>
                          <a:cs typeface="Arial"/>
                        </a:rPr>
                        <a:t>lower</a:t>
                      </a:r>
                      <a:endParaRPr sz="1000">
                        <a:latin typeface="Arial"/>
                        <a:cs typeface="Arial"/>
                      </a:endParaRPr>
                    </a:p>
                  </a:txBody>
                  <a:tcPr marL="0" marR="0" marT="5080" marB="0"/>
                </a:tc>
                <a:extLst>
                  <a:ext uri="{0D108BD9-81ED-4DB2-BD59-A6C34878D82A}">
                    <a16:rowId xmlns:a16="http://schemas.microsoft.com/office/drawing/2014/main" val="10001"/>
                  </a:ext>
                </a:extLst>
              </a:tr>
              <a:tr h="254000">
                <a:tc>
                  <a:txBody>
                    <a:bodyPr/>
                    <a:lstStyle/>
                    <a:p>
                      <a:pPr marL="31750">
                        <a:lnSpc>
                          <a:spcPts val="1360"/>
                        </a:lnSpc>
                        <a:tabLst>
                          <a:tab pos="433070" algn="l"/>
                        </a:tabLst>
                      </a:pPr>
                      <a:r>
                        <a:rPr sz="1600" dirty="0">
                          <a:solidFill>
                            <a:srgbClr val="595959"/>
                          </a:solidFill>
                          <a:latin typeface="Arial"/>
                          <a:cs typeface="Arial"/>
                        </a:rPr>
                        <a:t>…	</a:t>
                      </a:r>
                      <a:r>
                        <a:rPr sz="1800" spc="-15" baseline="-13888" dirty="0">
                          <a:solidFill>
                            <a:srgbClr val="595959"/>
                          </a:solidFill>
                          <a:latin typeface="Arial"/>
                          <a:cs typeface="Arial"/>
                        </a:rPr>
                        <a:t>a</a:t>
                      </a:r>
                      <a:endParaRPr sz="1800" baseline="-13888">
                        <a:latin typeface="Arial"/>
                        <a:cs typeface="Arial"/>
                      </a:endParaRPr>
                    </a:p>
                  </a:txBody>
                  <a:tcPr marL="0" marR="0" marT="0" marB="0"/>
                </a:tc>
                <a:tc>
                  <a:txBody>
                    <a:bodyPr/>
                    <a:lstStyle/>
                    <a:p>
                      <a:pPr marL="121285">
                        <a:lnSpc>
                          <a:spcPct val="100000"/>
                        </a:lnSpc>
                        <a:spcBef>
                          <a:spcPts val="140"/>
                        </a:spcBef>
                      </a:pPr>
                      <a:r>
                        <a:rPr sz="1200" spc="-80" dirty="0">
                          <a:solidFill>
                            <a:srgbClr val="595959"/>
                          </a:solidFill>
                          <a:latin typeface="Arial"/>
                          <a:cs typeface="Arial"/>
                        </a:rPr>
                        <a:t>unit</a:t>
                      </a:r>
                      <a:endParaRPr sz="1200">
                        <a:latin typeface="Arial"/>
                        <a:cs typeface="Arial"/>
                      </a:endParaRPr>
                    </a:p>
                  </a:txBody>
                  <a:tcPr marL="0" marR="0" marT="17780" marB="0">
                    <a:lnR w="19050">
                      <a:solidFill>
                        <a:srgbClr val="000000"/>
                      </a:solidFill>
                      <a:prstDash val="solid"/>
                    </a:lnR>
                  </a:tcPr>
                </a:tc>
                <a:tc>
                  <a:txBody>
                    <a:bodyPr/>
                    <a:lstStyle/>
                    <a:p>
                      <a:pPr marR="3810" algn="ctr">
                        <a:lnSpc>
                          <a:spcPct val="100000"/>
                        </a:lnSpc>
                        <a:spcBef>
                          <a:spcPts val="140"/>
                        </a:spcBef>
                      </a:pPr>
                      <a:r>
                        <a:rPr sz="1200" spc="-5" dirty="0">
                          <a:solidFill>
                            <a:srgbClr val="595959"/>
                          </a:solidFill>
                          <a:latin typeface="Arial"/>
                          <a:cs typeface="Arial"/>
                        </a:rPr>
                        <a:t>of</a:t>
                      </a:r>
                      <a:endParaRPr sz="1200">
                        <a:latin typeface="Arial"/>
                        <a:cs typeface="Arial"/>
                      </a:endParaRPr>
                    </a:p>
                  </a:txBody>
                  <a:tcPr marL="0" marR="0" marT="17780" marB="0">
                    <a:lnL w="19050">
                      <a:solidFill>
                        <a:srgbClr val="000000"/>
                      </a:solidFill>
                      <a:prstDash val="solid"/>
                    </a:lnL>
                    <a:lnR w="19050">
                      <a:solidFill>
                        <a:srgbClr val="000000"/>
                      </a:solidFill>
                      <a:prstDash val="solid"/>
                    </a:lnR>
                  </a:tcPr>
                </a:tc>
                <a:tc>
                  <a:txBody>
                    <a:bodyPr/>
                    <a:lstStyle/>
                    <a:p>
                      <a:pPr marR="2540" algn="ctr">
                        <a:lnSpc>
                          <a:spcPct val="100000"/>
                        </a:lnSpc>
                        <a:spcBef>
                          <a:spcPts val="140"/>
                        </a:spcBef>
                      </a:pPr>
                      <a:r>
                        <a:rPr sz="1200" spc="-140" dirty="0">
                          <a:solidFill>
                            <a:srgbClr val="595959"/>
                          </a:solidFill>
                          <a:latin typeface="Arial"/>
                          <a:cs typeface="Arial"/>
                        </a:rPr>
                        <a:t>AMR</a:t>
                      </a:r>
                      <a:endParaRPr sz="1200">
                        <a:latin typeface="Arial"/>
                        <a:cs typeface="Arial"/>
                      </a:endParaRPr>
                    </a:p>
                  </a:txBody>
                  <a:tcPr marL="0" marR="0" marT="17780" marB="0">
                    <a:lnL w="19050">
                      <a:solidFill>
                        <a:srgbClr val="000000"/>
                      </a:solidFill>
                      <a:prstDash val="solid"/>
                    </a:lnL>
                    <a:lnR w="19050">
                      <a:solidFill>
                        <a:srgbClr val="000000"/>
                      </a:solidFill>
                      <a:prstDash val="solid"/>
                    </a:lnR>
                  </a:tcPr>
                </a:tc>
                <a:tc>
                  <a:txBody>
                    <a:bodyPr/>
                    <a:lstStyle/>
                    <a:p>
                      <a:pPr marR="4445" algn="ctr">
                        <a:lnSpc>
                          <a:spcPct val="100000"/>
                        </a:lnSpc>
                        <a:spcBef>
                          <a:spcPts val="140"/>
                        </a:spcBef>
                      </a:pPr>
                      <a:r>
                        <a:rPr sz="1200" spc="-70" dirty="0">
                          <a:solidFill>
                            <a:srgbClr val="595959"/>
                          </a:solidFill>
                          <a:latin typeface="Arial"/>
                          <a:cs typeface="Arial"/>
                        </a:rPr>
                        <a:t>Crop.</a:t>
                      </a:r>
                      <a:endParaRPr sz="1200">
                        <a:latin typeface="Arial"/>
                        <a:cs typeface="Arial"/>
                      </a:endParaRPr>
                    </a:p>
                  </a:txBody>
                  <a:tcPr marL="0" marR="0" marT="17780" marB="0">
                    <a:lnL w="19050">
                      <a:solidFill>
                        <a:srgbClr val="000000"/>
                      </a:solidFill>
                      <a:prstDash val="solid"/>
                    </a:lnL>
                    <a:lnR w="19050">
                      <a:solidFill>
                        <a:srgbClr val="000000"/>
                      </a:solidFill>
                      <a:prstDash val="solid"/>
                    </a:lnR>
                  </a:tcPr>
                </a:tc>
                <a:tc>
                  <a:txBody>
                    <a:bodyPr/>
                    <a:lstStyle/>
                    <a:p>
                      <a:pPr marR="1905" algn="ctr">
                        <a:lnSpc>
                          <a:spcPct val="100000"/>
                        </a:lnSpc>
                        <a:spcBef>
                          <a:spcPts val="145"/>
                        </a:spcBef>
                      </a:pPr>
                      <a:r>
                        <a:rPr sz="1200" dirty="0">
                          <a:solidFill>
                            <a:srgbClr val="595959"/>
                          </a:solidFill>
                          <a:latin typeface="Arial"/>
                          <a:cs typeface="Arial"/>
                        </a:rPr>
                        <a:t>,</a:t>
                      </a:r>
                      <a:endParaRPr sz="1200">
                        <a:latin typeface="Arial"/>
                        <a:cs typeface="Arial"/>
                      </a:endParaRPr>
                    </a:p>
                  </a:txBody>
                  <a:tcPr marL="0" marR="0" marT="18415" marB="0">
                    <a:lnL w="19050">
                      <a:solidFill>
                        <a:srgbClr val="000000"/>
                      </a:solidFill>
                      <a:prstDash val="solid"/>
                    </a:lnL>
                    <a:lnR w="19050">
                      <a:solidFill>
                        <a:srgbClr val="000000"/>
                      </a:solidFill>
                      <a:prstDash val="solid"/>
                    </a:lnR>
                  </a:tcPr>
                </a:tc>
                <a:tc>
                  <a:txBody>
                    <a:bodyPr/>
                    <a:lstStyle/>
                    <a:p>
                      <a:pPr marR="8890" algn="ctr">
                        <a:lnSpc>
                          <a:spcPct val="100000"/>
                        </a:lnSpc>
                        <a:spcBef>
                          <a:spcPts val="145"/>
                        </a:spcBef>
                      </a:pPr>
                      <a:r>
                        <a:rPr sz="1200" spc="-55" dirty="0">
                          <a:solidFill>
                            <a:srgbClr val="595959"/>
                          </a:solidFill>
                          <a:latin typeface="Arial"/>
                          <a:cs typeface="Arial"/>
                        </a:rPr>
                        <a:t>immediately</a:t>
                      </a:r>
                      <a:endParaRPr sz="1200">
                        <a:latin typeface="Arial"/>
                        <a:cs typeface="Arial"/>
                      </a:endParaRPr>
                    </a:p>
                  </a:txBody>
                  <a:tcPr marL="0" marR="0" marT="18415" marB="0">
                    <a:lnL w="19050">
                      <a:solidFill>
                        <a:srgbClr val="000000"/>
                      </a:solidFill>
                      <a:prstDash val="solid"/>
                    </a:lnL>
                    <a:lnR w="19050">
                      <a:solidFill>
                        <a:srgbClr val="000000"/>
                      </a:solidFill>
                      <a:prstDash val="solid"/>
                    </a:lnR>
                  </a:tcPr>
                </a:tc>
                <a:tc>
                  <a:txBody>
                    <a:bodyPr/>
                    <a:lstStyle/>
                    <a:p>
                      <a:pPr marR="3175" algn="ctr">
                        <a:lnSpc>
                          <a:spcPct val="100000"/>
                        </a:lnSpc>
                        <a:spcBef>
                          <a:spcPts val="145"/>
                        </a:spcBef>
                      </a:pPr>
                      <a:r>
                        <a:rPr sz="1200" spc="-80" dirty="0">
                          <a:solidFill>
                            <a:srgbClr val="595959"/>
                          </a:solidFill>
                          <a:latin typeface="Arial"/>
                          <a:cs typeface="Arial"/>
                        </a:rPr>
                        <a:t>matched</a:t>
                      </a:r>
                      <a:endParaRPr sz="1200">
                        <a:latin typeface="Arial"/>
                        <a:cs typeface="Arial"/>
                      </a:endParaRPr>
                    </a:p>
                  </a:txBody>
                  <a:tcPr marL="0" marR="0" marT="18415" marB="0">
                    <a:lnL w="19050">
                      <a:solidFill>
                        <a:srgbClr val="000000"/>
                      </a:solidFill>
                      <a:prstDash val="solid"/>
                    </a:lnL>
                    <a:lnR w="19050">
                      <a:solidFill>
                        <a:srgbClr val="000000"/>
                      </a:solidFill>
                      <a:prstDash val="solid"/>
                    </a:lnR>
                  </a:tcPr>
                </a:tc>
                <a:extLst>
                  <a:ext uri="{0D108BD9-81ED-4DB2-BD59-A6C34878D82A}">
                    <a16:rowId xmlns:a16="http://schemas.microsoft.com/office/drawing/2014/main" val="10002"/>
                  </a:ext>
                </a:extLst>
              </a:tr>
            </a:tbl>
          </a:graphicData>
        </a:graphic>
      </p:graphicFrame>
      <p:sp>
        <p:nvSpPr>
          <p:cNvPr id="13" name="object 13"/>
          <p:cNvSpPr/>
          <p:nvPr/>
        </p:nvSpPr>
        <p:spPr>
          <a:xfrm>
            <a:off x="4006850" y="4210050"/>
            <a:ext cx="1625600" cy="558800"/>
          </a:xfrm>
          <a:custGeom>
            <a:avLst/>
            <a:gdLst/>
            <a:ahLst/>
            <a:cxnLst/>
            <a:rect l="l" t="t" r="r" b="b"/>
            <a:pathLst>
              <a:path w="1625600" h="558800">
                <a:moveTo>
                  <a:pt x="0" y="279401"/>
                </a:moveTo>
                <a:lnTo>
                  <a:pt x="3656" y="234080"/>
                </a:lnTo>
                <a:lnTo>
                  <a:pt x="14244" y="191088"/>
                </a:lnTo>
                <a:lnTo>
                  <a:pt x="31186" y="151000"/>
                </a:lnTo>
                <a:lnTo>
                  <a:pt x="53908" y="114390"/>
                </a:lnTo>
                <a:lnTo>
                  <a:pt x="81834" y="81834"/>
                </a:lnTo>
                <a:lnTo>
                  <a:pt x="114390" y="53908"/>
                </a:lnTo>
                <a:lnTo>
                  <a:pt x="151000" y="31186"/>
                </a:lnTo>
                <a:lnTo>
                  <a:pt x="191088" y="14244"/>
                </a:lnTo>
                <a:lnTo>
                  <a:pt x="234080" y="3656"/>
                </a:lnTo>
                <a:lnTo>
                  <a:pt x="279400" y="0"/>
                </a:lnTo>
                <a:lnTo>
                  <a:pt x="1346201" y="0"/>
                </a:lnTo>
                <a:lnTo>
                  <a:pt x="1391521" y="3656"/>
                </a:lnTo>
                <a:lnTo>
                  <a:pt x="1434513" y="14244"/>
                </a:lnTo>
                <a:lnTo>
                  <a:pt x="1474601" y="31186"/>
                </a:lnTo>
                <a:lnTo>
                  <a:pt x="1511211" y="53908"/>
                </a:lnTo>
                <a:lnTo>
                  <a:pt x="1543767" y="81834"/>
                </a:lnTo>
                <a:lnTo>
                  <a:pt x="1571693" y="114390"/>
                </a:lnTo>
                <a:lnTo>
                  <a:pt x="1594415" y="151000"/>
                </a:lnTo>
                <a:lnTo>
                  <a:pt x="1611357" y="191088"/>
                </a:lnTo>
                <a:lnTo>
                  <a:pt x="1621945" y="234080"/>
                </a:lnTo>
                <a:lnTo>
                  <a:pt x="1625602" y="279401"/>
                </a:lnTo>
                <a:lnTo>
                  <a:pt x="1621943" y="324721"/>
                </a:lnTo>
                <a:lnTo>
                  <a:pt x="1611355" y="367713"/>
                </a:lnTo>
                <a:lnTo>
                  <a:pt x="1594413" y="407801"/>
                </a:lnTo>
                <a:lnTo>
                  <a:pt x="1571691" y="444411"/>
                </a:lnTo>
                <a:lnTo>
                  <a:pt x="1543765" y="476967"/>
                </a:lnTo>
                <a:lnTo>
                  <a:pt x="1511209" y="504893"/>
                </a:lnTo>
                <a:lnTo>
                  <a:pt x="1474599" y="527615"/>
                </a:lnTo>
                <a:lnTo>
                  <a:pt x="1434511" y="544557"/>
                </a:lnTo>
                <a:lnTo>
                  <a:pt x="1391519" y="555144"/>
                </a:lnTo>
                <a:lnTo>
                  <a:pt x="1346199" y="558801"/>
                </a:lnTo>
                <a:lnTo>
                  <a:pt x="279400" y="558800"/>
                </a:lnTo>
                <a:lnTo>
                  <a:pt x="234080" y="555143"/>
                </a:lnTo>
                <a:lnTo>
                  <a:pt x="191088" y="544555"/>
                </a:lnTo>
                <a:lnTo>
                  <a:pt x="151000" y="527613"/>
                </a:lnTo>
                <a:lnTo>
                  <a:pt x="114390" y="504891"/>
                </a:lnTo>
                <a:lnTo>
                  <a:pt x="81834" y="476965"/>
                </a:lnTo>
                <a:lnTo>
                  <a:pt x="53908" y="444409"/>
                </a:lnTo>
                <a:lnTo>
                  <a:pt x="31186" y="407799"/>
                </a:lnTo>
                <a:lnTo>
                  <a:pt x="14244" y="367711"/>
                </a:lnTo>
                <a:lnTo>
                  <a:pt x="3656" y="324719"/>
                </a:lnTo>
                <a:lnTo>
                  <a:pt x="0" y="279399"/>
                </a:lnTo>
                <a:close/>
              </a:path>
            </a:pathLst>
          </a:custGeom>
          <a:ln w="12700">
            <a:solidFill>
              <a:srgbClr val="000000"/>
            </a:solidFill>
          </a:ln>
        </p:spPr>
        <p:txBody>
          <a:bodyPr wrap="square" lIns="0" tIns="0" rIns="0" bIns="0" rtlCol="0"/>
          <a:lstStyle/>
          <a:p>
            <a:endParaRPr/>
          </a:p>
        </p:txBody>
      </p:sp>
      <p:sp>
        <p:nvSpPr>
          <p:cNvPr id="14" name="object 14"/>
          <p:cNvSpPr txBox="1"/>
          <p:nvPr/>
        </p:nvSpPr>
        <p:spPr>
          <a:xfrm>
            <a:off x="4385656" y="4319202"/>
            <a:ext cx="860425" cy="299720"/>
          </a:xfrm>
          <a:prstGeom prst="rect">
            <a:avLst/>
          </a:prstGeom>
        </p:spPr>
        <p:txBody>
          <a:bodyPr vert="horz" wrap="square" lIns="0" tIns="12700" rIns="0" bIns="0" rtlCol="0">
            <a:spAutoFit/>
          </a:bodyPr>
          <a:lstStyle/>
          <a:p>
            <a:pPr marL="12700">
              <a:lnSpc>
                <a:spcPct val="100000"/>
              </a:lnSpc>
              <a:spcBef>
                <a:spcPts val="100"/>
              </a:spcBef>
            </a:pPr>
            <a:r>
              <a:rPr sz="1800" spc="-215" dirty="0">
                <a:solidFill>
                  <a:srgbClr val="595959"/>
                </a:solidFill>
                <a:latin typeface="Arial"/>
                <a:cs typeface="Arial"/>
              </a:rPr>
              <a:t>C</a:t>
            </a:r>
            <a:r>
              <a:rPr sz="1800" spc="-5" dirty="0">
                <a:solidFill>
                  <a:srgbClr val="595959"/>
                </a:solidFill>
                <a:latin typeface="Arial"/>
                <a:cs typeface="Arial"/>
              </a:rPr>
              <a:t>l</a:t>
            </a:r>
            <a:r>
              <a:rPr sz="1800" spc="-20" dirty="0">
                <a:solidFill>
                  <a:srgbClr val="595959"/>
                </a:solidFill>
                <a:latin typeface="Arial"/>
                <a:cs typeface="Arial"/>
              </a:rPr>
              <a:t>a</a:t>
            </a:r>
            <a:r>
              <a:rPr sz="1800" spc="-305" dirty="0">
                <a:solidFill>
                  <a:srgbClr val="595959"/>
                </a:solidFill>
                <a:latin typeface="Arial"/>
                <a:cs typeface="Arial"/>
              </a:rPr>
              <a:t>ss</a:t>
            </a:r>
            <a:r>
              <a:rPr sz="1800" spc="-5" dirty="0">
                <a:solidFill>
                  <a:srgbClr val="595959"/>
                </a:solidFill>
                <a:latin typeface="Arial"/>
                <a:cs typeface="Arial"/>
              </a:rPr>
              <a:t>i</a:t>
            </a:r>
            <a:r>
              <a:rPr sz="1800" spc="95" dirty="0">
                <a:solidFill>
                  <a:srgbClr val="595959"/>
                </a:solidFill>
                <a:latin typeface="Arial"/>
                <a:cs typeface="Arial"/>
              </a:rPr>
              <a:t>f</a:t>
            </a:r>
            <a:r>
              <a:rPr sz="1800" spc="-5" dirty="0">
                <a:solidFill>
                  <a:srgbClr val="595959"/>
                </a:solidFill>
                <a:latin typeface="Arial"/>
                <a:cs typeface="Arial"/>
              </a:rPr>
              <a:t>i</a:t>
            </a:r>
            <a:r>
              <a:rPr sz="1800" spc="-55" dirty="0">
                <a:solidFill>
                  <a:srgbClr val="595959"/>
                </a:solidFill>
                <a:latin typeface="Arial"/>
                <a:cs typeface="Arial"/>
              </a:rPr>
              <a:t>er</a:t>
            </a:r>
            <a:endParaRPr sz="1800">
              <a:latin typeface="Arial"/>
              <a:cs typeface="Arial"/>
            </a:endParaRPr>
          </a:p>
        </p:txBody>
      </p:sp>
      <p:graphicFrame>
        <p:nvGraphicFramePr>
          <p:cNvPr id="15" name="object 15"/>
          <p:cNvGraphicFramePr>
            <a:graphicFrameLocks noGrp="1"/>
          </p:cNvGraphicFramePr>
          <p:nvPr/>
        </p:nvGraphicFramePr>
        <p:xfrm>
          <a:off x="990600" y="3581400"/>
          <a:ext cx="5264150" cy="266700"/>
        </p:xfrm>
        <a:graphic>
          <a:graphicData uri="http://schemas.openxmlformats.org/drawingml/2006/table">
            <a:tbl>
              <a:tblPr firstRow="1" bandRow="1">
                <a:tableStyleId>{2D5ABB26-0587-4C30-8999-92F81FD0307C}</a:tableStyleId>
              </a:tblPr>
              <a:tblGrid>
                <a:gridCol w="4699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1155700">
                  <a:extLst>
                    <a:ext uri="{9D8B030D-6E8A-4147-A177-3AD203B41FA5}">
                      <a16:colId xmlns:a16="http://schemas.microsoft.com/office/drawing/2014/main" val="20002"/>
                    </a:ext>
                  </a:extLst>
                </a:gridCol>
                <a:gridCol w="1162050">
                  <a:extLst>
                    <a:ext uri="{9D8B030D-6E8A-4147-A177-3AD203B41FA5}">
                      <a16:colId xmlns:a16="http://schemas.microsoft.com/office/drawing/2014/main" val="20003"/>
                    </a:ext>
                  </a:extLst>
                </a:gridCol>
                <a:gridCol w="1263650">
                  <a:extLst>
                    <a:ext uri="{9D8B030D-6E8A-4147-A177-3AD203B41FA5}">
                      <a16:colId xmlns:a16="http://schemas.microsoft.com/office/drawing/2014/main" val="20004"/>
                    </a:ext>
                  </a:extLst>
                </a:gridCol>
              </a:tblGrid>
              <a:tr h="254000">
                <a:tc>
                  <a:txBody>
                    <a:bodyPr/>
                    <a:lstStyle/>
                    <a:p>
                      <a:pPr marL="151130">
                        <a:lnSpc>
                          <a:spcPct val="100000"/>
                        </a:lnSpc>
                        <a:spcBef>
                          <a:spcPts val="110"/>
                        </a:spcBef>
                      </a:pPr>
                      <a:r>
                        <a:rPr sz="1200" dirty="0">
                          <a:solidFill>
                            <a:srgbClr val="595959"/>
                          </a:solidFill>
                          <a:latin typeface="Arial"/>
                          <a:cs typeface="Arial"/>
                        </a:rPr>
                        <a:t>…</a:t>
                      </a:r>
                      <a:endParaRPr sz="1200">
                        <a:latin typeface="Arial"/>
                        <a:cs typeface="Arial"/>
                      </a:endParaRPr>
                    </a:p>
                  </a:txBody>
                  <a:tcPr marL="0" marR="0" marT="139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9525" algn="ctr">
                        <a:lnSpc>
                          <a:spcPct val="100000"/>
                        </a:lnSpc>
                        <a:spcBef>
                          <a:spcPts val="110"/>
                        </a:spcBef>
                      </a:pPr>
                      <a:r>
                        <a:rPr sz="1200" dirty="0">
                          <a:solidFill>
                            <a:srgbClr val="595959"/>
                          </a:solidFill>
                          <a:latin typeface="Arial"/>
                          <a:cs typeface="Arial"/>
                        </a:rPr>
                        <a:t>O</a:t>
                      </a:r>
                      <a:endParaRPr sz="1200">
                        <a:latin typeface="Arial"/>
                        <a:cs typeface="Arial"/>
                      </a:endParaRPr>
                    </a:p>
                  </a:txBody>
                  <a:tcPr marL="0" marR="0" marT="139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39725">
                        <a:lnSpc>
                          <a:spcPct val="100000"/>
                        </a:lnSpc>
                        <a:spcBef>
                          <a:spcPts val="110"/>
                        </a:spcBef>
                      </a:pPr>
                      <a:r>
                        <a:rPr sz="1200" spc="-114" dirty="0">
                          <a:solidFill>
                            <a:srgbClr val="595959"/>
                          </a:solidFill>
                          <a:latin typeface="Arial"/>
                          <a:cs typeface="Arial"/>
                        </a:rPr>
                        <a:t>B_ORG</a:t>
                      </a:r>
                      <a:endParaRPr sz="1200">
                        <a:latin typeface="Arial"/>
                        <a:cs typeface="Arial"/>
                      </a:endParaRPr>
                    </a:p>
                  </a:txBody>
                  <a:tcPr marL="0" marR="0" marT="139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1270" algn="ctr">
                        <a:lnSpc>
                          <a:spcPct val="100000"/>
                        </a:lnSpc>
                        <a:spcBef>
                          <a:spcPts val="114"/>
                        </a:spcBef>
                      </a:pPr>
                      <a:r>
                        <a:rPr sz="1200" dirty="0">
                          <a:solidFill>
                            <a:srgbClr val="595959"/>
                          </a:solidFill>
                          <a:latin typeface="Arial"/>
                          <a:cs typeface="Arial"/>
                        </a:rPr>
                        <a:t>?</a:t>
                      </a:r>
                      <a:endParaRPr sz="1200">
                        <a:latin typeface="Arial"/>
                        <a:cs typeface="Arial"/>
                      </a:endParaRPr>
                    </a:p>
                  </a:txBody>
                  <a:tcPr marL="0" marR="0" marT="14604" marB="0">
                    <a:lnL w="19050">
                      <a:solidFill>
                        <a:srgbClr val="000000"/>
                      </a:solidFill>
                      <a:prstDash val="solid"/>
                    </a:lnL>
                    <a:lnR w="28575">
                      <a:solidFill>
                        <a:srgbClr val="000000"/>
                      </a:solidFill>
                      <a:prstDash val="solid"/>
                    </a:lnR>
                    <a:lnT w="19050">
                      <a:solidFill>
                        <a:srgbClr val="000000"/>
                      </a:solidFill>
                      <a:prstDash val="solid"/>
                    </a:lnT>
                    <a:lnB w="19050">
                      <a:solidFill>
                        <a:srgbClr val="000000"/>
                      </a:solidFill>
                      <a:prstDash val="solid"/>
                    </a:lnB>
                  </a:tcPr>
                </a:tc>
                <a:tc>
                  <a:txBody>
                    <a:bodyPr/>
                    <a:lstStyle/>
                    <a:p>
                      <a:pPr marR="10795" algn="ctr">
                        <a:lnSpc>
                          <a:spcPct val="100000"/>
                        </a:lnSpc>
                        <a:spcBef>
                          <a:spcPts val="114"/>
                        </a:spcBef>
                      </a:pPr>
                      <a:r>
                        <a:rPr sz="1200" dirty="0">
                          <a:solidFill>
                            <a:srgbClr val="595959"/>
                          </a:solidFill>
                          <a:latin typeface="Arial"/>
                          <a:cs typeface="Arial"/>
                        </a:rPr>
                        <a:t>…</a:t>
                      </a:r>
                      <a:endParaRPr sz="1200">
                        <a:latin typeface="Arial"/>
                        <a:cs typeface="Arial"/>
                      </a:endParaRPr>
                    </a:p>
                  </a:txBody>
                  <a:tcPr marL="0" marR="0" marT="14604" marB="0">
                    <a:lnL w="2857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grpSp>
        <p:nvGrpSpPr>
          <p:cNvPr id="16" name="object 16"/>
          <p:cNvGrpSpPr/>
          <p:nvPr/>
        </p:nvGrpSpPr>
        <p:grpSpPr>
          <a:xfrm>
            <a:off x="711200" y="3581400"/>
            <a:ext cx="292100" cy="266700"/>
            <a:chOff x="711200" y="3581400"/>
            <a:chExt cx="292100" cy="266700"/>
          </a:xfrm>
        </p:grpSpPr>
        <p:sp>
          <p:nvSpPr>
            <p:cNvPr id="17" name="object 17"/>
            <p:cNvSpPr/>
            <p:nvPr/>
          </p:nvSpPr>
          <p:spPr>
            <a:xfrm>
              <a:off x="717550" y="3587750"/>
              <a:ext cx="76200" cy="254000"/>
            </a:xfrm>
            <a:custGeom>
              <a:avLst/>
              <a:gdLst/>
              <a:ahLst/>
              <a:cxnLst/>
              <a:rect l="l" t="t" r="r" b="b"/>
              <a:pathLst>
                <a:path w="76200" h="254000">
                  <a:moveTo>
                    <a:pt x="52251" y="0"/>
                  </a:moveTo>
                  <a:lnTo>
                    <a:pt x="21770" y="7559"/>
                  </a:lnTo>
                  <a:lnTo>
                    <a:pt x="19594" y="9071"/>
                  </a:lnTo>
                  <a:lnTo>
                    <a:pt x="17417" y="9827"/>
                  </a:lnTo>
                  <a:lnTo>
                    <a:pt x="14972" y="10013"/>
                  </a:lnTo>
                  <a:lnTo>
                    <a:pt x="13062" y="11339"/>
                  </a:lnTo>
                  <a:lnTo>
                    <a:pt x="10500" y="13118"/>
                  </a:lnTo>
                  <a:lnTo>
                    <a:pt x="8896" y="16089"/>
                  </a:lnTo>
                  <a:lnTo>
                    <a:pt x="6531" y="18142"/>
                  </a:lnTo>
                  <a:lnTo>
                    <a:pt x="4521" y="19887"/>
                  </a:lnTo>
                  <a:lnTo>
                    <a:pt x="2176" y="21166"/>
                  </a:lnTo>
                  <a:lnTo>
                    <a:pt x="0" y="22678"/>
                  </a:lnTo>
                  <a:lnTo>
                    <a:pt x="2176" y="24190"/>
                  </a:lnTo>
                  <a:lnTo>
                    <a:pt x="4140" y="26107"/>
                  </a:lnTo>
                  <a:lnTo>
                    <a:pt x="6531" y="27214"/>
                  </a:lnTo>
                  <a:lnTo>
                    <a:pt x="14286" y="30468"/>
                  </a:lnTo>
                  <a:lnTo>
                    <a:pt x="18758" y="31622"/>
                  </a:lnTo>
                  <a:lnTo>
                    <a:pt x="23104" y="32272"/>
                  </a:lnTo>
                  <a:lnTo>
                    <a:pt x="30479" y="34017"/>
                  </a:lnTo>
                  <a:lnTo>
                    <a:pt x="34907" y="35275"/>
                  </a:lnTo>
                  <a:lnTo>
                    <a:pt x="39041" y="37616"/>
                  </a:lnTo>
                  <a:lnTo>
                    <a:pt x="43542" y="38553"/>
                  </a:lnTo>
                  <a:lnTo>
                    <a:pt x="50704" y="40026"/>
                  </a:lnTo>
                  <a:lnTo>
                    <a:pt x="53910" y="40699"/>
                  </a:lnTo>
                  <a:lnTo>
                    <a:pt x="56830" y="41433"/>
                  </a:lnTo>
                  <a:lnTo>
                    <a:pt x="63136" y="43088"/>
                  </a:lnTo>
                  <a:lnTo>
                    <a:pt x="60233" y="43844"/>
                  </a:lnTo>
                  <a:lnTo>
                    <a:pt x="57294" y="44461"/>
                  </a:lnTo>
                  <a:lnTo>
                    <a:pt x="54428" y="45357"/>
                  </a:lnTo>
                  <a:lnTo>
                    <a:pt x="50032" y="46731"/>
                  </a:lnTo>
                  <a:lnTo>
                    <a:pt x="45719" y="48380"/>
                  </a:lnTo>
                  <a:lnTo>
                    <a:pt x="41365" y="49892"/>
                  </a:lnTo>
                  <a:lnTo>
                    <a:pt x="39188" y="50648"/>
                  </a:lnTo>
                  <a:lnTo>
                    <a:pt x="37060" y="51579"/>
                  </a:lnTo>
                  <a:lnTo>
                    <a:pt x="34834" y="52160"/>
                  </a:lnTo>
                  <a:lnTo>
                    <a:pt x="26125" y="54428"/>
                  </a:lnTo>
                  <a:lnTo>
                    <a:pt x="33371" y="58104"/>
                  </a:lnTo>
                  <a:lnTo>
                    <a:pt x="35005" y="59171"/>
                  </a:lnTo>
                  <a:lnTo>
                    <a:pt x="36553" y="61268"/>
                  </a:lnTo>
                  <a:lnTo>
                    <a:pt x="43542" y="68035"/>
                  </a:lnTo>
                  <a:lnTo>
                    <a:pt x="48826" y="72216"/>
                  </a:lnTo>
                  <a:lnTo>
                    <a:pt x="50074" y="72571"/>
                  </a:lnTo>
                  <a:lnTo>
                    <a:pt x="50777" y="73492"/>
                  </a:lnTo>
                  <a:lnTo>
                    <a:pt x="54428" y="79374"/>
                  </a:lnTo>
                  <a:lnTo>
                    <a:pt x="52977" y="81641"/>
                  </a:lnTo>
                  <a:lnTo>
                    <a:pt x="51924" y="84250"/>
                  </a:lnTo>
                  <a:lnTo>
                    <a:pt x="50074" y="86178"/>
                  </a:lnTo>
                  <a:lnTo>
                    <a:pt x="48223" y="88105"/>
                  </a:lnTo>
                  <a:lnTo>
                    <a:pt x="45266" y="88662"/>
                  </a:lnTo>
                  <a:lnTo>
                    <a:pt x="43542" y="90714"/>
                  </a:lnTo>
                  <a:lnTo>
                    <a:pt x="40096" y="94816"/>
                  </a:lnTo>
                  <a:lnTo>
                    <a:pt x="38534" y="100466"/>
                  </a:lnTo>
                  <a:lnTo>
                    <a:pt x="34834" y="104321"/>
                  </a:lnTo>
                  <a:lnTo>
                    <a:pt x="32657" y="106588"/>
                  </a:lnTo>
                  <a:lnTo>
                    <a:pt x="30010" y="108456"/>
                  </a:lnTo>
                  <a:lnTo>
                    <a:pt x="28302" y="111124"/>
                  </a:lnTo>
                  <a:lnTo>
                    <a:pt x="27029" y="113114"/>
                  </a:lnTo>
                  <a:lnTo>
                    <a:pt x="26851" y="115661"/>
                  </a:lnTo>
                  <a:lnTo>
                    <a:pt x="26125" y="117928"/>
                  </a:lnTo>
                  <a:lnTo>
                    <a:pt x="31367" y="121618"/>
                  </a:lnTo>
                  <a:lnTo>
                    <a:pt x="33975" y="123135"/>
                  </a:lnTo>
                  <a:lnTo>
                    <a:pt x="37556" y="124316"/>
                  </a:lnTo>
                  <a:lnTo>
                    <a:pt x="45719" y="127000"/>
                  </a:lnTo>
                  <a:lnTo>
                    <a:pt x="47896" y="127756"/>
                  </a:lnTo>
                  <a:lnTo>
                    <a:pt x="50341" y="127942"/>
                  </a:lnTo>
                  <a:lnTo>
                    <a:pt x="52251" y="129267"/>
                  </a:lnTo>
                  <a:lnTo>
                    <a:pt x="54428" y="130779"/>
                  </a:lnTo>
                  <a:lnTo>
                    <a:pt x="57059" y="131751"/>
                  </a:lnTo>
                  <a:lnTo>
                    <a:pt x="58782" y="133802"/>
                  </a:lnTo>
                  <a:lnTo>
                    <a:pt x="62228" y="137905"/>
                  </a:lnTo>
                  <a:lnTo>
                    <a:pt x="64351" y="143049"/>
                  </a:lnTo>
                  <a:lnTo>
                    <a:pt x="67491" y="147410"/>
                  </a:lnTo>
                  <a:lnTo>
                    <a:pt x="69668" y="150434"/>
                  </a:lnTo>
                  <a:lnTo>
                    <a:pt x="72221" y="153200"/>
                  </a:lnTo>
                  <a:lnTo>
                    <a:pt x="74022" y="156481"/>
                  </a:lnTo>
                  <a:lnTo>
                    <a:pt x="75160" y="158557"/>
                  </a:lnTo>
                  <a:lnTo>
                    <a:pt x="75474" y="161018"/>
                  </a:lnTo>
                  <a:lnTo>
                    <a:pt x="76200" y="163285"/>
                  </a:lnTo>
                  <a:lnTo>
                    <a:pt x="75474" y="165553"/>
                  </a:lnTo>
                  <a:lnTo>
                    <a:pt x="75645" y="168398"/>
                  </a:lnTo>
                  <a:lnTo>
                    <a:pt x="74022" y="170088"/>
                  </a:lnTo>
                  <a:lnTo>
                    <a:pt x="70322" y="173942"/>
                  </a:lnTo>
                  <a:lnTo>
                    <a:pt x="65313" y="176136"/>
                  </a:lnTo>
                  <a:lnTo>
                    <a:pt x="60959" y="179160"/>
                  </a:lnTo>
                  <a:lnTo>
                    <a:pt x="58782" y="180672"/>
                  </a:lnTo>
                  <a:lnTo>
                    <a:pt x="55879" y="181428"/>
                  </a:lnTo>
                  <a:lnTo>
                    <a:pt x="54428" y="183696"/>
                  </a:lnTo>
                  <a:lnTo>
                    <a:pt x="50074" y="190500"/>
                  </a:lnTo>
                  <a:lnTo>
                    <a:pt x="54428" y="192011"/>
                  </a:lnTo>
                  <a:lnTo>
                    <a:pt x="59317" y="192383"/>
                  </a:lnTo>
                  <a:lnTo>
                    <a:pt x="63136" y="195035"/>
                  </a:lnTo>
                  <a:lnTo>
                    <a:pt x="76200" y="204106"/>
                  </a:lnTo>
                  <a:lnTo>
                    <a:pt x="74309" y="204599"/>
                  </a:lnTo>
                  <a:lnTo>
                    <a:pt x="63392" y="207195"/>
                  </a:lnTo>
                  <a:lnTo>
                    <a:pt x="60959" y="208642"/>
                  </a:lnTo>
                  <a:lnTo>
                    <a:pt x="57809" y="210518"/>
                  </a:lnTo>
                  <a:lnTo>
                    <a:pt x="55154" y="213178"/>
                  </a:lnTo>
                  <a:lnTo>
                    <a:pt x="52251" y="215445"/>
                  </a:lnTo>
                  <a:lnTo>
                    <a:pt x="41540" y="218999"/>
                  </a:lnTo>
                  <a:lnTo>
                    <a:pt x="39291" y="219820"/>
                  </a:lnTo>
                  <a:lnTo>
                    <a:pt x="38078" y="221289"/>
                  </a:lnTo>
                  <a:lnTo>
                    <a:pt x="30479" y="226785"/>
                  </a:lnTo>
                  <a:lnTo>
                    <a:pt x="24506" y="230084"/>
                  </a:lnTo>
                  <a:lnTo>
                    <a:pt x="22139" y="230997"/>
                  </a:lnTo>
                  <a:lnTo>
                    <a:pt x="21221" y="232638"/>
                  </a:lnTo>
                  <a:lnTo>
                    <a:pt x="19594" y="238124"/>
                  </a:lnTo>
                  <a:lnTo>
                    <a:pt x="25789" y="240249"/>
                  </a:lnTo>
                  <a:lnTo>
                    <a:pt x="26662" y="241066"/>
                  </a:lnTo>
                  <a:lnTo>
                    <a:pt x="34834" y="244928"/>
                  </a:lnTo>
                  <a:lnTo>
                    <a:pt x="36943" y="245870"/>
                  </a:lnTo>
                  <a:lnTo>
                    <a:pt x="39455" y="245870"/>
                  </a:lnTo>
                  <a:lnTo>
                    <a:pt x="41365" y="247196"/>
                  </a:lnTo>
                  <a:lnTo>
                    <a:pt x="43927" y="248975"/>
                  </a:lnTo>
                  <a:lnTo>
                    <a:pt x="47896" y="254000"/>
                  </a:lnTo>
                </a:path>
              </a:pathLst>
            </a:custGeom>
            <a:ln w="12700">
              <a:solidFill>
                <a:srgbClr val="000000"/>
              </a:solidFill>
            </a:ln>
          </p:spPr>
          <p:txBody>
            <a:bodyPr wrap="square" lIns="0" tIns="0" rIns="0" bIns="0" rtlCol="0"/>
            <a:lstStyle/>
            <a:p>
              <a:endParaRPr/>
            </a:p>
          </p:txBody>
        </p:sp>
        <p:sp>
          <p:nvSpPr>
            <p:cNvPr id="18" name="object 18"/>
            <p:cNvSpPr/>
            <p:nvPr/>
          </p:nvSpPr>
          <p:spPr>
            <a:xfrm>
              <a:off x="768349" y="3587750"/>
              <a:ext cx="228600" cy="254000"/>
            </a:xfrm>
            <a:custGeom>
              <a:avLst/>
              <a:gdLst/>
              <a:ahLst/>
              <a:cxnLst/>
              <a:rect l="l" t="t" r="r" b="b"/>
              <a:pathLst>
                <a:path w="228600" h="254000">
                  <a:moveTo>
                    <a:pt x="0" y="254000"/>
                  </a:moveTo>
                  <a:lnTo>
                    <a:pt x="72255" y="253999"/>
                  </a:lnTo>
                  <a:lnTo>
                    <a:pt x="135008" y="253999"/>
                  </a:lnTo>
                  <a:lnTo>
                    <a:pt x="184493" y="253999"/>
                  </a:lnTo>
                  <a:lnTo>
                    <a:pt x="228600" y="253997"/>
                  </a:lnTo>
                  <a:lnTo>
                    <a:pt x="228600" y="2"/>
                  </a:lnTo>
                  <a:lnTo>
                    <a:pt x="216945" y="1"/>
                  </a:lnTo>
                  <a:lnTo>
                    <a:pt x="184493" y="1"/>
                  </a:lnTo>
                  <a:lnTo>
                    <a:pt x="135008" y="0"/>
                  </a:lnTo>
                  <a:lnTo>
                    <a:pt x="72255" y="0"/>
                  </a:lnTo>
                  <a:lnTo>
                    <a:pt x="0" y="0"/>
                  </a:lnTo>
                </a:path>
              </a:pathLst>
            </a:custGeom>
            <a:ln w="12700">
              <a:solidFill>
                <a:srgbClr val="000000"/>
              </a:solidFill>
            </a:ln>
          </p:spPr>
          <p:txBody>
            <a:bodyPr wrap="square" lIns="0" tIns="0" rIns="0" bIns="0" rtlCol="0"/>
            <a:lstStyle/>
            <a:p>
              <a:endParaRPr/>
            </a:p>
          </p:txBody>
        </p:sp>
      </p:grpSp>
      <p:pic>
        <p:nvPicPr>
          <p:cNvPr id="19" name="object 19"/>
          <p:cNvPicPr/>
          <p:nvPr/>
        </p:nvPicPr>
        <p:blipFill>
          <a:blip r:embed="rId2" cstate="print"/>
          <a:stretch>
            <a:fillRect/>
          </a:stretch>
        </p:blipFill>
        <p:spPr>
          <a:xfrm>
            <a:off x="1729004" y="4272489"/>
            <a:ext cx="6101904" cy="1667158"/>
          </a:xfrm>
          <a:prstGeom prst="rect">
            <a:avLst/>
          </a:prstGeom>
        </p:spPr>
      </p:pic>
      <p:grpSp>
        <p:nvGrpSpPr>
          <p:cNvPr id="20" name="object 20"/>
          <p:cNvGrpSpPr/>
          <p:nvPr/>
        </p:nvGrpSpPr>
        <p:grpSpPr>
          <a:xfrm>
            <a:off x="4292600" y="3581400"/>
            <a:ext cx="2222500" cy="622300"/>
            <a:chOff x="4292600" y="3581400"/>
            <a:chExt cx="2222500" cy="622300"/>
          </a:xfrm>
        </p:grpSpPr>
        <p:sp>
          <p:nvSpPr>
            <p:cNvPr id="21" name="object 21"/>
            <p:cNvSpPr/>
            <p:nvPr/>
          </p:nvSpPr>
          <p:spPr>
            <a:xfrm>
              <a:off x="6432550" y="3587750"/>
              <a:ext cx="76200" cy="254000"/>
            </a:xfrm>
            <a:custGeom>
              <a:avLst/>
              <a:gdLst/>
              <a:ahLst/>
              <a:cxnLst/>
              <a:rect l="l" t="t" r="r" b="b"/>
              <a:pathLst>
                <a:path w="76200" h="254000">
                  <a:moveTo>
                    <a:pt x="23948" y="0"/>
                  </a:moveTo>
                  <a:lnTo>
                    <a:pt x="54429" y="7559"/>
                  </a:lnTo>
                  <a:lnTo>
                    <a:pt x="56605" y="9071"/>
                  </a:lnTo>
                  <a:lnTo>
                    <a:pt x="58782" y="9827"/>
                  </a:lnTo>
                  <a:lnTo>
                    <a:pt x="61227" y="10013"/>
                  </a:lnTo>
                  <a:lnTo>
                    <a:pt x="63137" y="11339"/>
                  </a:lnTo>
                  <a:lnTo>
                    <a:pt x="65699" y="13118"/>
                  </a:lnTo>
                  <a:lnTo>
                    <a:pt x="67303" y="16089"/>
                  </a:lnTo>
                  <a:lnTo>
                    <a:pt x="69668" y="18142"/>
                  </a:lnTo>
                  <a:lnTo>
                    <a:pt x="71678" y="19887"/>
                  </a:lnTo>
                  <a:lnTo>
                    <a:pt x="74023" y="21166"/>
                  </a:lnTo>
                  <a:lnTo>
                    <a:pt x="76200" y="22678"/>
                  </a:lnTo>
                  <a:lnTo>
                    <a:pt x="74023" y="24190"/>
                  </a:lnTo>
                  <a:lnTo>
                    <a:pt x="72059" y="26107"/>
                  </a:lnTo>
                  <a:lnTo>
                    <a:pt x="69668" y="27214"/>
                  </a:lnTo>
                  <a:lnTo>
                    <a:pt x="61913" y="30468"/>
                  </a:lnTo>
                  <a:lnTo>
                    <a:pt x="57441" y="31622"/>
                  </a:lnTo>
                  <a:lnTo>
                    <a:pt x="53095" y="32272"/>
                  </a:lnTo>
                  <a:lnTo>
                    <a:pt x="45720" y="34017"/>
                  </a:lnTo>
                  <a:lnTo>
                    <a:pt x="41292" y="35275"/>
                  </a:lnTo>
                  <a:lnTo>
                    <a:pt x="37158" y="37616"/>
                  </a:lnTo>
                  <a:lnTo>
                    <a:pt x="32657" y="38553"/>
                  </a:lnTo>
                  <a:lnTo>
                    <a:pt x="25495" y="40026"/>
                  </a:lnTo>
                  <a:lnTo>
                    <a:pt x="22289" y="40699"/>
                  </a:lnTo>
                  <a:lnTo>
                    <a:pt x="19369" y="41433"/>
                  </a:lnTo>
                  <a:lnTo>
                    <a:pt x="13063" y="43088"/>
                  </a:lnTo>
                  <a:lnTo>
                    <a:pt x="15966" y="43844"/>
                  </a:lnTo>
                  <a:lnTo>
                    <a:pt x="18905" y="44461"/>
                  </a:lnTo>
                  <a:lnTo>
                    <a:pt x="21771" y="45357"/>
                  </a:lnTo>
                  <a:lnTo>
                    <a:pt x="26167" y="46731"/>
                  </a:lnTo>
                  <a:lnTo>
                    <a:pt x="30480" y="48380"/>
                  </a:lnTo>
                  <a:lnTo>
                    <a:pt x="34834" y="49892"/>
                  </a:lnTo>
                  <a:lnTo>
                    <a:pt x="37010" y="50648"/>
                  </a:lnTo>
                  <a:lnTo>
                    <a:pt x="39139" y="51579"/>
                  </a:lnTo>
                  <a:lnTo>
                    <a:pt x="41365" y="52160"/>
                  </a:lnTo>
                  <a:lnTo>
                    <a:pt x="50074" y="54428"/>
                  </a:lnTo>
                  <a:lnTo>
                    <a:pt x="42828" y="58104"/>
                  </a:lnTo>
                  <a:lnTo>
                    <a:pt x="41194" y="59171"/>
                  </a:lnTo>
                  <a:lnTo>
                    <a:pt x="39646" y="61268"/>
                  </a:lnTo>
                  <a:lnTo>
                    <a:pt x="32657" y="68035"/>
                  </a:lnTo>
                  <a:lnTo>
                    <a:pt x="27373" y="72216"/>
                  </a:lnTo>
                  <a:lnTo>
                    <a:pt x="26125" y="72571"/>
                  </a:lnTo>
                  <a:lnTo>
                    <a:pt x="25422" y="73492"/>
                  </a:lnTo>
                  <a:lnTo>
                    <a:pt x="21771" y="79374"/>
                  </a:lnTo>
                  <a:lnTo>
                    <a:pt x="23222" y="81641"/>
                  </a:lnTo>
                  <a:lnTo>
                    <a:pt x="24275" y="84250"/>
                  </a:lnTo>
                  <a:lnTo>
                    <a:pt x="26125" y="86178"/>
                  </a:lnTo>
                  <a:lnTo>
                    <a:pt x="27976" y="88105"/>
                  </a:lnTo>
                  <a:lnTo>
                    <a:pt x="30933" y="88662"/>
                  </a:lnTo>
                  <a:lnTo>
                    <a:pt x="32657" y="90714"/>
                  </a:lnTo>
                  <a:lnTo>
                    <a:pt x="36103" y="94816"/>
                  </a:lnTo>
                  <a:lnTo>
                    <a:pt x="37665" y="100466"/>
                  </a:lnTo>
                  <a:lnTo>
                    <a:pt x="41365" y="104321"/>
                  </a:lnTo>
                  <a:lnTo>
                    <a:pt x="43542" y="106588"/>
                  </a:lnTo>
                  <a:lnTo>
                    <a:pt x="46189" y="108456"/>
                  </a:lnTo>
                  <a:lnTo>
                    <a:pt x="47897" y="111124"/>
                  </a:lnTo>
                  <a:lnTo>
                    <a:pt x="49170" y="113114"/>
                  </a:lnTo>
                  <a:lnTo>
                    <a:pt x="49348" y="115661"/>
                  </a:lnTo>
                  <a:lnTo>
                    <a:pt x="50074" y="117928"/>
                  </a:lnTo>
                  <a:lnTo>
                    <a:pt x="44832" y="121618"/>
                  </a:lnTo>
                  <a:lnTo>
                    <a:pt x="42224" y="123135"/>
                  </a:lnTo>
                  <a:lnTo>
                    <a:pt x="38643" y="124316"/>
                  </a:lnTo>
                  <a:lnTo>
                    <a:pt x="30480" y="127000"/>
                  </a:lnTo>
                  <a:lnTo>
                    <a:pt x="28303" y="127756"/>
                  </a:lnTo>
                  <a:lnTo>
                    <a:pt x="25858" y="127942"/>
                  </a:lnTo>
                  <a:lnTo>
                    <a:pt x="23948" y="129267"/>
                  </a:lnTo>
                  <a:lnTo>
                    <a:pt x="21771" y="130779"/>
                  </a:lnTo>
                  <a:lnTo>
                    <a:pt x="19140" y="131751"/>
                  </a:lnTo>
                  <a:lnTo>
                    <a:pt x="17417" y="133802"/>
                  </a:lnTo>
                  <a:lnTo>
                    <a:pt x="13971" y="137905"/>
                  </a:lnTo>
                  <a:lnTo>
                    <a:pt x="11848" y="143049"/>
                  </a:lnTo>
                  <a:lnTo>
                    <a:pt x="8708" y="147410"/>
                  </a:lnTo>
                  <a:lnTo>
                    <a:pt x="6531" y="150434"/>
                  </a:lnTo>
                  <a:lnTo>
                    <a:pt x="3978" y="153200"/>
                  </a:lnTo>
                  <a:lnTo>
                    <a:pt x="2177" y="156481"/>
                  </a:lnTo>
                  <a:lnTo>
                    <a:pt x="1039" y="158557"/>
                  </a:lnTo>
                  <a:lnTo>
                    <a:pt x="725" y="161018"/>
                  </a:lnTo>
                  <a:lnTo>
                    <a:pt x="0" y="163285"/>
                  </a:lnTo>
                  <a:lnTo>
                    <a:pt x="725" y="165553"/>
                  </a:lnTo>
                  <a:lnTo>
                    <a:pt x="555" y="168398"/>
                  </a:lnTo>
                  <a:lnTo>
                    <a:pt x="2177" y="170088"/>
                  </a:lnTo>
                  <a:lnTo>
                    <a:pt x="5877" y="173942"/>
                  </a:lnTo>
                  <a:lnTo>
                    <a:pt x="10886" y="176136"/>
                  </a:lnTo>
                  <a:lnTo>
                    <a:pt x="15240" y="179160"/>
                  </a:lnTo>
                  <a:lnTo>
                    <a:pt x="17417" y="180672"/>
                  </a:lnTo>
                  <a:lnTo>
                    <a:pt x="20320" y="181428"/>
                  </a:lnTo>
                  <a:lnTo>
                    <a:pt x="21771" y="183696"/>
                  </a:lnTo>
                  <a:lnTo>
                    <a:pt x="26125" y="190500"/>
                  </a:lnTo>
                  <a:lnTo>
                    <a:pt x="21771" y="192011"/>
                  </a:lnTo>
                  <a:lnTo>
                    <a:pt x="16882" y="192383"/>
                  </a:lnTo>
                  <a:lnTo>
                    <a:pt x="13063" y="195035"/>
                  </a:lnTo>
                  <a:lnTo>
                    <a:pt x="0" y="204106"/>
                  </a:lnTo>
                  <a:lnTo>
                    <a:pt x="1890" y="204599"/>
                  </a:lnTo>
                  <a:lnTo>
                    <a:pt x="12807" y="207195"/>
                  </a:lnTo>
                  <a:lnTo>
                    <a:pt x="15240" y="208642"/>
                  </a:lnTo>
                  <a:lnTo>
                    <a:pt x="18390" y="210518"/>
                  </a:lnTo>
                  <a:lnTo>
                    <a:pt x="21046" y="213178"/>
                  </a:lnTo>
                  <a:lnTo>
                    <a:pt x="23948" y="215445"/>
                  </a:lnTo>
                  <a:lnTo>
                    <a:pt x="34659" y="218999"/>
                  </a:lnTo>
                  <a:lnTo>
                    <a:pt x="36908" y="219820"/>
                  </a:lnTo>
                  <a:lnTo>
                    <a:pt x="38121" y="221289"/>
                  </a:lnTo>
                  <a:lnTo>
                    <a:pt x="45720" y="226785"/>
                  </a:lnTo>
                  <a:lnTo>
                    <a:pt x="51693" y="230084"/>
                  </a:lnTo>
                  <a:lnTo>
                    <a:pt x="54060" y="230997"/>
                  </a:lnTo>
                  <a:lnTo>
                    <a:pt x="54978" y="232638"/>
                  </a:lnTo>
                  <a:lnTo>
                    <a:pt x="56605" y="238124"/>
                  </a:lnTo>
                  <a:lnTo>
                    <a:pt x="50410" y="240249"/>
                  </a:lnTo>
                  <a:lnTo>
                    <a:pt x="49537" y="241066"/>
                  </a:lnTo>
                  <a:lnTo>
                    <a:pt x="41365" y="244928"/>
                  </a:lnTo>
                  <a:lnTo>
                    <a:pt x="39256" y="245870"/>
                  </a:lnTo>
                  <a:lnTo>
                    <a:pt x="36744" y="245870"/>
                  </a:lnTo>
                  <a:lnTo>
                    <a:pt x="34834" y="247196"/>
                  </a:lnTo>
                  <a:lnTo>
                    <a:pt x="32272" y="248975"/>
                  </a:lnTo>
                  <a:lnTo>
                    <a:pt x="28303" y="254000"/>
                  </a:lnTo>
                </a:path>
              </a:pathLst>
            </a:custGeom>
            <a:ln w="12700">
              <a:solidFill>
                <a:srgbClr val="000000"/>
              </a:solidFill>
            </a:ln>
          </p:spPr>
          <p:txBody>
            <a:bodyPr wrap="square" lIns="0" tIns="0" rIns="0" bIns="0" rtlCol="0"/>
            <a:lstStyle/>
            <a:p>
              <a:endParaRPr/>
            </a:p>
          </p:txBody>
        </p:sp>
        <p:sp>
          <p:nvSpPr>
            <p:cNvPr id="22" name="object 22"/>
            <p:cNvSpPr/>
            <p:nvPr/>
          </p:nvSpPr>
          <p:spPr>
            <a:xfrm>
              <a:off x="6229350" y="3587750"/>
              <a:ext cx="241300" cy="254000"/>
            </a:xfrm>
            <a:custGeom>
              <a:avLst/>
              <a:gdLst/>
              <a:ahLst/>
              <a:cxnLst/>
              <a:rect l="l" t="t" r="r" b="b"/>
              <a:pathLst>
                <a:path w="241300" h="254000">
                  <a:moveTo>
                    <a:pt x="241300" y="254000"/>
                  </a:moveTo>
                  <a:lnTo>
                    <a:pt x="165030" y="253999"/>
                  </a:lnTo>
                  <a:lnTo>
                    <a:pt x="98791" y="253999"/>
                  </a:lnTo>
                  <a:lnTo>
                    <a:pt x="46556" y="253998"/>
                  </a:lnTo>
                  <a:lnTo>
                    <a:pt x="0" y="253997"/>
                  </a:lnTo>
                  <a:lnTo>
                    <a:pt x="0" y="2"/>
                  </a:lnTo>
                  <a:lnTo>
                    <a:pt x="12301" y="1"/>
                  </a:lnTo>
                  <a:lnTo>
                    <a:pt x="46556" y="1"/>
                  </a:lnTo>
                  <a:lnTo>
                    <a:pt x="98791" y="0"/>
                  </a:lnTo>
                  <a:lnTo>
                    <a:pt x="165030" y="0"/>
                  </a:lnTo>
                  <a:lnTo>
                    <a:pt x="241300" y="0"/>
                  </a:lnTo>
                </a:path>
              </a:pathLst>
            </a:custGeom>
            <a:ln w="12700">
              <a:solidFill>
                <a:srgbClr val="000000"/>
              </a:solidFill>
            </a:ln>
          </p:spPr>
          <p:txBody>
            <a:bodyPr wrap="square" lIns="0" tIns="0" rIns="0" bIns="0" rtlCol="0"/>
            <a:lstStyle/>
            <a:p>
              <a:endParaRPr/>
            </a:p>
          </p:txBody>
        </p:sp>
        <p:sp>
          <p:nvSpPr>
            <p:cNvPr id="23" name="object 23"/>
            <p:cNvSpPr/>
            <p:nvPr/>
          </p:nvSpPr>
          <p:spPr>
            <a:xfrm>
              <a:off x="4292600" y="3835400"/>
              <a:ext cx="228600" cy="368300"/>
            </a:xfrm>
            <a:custGeom>
              <a:avLst/>
              <a:gdLst/>
              <a:ahLst/>
              <a:cxnLst/>
              <a:rect l="l" t="t" r="r" b="b"/>
              <a:pathLst>
                <a:path w="228600" h="368300">
                  <a:moveTo>
                    <a:pt x="114300" y="0"/>
                  </a:moveTo>
                  <a:lnTo>
                    <a:pt x="0" y="114300"/>
                  </a:lnTo>
                  <a:lnTo>
                    <a:pt x="57150" y="114300"/>
                  </a:lnTo>
                  <a:lnTo>
                    <a:pt x="57150" y="368300"/>
                  </a:lnTo>
                  <a:lnTo>
                    <a:pt x="171450" y="368300"/>
                  </a:lnTo>
                  <a:lnTo>
                    <a:pt x="171450" y="114300"/>
                  </a:lnTo>
                  <a:lnTo>
                    <a:pt x="228600" y="114300"/>
                  </a:lnTo>
                  <a:lnTo>
                    <a:pt x="114300" y="0"/>
                  </a:lnTo>
                  <a:close/>
                </a:path>
              </a:pathLst>
            </a:custGeom>
            <a:solidFill>
              <a:srgbClr val="000000"/>
            </a:solidFill>
          </p:spPr>
          <p:txBody>
            <a:bodyPr wrap="square" lIns="0" tIns="0" rIns="0" bIns="0" rtlCol="0"/>
            <a:lstStyle/>
            <a:p>
              <a:endParaRPr/>
            </a:p>
          </p:txBody>
        </p:sp>
      </p:grpSp>
      <p:sp>
        <p:nvSpPr>
          <p:cNvPr id="24" name="object 2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5" name="object 2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5927" y="5026177"/>
            <a:ext cx="5657215" cy="1300480"/>
          </a:xfrm>
          <a:prstGeom prst="rect">
            <a:avLst/>
          </a:prstGeom>
        </p:spPr>
        <p:txBody>
          <a:bodyPr vert="horz" wrap="square" lIns="0" tIns="12700" rIns="0" bIns="0" rtlCol="0">
            <a:spAutoFit/>
          </a:bodyPr>
          <a:lstStyle/>
          <a:p>
            <a:pPr marR="5080" algn="r">
              <a:lnSpc>
                <a:spcPts val="5020"/>
              </a:lnSpc>
              <a:spcBef>
                <a:spcPts val="100"/>
              </a:spcBef>
            </a:pPr>
            <a:r>
              <a:rPr sz="4200" spc="175" dirty="0">
                <a:solidFill>
                  <a:srgbClr val="EE5612"/>
                </a:solidFill>
                <a:latin typeface="Times New Roman"/>
                <a:cs typeface="Times New Roman"/>
              </a:rPr>
              <a:t>Information</a:t>
            </a:r>
            <a:r>
              <a:rPr sz="4200" spc="350" dirty="0">
                <a:solidFill>
                  <a:srgbClr val="EE5612"/>
                </a:solidFill>
                <a:latin typeface="Times New Roman"/>
                <a:cs typeface="Times New Roman"/>
              </a:rPr>
              <a:t> </a:t>
            </a:r>
            <a:r>
              <a:rPr sz="4200" spc="195" dirty="0">
                <a:solidFill>
                  <a:srgbClr val="EE5612"/>
                </a:solidFill>
                <a:latin typeface="Times New Roman"/>
                <a:cs typeface="Times New Roman"/>
              </a:rPr>
              <a:t>Extraction:</a:t>
            </a:r>
            <a:endParaRPr sz="4200">
              <a:latin typeface="Times New Roman"/>
              <a:cs typeface="Times New Roman"/>
            </a:endParaRPr>
          </a:p>
          <a:p>
            <a:pPr marR="6985" algn="r">
              <a:lnSpc>
                <a:spcPts val="5020"/>
              </a:lnSpc>
            </a:pPr>
            <a:r>
              <a:rPr sz="4200" spc="190" dirty="0">
                <a:solidFill>
                  <a:srgbClr val="EE5612"/>
                </a:solidFill>
                <a:latin typeface="Times New Roman"/>
                <a:cs typeface="Times New Roman"/>
              </a:rPr>
              <a:t>Relations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152015" cy="665480"/>
          </a:xfrm>
          <a:prstGeom prst="rect">
            <a:avLst/>
          </a:prstGeom>
        </p:spPr>
        <p:txBody>
          <a:bodyPr vert="horz" wrap="square" lIns="0" tIns="12700" rIns="0" bIns="0" rtlCol="0">
            <a:spAutoFit/>
          </a:bodyPr>
          <a:lstStyle/>
          <a:p>
            <a:pPr marL="12700">
              <a:lnSpc>
                <a:spcPct val="100000"/>
              </a:lnSpc>
              <a:spcBef>
                <a:spcPts val="100"/>
              </a:spcBef>
            </a:pPr>
            <a:r>
              <a:rPr spc="90" dirty="0"/>
              <a:t>Relations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892555" y="2306320"/>
            <a:ext cx="6883400" cy="1447800"/>
          </a:xfrm>
          <a:prstGeom prst="rect">
            <a:avLst/>
          </a:prstGeom>
        </p:spPr>
        <p:txBody>
          <a:bodyPr vert="horz" wrap="square" lIns="0" tIns="11430" rIns="0" bIns="0" rtlCol="0">
            <a:spAutoFit/>
          </a:bodyPr>
          <a:lstStyle/>
          <a:p>
            <a:pPr marL="12700" marR="5080">
              <a:lnSpc>
                <a:spcPct val="100400"/>
              </a:lnSpc>
              <a:spcBef>
                <a:spcPts val="90"/>
              </a:spcBef>
            </a:pPr>
            <a:r>
              <a:rPr sz="2200" spc="-5" dirty="0">
                <a:solidFill>
                  <a:srgbClr val="595959"/>
                </a:solidFill>
                <a:latin typeface="Times New Roman"/>
                <a:cs typeface="Times New Roman"/>
              </a:rPr>
              <a:t>Once </a:t>
            </a:r>
            <a:r>
              <a:rPr sz="2200" dirty="0">
                <a:solidFill>
                  <a:srgbClr val="595959"/>
                </a:solidFill>
                <a:latin typeface="Times New Roman"/>
                <a:cs typeface="Times New Roman"/>
              </a:rPr>
              <a:t>you </a:t>
            </a:r>
            <a:r>
              <a:rPr sz="2200" spc="-5" dirty="0">
                <a:solidFill>
                  <a:srgbClr val="595959"/>
                </a:solidFill>
                <a:latin typeface="Times New Roman"/>
                <a:cs typeface="Times New Roman"/>
              </a:rPr>
              <a:t>have captured</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entities </a:t>
            </a:r>
            <a:r>
              <a:rPr sz="2200" dirty="0">
                <a:solidFill>
                  <a:srgbClr val="595959"/>
                </a:solidFill>
                <a:latin typeface="Times New Roman"/>
                <a:cs typeface="Times New Roman"/>
              </a:rPr>
              <a:t>in a</a:t>
            </a:r>
            <a:r>
              <a:rPr sz="2200" spc="-5" dirty="0">
                <a:solidFill>
                  <a:srgbClr val="595959"/>
                </a:solidFill>
                <a:latin typeface="Times New Roman"/>
                <a:cs typeface="Times New Roman"/>
              </a:rPr>
              <a:t> text,</a:t>
            </a:r>
            <a:r>
              <a:rPr sz="2200" dirty="0">
                <a:solidFill>
                  <a:srgbClr val="595959"/>
                </a:solidFill>
                <a:latin typeface="Times New Roman"/>
                <a:cs typeface="Times New Roman"/>
              </a:rPr>
              <a:t> you might </a:t>
            </a:r>
            <a:r>
              <a:rPr sz="2200" spc="-5" dirty="0">
                <a:solidFill>
                  <a:srgbClr val="595959"/>
                </a:solidFill>
                <a:latin typeface="Times New Roman"/>
                <a:cs typeface="Times New Roman"/>
              </a:rPr>
              <a:t>want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to </a:t>
            </a:r>
            <a:r>
              <a:rPr sz="2200" spc="-5" dirty="0">
                <a:solidFill>
                  <a:srgbClr val="595959"/>
                </a:solidFill>
                <a:latin typeface="Times New Roman"/>
                <a:cs typeface="Times New Roman"/>
              </a:rPr>
              <a:t>ascertain</a:t>
            </a:r>
            <a:r>
              <a:rPr sz="2200" dirty="0">
                <a:solidFill>
                  <a:srgbClr val="595959"/>
                </a:solidFill>
                <a:latin typeface="Times New Roman"/>
                <a:cs typeface="Times New Roman"/>
              </a:rPr>
              <a:t> how</a:t>
            </a:r>
            <a:r>
              <a:rPr sz="2200" spc="-5" dirty="0">
                <a:solidFill>
                  <a:srgbClr val="595959"/>
                </a:solidFill>
                <a:latin typeface="Times New Roman"/>
                <a:cs typeface="Times New Roman"/>
              </a:rPr>
              <a:t> they</a:t>
            </a:r>
            <a:r>
              <a:rPr sz="2200" dirty="0">
                <a:solidFill>
                  <a:srgbClr val="595959"/>
                </a:solidFill>
                <a:latin typeface="Times New Roman"/>
                <a:cs typeface="Times New Roman"/>
              </a:rPr>
              <a:t> </a:t>
            </a:r>
            <a:r>
              <a:rPr sz="2200" spc="-5" dirty="0">
                <a:solidFill>
                  <a:srgbClr val="595959"/>
                </a:solidFill>
                <a:latin typeface="Times New Roman"/>
                <a:cs typeface="Times New Roman"/>
              </a:rPr>
              <a:t>relate </a:t>
            </a:r>
            <a:r>
              <a:rPr sz="2200" dirty="0">
                <a:solidFill>
                  <a:srgbClr val="595959"/>
                </a:solidFill>
                <a:latin typeface="Times New Roman"/>
                <a:cs typeface="Times New Roman"/>
              </a:rPr>
              <a:t>to one</a:t>
            </a:r>
            <a:r>
              <a:rPr sz="2200" spc="-5" dirty="0">
                <a:solidFill>
                  <a:srgbClr val="595959"/>
                </a:solidFill>
                <a:latin typeface="Times New Roman"/>
                <a:cs typeface="Times New Roman"/>
              </a:rPr>
              <a:t> </a:t>
            </a:r>
            <a:r>
              <a:rPr sz="2200" spc="-15" dirty="0">
                <a:solidFill>
                  <a:srgbClr val="595959"/>
                </a:solidFill>
                <a:latin typeface="Times New Roman"/>
                <a:cs typeface="Times New Roman"/>
              </a:rPr>
              <a:t>another,</a:t>
            </a:r>
            <a:r>
              <a:rPr sz="2200" dirty="0">
                <a:solidFill>
                  <a:srgbClr val="595959"/>
                </a:solidFill>
                <a:latin typeface="Times New Roman"/>
                <a:cs typeface="Times New Roman"/>
              </a:rPr>
              <a:t> </a:t>
            </a:r>
            <a:r>
              <a:rPr sz="2200" spc="-5" dirty="0">
                <a:solidFill>
                  <a:srgbClr val="595959"/>
                </a:solidFill>
                <a:latin typeface="Times New Roman"/>
                <a:cs typeface="Times New Roman"/>
              </a:rPr>
              <a:t>according</a:t>
            </a:r>
            <a:r>
              <a:rPr sz="2200" dirty="0">
                <a:solidFill>
                  <a:srgbClr val="595959"/>
                </a:solidFill>
                <a:latin typeface="Times New Roman"/>
                <a:cs typeface="Times New Roman"/>
              </a:rPr>
              <a:t> to the </a:t>
            </a:r>
            <a:r>
              <a:rPr sz="2200" spc="5" dirty="0">
                <a:solidFill>
                  <a:srgbClr val="595959"/>
                </a:solidFill>
                <a:latin typeface="Times New Roman"/>
                <a:cs typeface="Times New Roman"/>
              </a:rPr>
              <a:t> </a:t>
            </a:r>
            <a:r>
              <a:rPr sz="2200" b="1" spc="-10" dirty="0">
                <a:solidFill>
                  <a:srgbClr val="595959"/>
                </a:solidFill>
                <a:latin typeface="Times New Roman"/>
                <a:cs typeface="Times New Roman"/>
              </a:rPr>
              <a:t>relations</a:t>
            </a:r>
            <a:r>
              <a:rPr sz="2200" b="1" spc="-15" dirty="0">
                <a:solidFill>
                  <a:srgbClr val="595959"/>
                </a:solidFill>
                <a:latin typeface="Times New Roman"/>
                <a:cs typeface="Times New Roman"/>
              </a:rPr>
              <a:t> </a:t>
            </a:r>
            <a:r>
              <a:rPr sz="2200" b="1" dirty="0">
                <a:solidFill>
                  <a:srgbClr val="595959"/>
                </a:solidFill>
                <a:latin typeface="Times New Roman"/>
                <a:cs typeface="Times New Roman"/>
              </a:rPr>
              <a:t>of </a:t>
            </a:r>
            <a:r>
              <a:rPr sz="2200" b="1" spc="-10" dirty="0">
                <a:solidFill>
                  <a:srgbClr val="595959"/>
                </a:solidFill>
                <a:latin typeface="Times New Roman"/>
                <a:cs typeface="Times New Roman"/>
              </a:rPr>
              <a:t>interest.</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Here,</a:t>
            </a:r>
            <a:r>
              <a:rPr sz="2000" dirty="0">
                <a:solidFill>
                  <a:srgbClr val="595959"/>
                </a:solidFill>
                <a:latin typeface="Times New Roman"/>
                <a:cs typeface="Times New Roman"/>
              </a:rPr>
              <a:t> </a:t>
            </a:r>
            <a:r>
              <a:rPr sz="2000" spc="-5" dirty="0">
                <a:solidFill>
                  <a:srgbClr val="595959"/>
                </a:solidFill>
                <a:latin typeface="Times New Roman"/>
                <a:cs typeface="Times New Roman"/>
              </a:rPr>
              <a:t>we’re</a:t>
            </a:r>
            <a:r>
              <a:rPr sz="2000" dirty="0">
                <a:solidFill>
                  <a:srgbClr val="595959"/>
                </a:solidFill>
                <a:latin typeface="Times New Roman"/>
                <a:cs typeface="Times New Roman"/>
              </a:rPr>
              <a:t> </a:t>
            </a:r>
            <a:r>
              <a:rPr sz="2000" spc="-5" dirty="0">
                <a:solidFill>
                  <a:srgbClr val="595959"/>
                </a:solidFill>
                <a:latin typeface="Times New Roman"/>
                <a:cs typeface="Times New Roman"/>
              </a:rPr>
              <a:t>just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talking</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about</a:t>
            </a:r>
            <a:r>
              <a:rPr sz="2000" spc="-10" dirty="0">
                <a:solidFill>
                  <a:srgbClr val="595959"/>
                </a:solidFill>
                <a:latin typeface="Times New Roman"/>
                <a:cs typeface="Times New Roman"/>
              </a:rPr>
              <a:t> explicitly</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stated</a:t>
            </a:r>
            <a:r>
              <a:rPr sz="2000" dirty="0">
                <a:solidFill>
                  <a:srgbClr val="595959"/>
                </a:solidFill>
                <a:latin typeface="Times New Roman"/>
                <a:cs typeface="Times New Roman"/>
              </a:rPr>
              <a:t> </a:t>
            </a:r>
            <a:r>
              <a:rPr sz="2000" spc="-5" dirty="0">
                <a:solidFill>
                  <a:srgbClr val="595959"/>
                </a:solidFill>
                <a:latin typeface="Times New Roman"/>
                <a:cs typeface="Times New Roman"/>
              </a:rPr>
              <a:t>relations.</a:t>
            </a:r>
            <a:endParaRPr sz="20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23410" cy="665480"/>
          </a:xfrm>
          <a:prstGeom prst="rect">
            <a:avLst/>
          </a:prstGeom>
        </p:spPr>
        <p:txBody>
          <a:bodyPr vert="horz" wrap="square" lIns="0" tIns="12700" rIns="0" bIns="0" rtlCol="0">
            <a:spAutoFit/>
          </a:bodyPr>
          <a:lstStyle/>
          <a:p>
            <a:pPr marL="12700">
              <a:lnSpc>
                <a:spcPct val="100000"/>
              </a:lnSpc>
              <a:spcBef>
                <a:spcPts val="100"/>
              </a:spcBef>
            </a:pPr>
            <a:r>
              <a:rPr spc="80" dirty="0"/>
              <a:t>Relation</a:t>
            </a:r>
            <a:r>
              <a:rPr spc="120" dirty="0"/>
              <a:t> </a:t>
            </a:r>
            <a:r>
              <a:rPr spc="95" dirty="0"/>
              <a:t>Extraction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875623" y="2103120"/>
            <a:ext cx="7082155" cy="3040380"/>
          </a:xfrm>
          <a:prstGeom prst="rect">
            <a:avLst/>
          </a:prstGeom>
        </p:spPr>
        <p:txBody>
          <a:bodyPr vert="horz" wrap="square" lIns="0" tIns="12700" rIns="0" bIns="0" rtlCol="0">
            <a:spAutoFit/>
          </a:bodyPr>
          <a:lstStyle/>
          <a:p>
            <a:pPr marL="12700" marR="5080">
              <a:lnSpc>
                <a:spcPct val="99900"/>
              </a:lnSpc>
              <a:spcBef>
                <a:spcPts val="100"/>
              </a:spcBef>
            </a:pPr>
            <a:r>
              <a:rPr sz="2200" spc="-5" dirty="0">
                <a:solidFill>
                  <a:srgbClr val="595959"/>
                </a:solidFill>
                <a:latin typeface="Times New Roman"/>
                <a:cs typeface="Times New Roman"/>
              </a:rPr>
              <a:t>CHICAGO (AP): Citing </a:t>
            </a:r>
            <a:r>
              <a:rPr sz="2200" dirty="0">
                <a:solidFill>
                  <a:srgbClr val="595959"/>
                </a:solidFill>
                <a:latin typeface="Times New Roman"/>
                <a:cs typeface="Times New Roman"/>
              </a:rPr>
              <a:t>high </a:t>
            </a:r>
            <a:r>
              <a:rPr sz="2200" spc="-5" dirty="0">
                <a:solidFill>
                  <a:srgbClr val="595959"/>
                </a:solidFill>
                <a:latin typeface="Times New Roman"/>
                <a:cs typeface="Times New Roman"/>
              </a:rPr>
              <a:t>fuel prices, United Airlines said </a:t>
            </a:r>
            <a:r>
              <a:rPr sz="2200" dirty="0">
                <a:solidFill>
                  <a:srgbClr val="595959"/>
                </a:solidFill>
                <a:latin typeface="Times New Roman"/>
                <a:cs typeface="Times New Roman"/>
              </a:rPr>
              <a:t> </a:t>
            </a:r>
            <a:r>
              <a:rPr sz="2200" spc="-5" dirty="0">
                <a:solidFill>
                  <a:srgbClr val="595959"/>
                </a:solidFill>
                <a:latin typeface="Times New Roman"/>
                <a:cs typeface="Times New Roman"/>
              </a:rPr>
              <a:t>Friday </a:t>
            </a:r>
            <a:r>
              <a:rPr sz="2200" dirty="0">
                <a:solidFill>
                  <a:srgbClr val="595959"/>
                </a:solidFill>
                <a:latin typeface="Times New Roman"/>
                <a:cs typeface="Times New Roman"/>
              </a:rPr>
              <a:t>it </a:t>
            </a:r>
            <a:r>
              <a:rPr sz="2200" spc="-5" dirty="0">
                <a:solidFill>
                  <a:srgbClr val="595959"/>
                </a:solidFill>
                <a:latin typeface="Times New Roman"/>
                <a:cs typeface="Times New Roman"/>
              </a:rPr>
              <a:t>has increased fares </a:t>
            </a:r>
            <a:r>
              <a:rPr sz="2200" dirty="0">
                <a:solidFill>
                  <a:srgbClr val="595959"/>
                </a:solidFill>
                <a:latin typeface="Times New Roman"/>
                <a:cs typeface="Times New Roman"/>
              </a:rPr>
              <a:t>by $6 </a:t>
            </a:r>
            <a:r>
              <a:rPr sz="2200" spc="-5" dirty="0">
                <a:solidFill>
                  <a:srgbClr val="595959"/>
                </a:solidFill>
                <a:latin typeface="Times New Roman"/>
                <a:cs typeface="Times New Roman"/>
              </a:rPr>
              <a:t>per </a:t>
            </a:r>
            <a:r>
              <a:rPr sz="2200" dirty="0">
                <a:solidFill>
                  <a:srgbClr val="595959"/>
                </a:solidFill>
                <a:latin typeface="Times New Roman"/>
                <a:cs typeface="Times New Roman"/>
              </a:rPr>
              <a:t>round trip on flights to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some cities also served </a:t>
            </a:r>
            <a:r>
              <a:rPr sz="2200" dirty="0">
                <a:solidFill>
                  <a:srgbClr val="595959"/>
                </a:solidFill>
                <a:latin typeface="Times New Roman"/>
                <a:cs typeface="Times New Roman"/>
              </a:rPr>
              <a:t>by </a:t>
            </a:r>
            <a:r>
              <a:rPr sz="2200" spc="-10" dirty="0">
                <a:solidFill>
                  <a:srgbClr val="595959"/>
                </a:solidFill>
                <a:latin typeface="Times New Roman"/>
                <a:cs typeface="Times New Roman"/>
              </a:rPr>
              <a:t>lower-cost </a:t>
            </a:r>
            <a:r>
              <a:rPr sz="2200" spc="-5" dirty="0">
                <a:solidFill>
                  <a:srgbClr val="595959"/>
                </a:solidFill>
                <a:latin typeface="Times New Roman"/>
                <a:cs typeface="Times New Roman"/>
              </a:rPr>
              <a:t>carriers. </a:t>
            </a:r>
            <a:r>
              <a:rPr sz="2200" spc="-5" dirty="0">
                <a:solidFill>
                  <a:srgbClr val="0000FF"/>
                </a:solidFill>
                <a:latin typeface="Times New Roman"/>
                <a:cs typeface="Times New Roman"/>
              </a:rPr>
              <a:t>American </a:t>
            </a:r>
            <a:r>
              <a:rPr sz="2200" dirty="0">
                <a:solidFill>
                  <a:srgbClr val="0000FF"/>
                </a:solidFill>
                <a:latin typeface="Times New Roman"/>
                <a:cs typeface="Times New Roman"/>
              </a:rPr>
              <a:t> </a:t>
            </a:r>
            <a:r>
              <a:rPr sz="2200" spc="-5" dirty="0">
                <a:solidFill>
                  <a:srgbClr val="0000FF"/>
                </a:solidFill>
                <a:latin typeface="Times New Roman"/>
                <a:cs typeface="Times New Roman"/>
              </a:rPr>
              <a:t>Airlines, </a:t>
            </a:r>
            <a:r>
              <a:rPr sz="2200" dirty="0">
                <a:solidFill>
                  <a:srgbClr val="0000FF"/>
                </a:solidFill>
                <a:latin typeface="Times New Roman"/>
                <a:cs typeface="Times New Roman"/>
              </a:rPr>
              <a:t>a unit of </a:t>
            </a:r>
            <a:r>
              <a:rPr sz="2200" spc="-5" dirty="0">
                <a:solidFill>
                  <a:srgbClr val="0000FF"/>
                </a:solidFill>
                <a:latin typeface="Times New Roman"/>
                <a:cs typeface="Times New Roman"/>
              </a:rPr>
              <a:t>AMR</a:t>
            </a:r>
            <a:r>
              <a:rPr sz="2200" spc="-5" dirty="0">
                <a:solidFill>
                  <a:srgbClr val="595959"/>
                </a:solidFill>
                <a:latin typeface="Times New Roman"/>
                <a:cs typeface="Times New Roman"/>
              </a:rPr>
              <a:t>, immediately matched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move, </a:t>
            </a:r>
            <a:r>
              <a:rPr sz="2200" dirty="0">
                <a:solidFill>
                  <a:srgbClr val="595959"/>
                </a:solidFill>
                <a:latin typeface="Times New Roman"/>
                <a:cs typeface="Times New Roman"/>
              </a:rPr>
              <a:t> </a:t>
            </a:r>
            <a:r>
              <a:rPr sz="2200" spc="-5" dirty="0">
                <a:solidFill>
                  <a:srgbClr val="CC0000"/>
                </a:solidFill>
                <a:latin typeface="Times New Roman"/>
                <a:cs typeface="Times New Roman"/>
              </a:rPr>
              <a:t>spokesman </a:t>
            </a:r>
            <a:r>
              <a:rPr sz="2200" spc="-25" dirty="0">
                <a:solidFill>
                  <a:srgbClr val="CC0000"/>
                </a:solidFill>
                <a:latin typeface="Times New Roman"/>
                <a:cs typeface="Times New Roman"/>
              </a:rPr>
              <a:t>Tim </a:t>
            </a:r>
            <a:r>
              <a:rPr sz="2200" spc="-35" dirty="0">
                <a:solidFill>
                  <a:srgbClr val="CC0000"/>
                </a:solidFill>
                <a:latin typeface="Times New Roman"/>
                <a:cs typeface="Times New Roman"/>
              </a:rPr>
              <a:t>Wagner </a:t>
            </a:r>
            <a:r>
              <a:rPr sz="2200" spc="-5" dirty="0">
                <a:solidFill>
                  <a:srgbClr val="595959"/>
                </a:solidFill>
                <a:latin typeface="Times New Roman"/>
                <a:cs typeface="Times New Roman"/>
              </a:rPr>
              <a:t>said. </a:t>
            </a:r>
            <a:r>
              <a:rPr sz="2200" spc="-5" dirty="0">
                <a:solidFill>
                  <a:srgbClr val="0000FF"/>
                </a:solidFill>
                <a:latin typeface="Times New Roman"/>
                <a:cs typeface="Times New Roman"/>
              </a:rPr>
              <a:t>United, </a:t>
            </a:r>
            <a:r>
              <a:rPr sz="2200" dirty="0">
                <a:solidFill>
                  <a:srgbClr val="0000FF"/>
                </a:solidFill>
                <a:latin typeface="Times New Roman"/>
                <a:cs typeface="Times New Roman"/>
              </a:rPr>
              <a:t>a unit of </a:t>
            </a:r>
            <a:r>
              <a:rPr sz="2200" spc="-5" dirty="0">
                <a:solidFill>
                  <a:srgbClr val="0000FF"/>
                </a:solidFill>
                <a:latin typeface="Times New Roman"/>
                <a:cs typeface="Times New Roman"/>
              </a:rPr>
              <a:t>UAL</a:t>
            </a:r>
            <a:r>
              <a:rPr sz="2200" spc="-5" dirty="0">
                <a:solidFill>
                  <a:srgbClr val="595959"/>
                </a:solidFill>
                <a:latin typeface="Times New Roman"/>
                <a:cs typeface="Times New Roman"/>
              </a:rPr>
              <a:t>, said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increase </a:t>
            </a:r>
            <a:r>
              <a:rPr sz="2200" dirty="0">
                <a:solidFill>
                  <a:srgbClr val="595959"/>
                </a:solidFill>
                <a:latin typeface="Times New Roman"/>
                <a:cs typeface="Times New Roman"/>
              </a:rPr>
              <a:t>took </a:t>
            </a:r>
            <a:r>
              <a:rPr sz="2200" spc="-10" dirty="0">
                <a:solidFill>
                  <a:srgbClr val="595959"/>
                </a:solidFill>
                <a:latin typeface="Times New Roman"/>
                <a:cs typeface="Times New Roman"/>
              </a:rPr>
              <a:t>effect</a:t>
            </a:r>
            <a:r>
              <a:rPr sz="2200" spc="-35" dirty="0">
                <a:solidFill>
                  <a:srgbClr val="595959"/>
                </a:solidFill>
                <a:latin typeface="Times New Roman"/>
                <a:cs typeface="Times New Roman"/>
              </a:rPr>
              <a:t> </a:t>
            </a:r>
            <a:r>
              <a:rPr sz="2200" spc="-5" dirty="0">
                <a:solidFill>
                  <a:srgbClr val="595959"/>
                </a:solidFill>
                <a:latin typeface="Times New Roman"/>
                <a:cs typeface="Times New Roman"/>
              </a:rPr>
              <a:t>Thursday</a:t>
            </a:r>
            <a:r>
              <a:rPr sz="2200" dirty="0">
                <a:solidFill>
                  <a:srgbClr val="595959"/>
                </a:solidFill>
                <a:latin typeface="Times New Roman"/>
                <a:cs typeface="Times New Roman"/>
              </a:rPr>
              <a:t> night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applies </a:t>
            </a:r>
            <a:r>
              <a:rPr sz="2200" dirty="0">
                <a:solidFill>
                  <a:srgbClr val="595959"/>
                </a:solidFill>
                <a:latin typeface="Times New Roman"/>
                <a:cs typeface="Times New Roman"/>
              </a:rPr>
              <a:t>to </a:t>
            </a:r>
            <a:r>
              <a:rPr sz="2200" spc="-5" dirty="0">
                <a:solidFill>
                  <a:srgbClr val="595959"/>
                </a:solidFill>
                <a:latin typeface="Times New Roman"/>
                <a:cs typeface="Times New Roman"/>
              </a:rPr>
              <a:t>most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routes </a:t>
            </a:r>
            <a:r>
              <a:rPr sz="2200" dirty="0">
                <a:solidFill>
                  <a:srgbClr val="595959"/>
                </a:solidFill>
                <a:latin typeface="Times New Roman"/>
                <a:cs typeface="Times New Roman"/>
              </a:rPr>
              <a:t> </a:t>
            </a:r>
            <a:r>
              <a:rPr sz="2200" spc="-5" dirty="0">
                <a:solidFill>
                  <a:srgbClr val="595959"/>
                </a:solidFill>
                <a:latin typeface="Times New Roman"/>
                <a:cs typeface="Times New Roman"/>
              </a:rPr>
              <a:t>where </a:t>
            </a:r>
            <a:r>
              <a:rPr sz="2200" dirty="0">
                <a:solidFill>
                  <a:srgbClr val="595959"/>
                </a:solidFill>
                <a:latin typeface="Times New Roman"/>
                <a:cs typeface="Times New Roman"/>
              </a:rPr>
              <a:t>it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competes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against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discount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carriers,</a:t>
            </a:r>
            <a:r>
              <a:rPr sz="2200" dirty="0">
                <a:solidFill>
                  <a:srgbClr val="595959"/>
                </a:solidFill>
                <a:latin typeface="Times New Roman"/>
                <a:cs typeface="Times New Roman"/>
              </a:rPr>
              <a:t> </a:t>
            </a:r>
            <a:r>
              <a:rPr sz="2200" spc="-5" dirty="0">
                <a:solidFill>
                  <a:srgbClr val="595959"/>
                </a:solidFill>
                <a:latin typeface="Times New Roman"/>
                <a:cs typeface="Times New Roman"/>
              </a:rPr>
              <a:t>such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as Chicago</a:t>
            </a:r>
            <a:r>
              <a:rPr sz="2200" dirty="0">
                <a:solidFill>
                  <a:srgbClr val="595959"/>
                </a:solidFill>
                <a:latin typeface="Times New Roman"/>
                <a:cs typeface="Times New Roman"/>
              </a:rPr>
              <a:t> to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Dallas and Atlanta and Denver </a:t>
            </a:r>
            <a:r>
              <a:rPr sz="2200" dirty="0">
                <a:solidFill>
                  <a:srgbClr val="595959"/>
                </a:solidFill>
                <a:latin typeface="Times New Roman"/>
                <a:cs typeface="Times New Roman"/>
              </a:rPr>
              <a:t>to </a:t>
            </a:r>
            <a:r>
              <a:rPr sz="2200" spc="-5" dirty="0">
                <a:solidFill>
                  <a:srgbClr val="595959"/>
                </a:solidFill>
                <a:latin typeface="Times New Roman"/>
                <a:cs typeface="Times New Roman"/>
              </a:rPr>
              <a:t>San Francisco, </a:t>
            </a:r>
            <a:r>
              <a:rPr sz="2200" dirty="0">
                <a:solidFill>
                  <a:srgbClr val="595959"/>
                </a:solidFill>
                <a:latin typeface="Times New Roman"/>
                <a:cs typeface="Times New Roman"/>
              </a:rPr>
              <a:t>Los </a:t>
            </a:r>
            <a:r>
              <a:rPr sz="2200" spc="-5" dirty="0">
                <a:solidFill>
                  <a:srgbClr val="595959"/>
                </a:solidFill>
                <a:latin typeface="Times New Roman"/>
                <a:cs typeface="Times New Roman"/>
              </a:rPr>
              <a:t>Angeles </a:t>
            </a:r>
            <a:r>
              <a:rPr sz="2200" dirty="0">
                <a:solidFill>
                  <a:srgbClr val="595959"/>
                </a:solidFill>
                <a:latin typeface="Times New Roman"/>
                <a:cs typeface="Times New Roman"/>
              </a:rPr>
              <a:t> </a:t>
            </a:r>
            <a:r>
              <a:rPr sz="2200" spc="-5" dirty="0">
                <a:solidFill>
                  <a:srgbClr val="595959"/>
                </a:solidFill>
                <a:latin typeface="Times New Roman"/>
                <a:cs typeface="Times New Roman"/>
              </a:rPr>
              <a:t>and New</a:t>
            </a:r>
            <a:r>
              <a:rPr sz="2200" spc="-85" dirty="0">
                <a:solidFill>
                  <a:srgbClr val="595959"/>
                </a:solidFill>
                <a:latin typeface="Times New Roman"/>
                <a:cs typeface="Times New Roman"/>
              </a:rPr>
              <a:t> </a:t>
            </a:r>
            <a:r>
              <a:rPr sz="2200" spc="-45" dirty="0">
                <a:solidFill>
                  <a:srgbClr val="595959"/>
                </a:solidFill>
                <a:latin typeface="Times New Roman"/>
                <a:cs typeface="Times New Roman"/>
              </a:rPr>
              <a:t>York.</a:t>
            </a:r>
            <a:endParaRPr sz="220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36167"/>
            <a:ext cx="3397250" cy="665480"/>
          </a:xfrm>
          <a:prstGeom prst="rect">
            <a:avLst/>
          </a:prstGeom>
        </p:spPr>
        <p:txBody>
          <a:bodyPr vert="horz" wrap="square" lIns="0" tIns="12700" rIns="0" bIns="0" rtlCol="0">
            <a:spAutoFit/>
          </a:bodyPr>
          <a:lstStyle/>
          <a:p>
            <a:pPr marL="12700">
              <a:lnSpc>
                <a:spcPct val="100000"/>
              </a:lnSpc>
              <a:spcBef>
                <a:spcPts val="100"/>
              </a:spcBef>
            </a:pPr>
            <a:r>
              <a:rPr spc="80" dirty="0"/>
              <a:t>Relation</a:t>
            </a:r>
            <a:r>
              <a:rPr spc="55" dirty="0"/>
              <a:t> </a:t>
            </a:r>
            <a:r>
              <a:rPr spc="35" dirty="0"/>
              <a:t>Types</a:t>
            </a:r>
          </a:p>
        </p:txBody>
      </p:sp>
      <p:sp>
        <p:nvSpPr>
          <p:cNvPr id="3" name="object 3"/>
          <p:cNvSpPr txBox="1"/>
          <p:nvPr/>
        </p:nvSpPr>
        <p:spPr>
          <a:xfrm>
            <a:off x="807888" y="1696722"/>
            <a:ext cx="6480175" cy="70358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As 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named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entities,</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list</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relations </a:t>
            </a:r>
            <a:r>
              <a:rPr sz="2200" dirty="0">
                <a:solidFill>
                  <a:srgbClr val="595959"/>
                </a:solidFill>
                <a:latin typeface="Times New Roman"/>
                <a:cs typeface="Times New Roman"/>
              </a:rPr>
              <a:t>is</a:t>
            </a:r>
            <a:r>
              <a:rPr sz="2200" spc="-5" dirty="0">
                <a:solidFill>
                  <a:srgbClr val="595959"/>
                </a:solidFill>
                <a:latin typeface="Times New Roman"/>
                <a:cs typeface="Times New Roman"/>
              </a:rPr>
              <a:t> application-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specific.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generic news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texts...</a:t>
            </a:r>
            <a:endParaRPr sz="2200">
              <a:latin typeface="Times New Roman"/>
              <a:cs typeface="Times New Roman"/>
            </a:endParaRPr>
          </a:p>
        </p:txBody>
      </p:sp>
      <p:graphicFrame>
        <p:nvGraphicFramePr>
          <p:cNvPr id="4" name="object 4"/>
          <p:cNvGraphicFramePr>
            <a:graphicFrameLocks noGrp="1"/>
          </p:cNvGraphicFramePr>
          <p:nvPr/>
        </p:nvGraphicFramePr>
        <p:xfrm>
          <a:off x="806448" y="2533650"/>
          <a:ext cx="7470140" cy="3695065"/>
        </p:xfrm>
        <a:graphic>
          <a:graphicData uri="http://schemas.openxmlformats.org/drawingml/2006/table">
            <a:tbl>
              <a:tblPr firstRow="1" bandRow="1">
                <a:tableStyleId>{2D5ABB26-0587-4C30-8999-92F81FD0307C}</a:tableStyleId>
              </a:tblPr>
              <a:tblGrid>
                <a:gridCol w="1205230">
                  <a:extLst>
                    <a:ext uri="{9D8B030D-6E8A-4147-A177-3AD203B41FA5}">
                      <a16:colId xmlns:a16="http://schemas.microsoft.com/office/drawing/2014/main" val="20000"/>
                    </a:ext>
                  </a:extLst>
                </a:gridCol>
                <a:gridCol w="1615440">
                  <a:extLst>
                    <a:ext uri="{9D8B030D-6E8A-4147-A177-3AD203B41FA5}">
                      <a16:colId xmlns:a16="http://schemas.microsoft.com/office/drawing/2014/main" val="20001"/>
                    </a:ext>
                  </a:extLst>
                </a:gridCol>
                <a:gridCol w="2456179">
                  <a:extLst>
                    <a:ext uri="{9D8B030D-6E8A-4147-A177-3AD203B41FA5}">
                      <a16:colId xmlns:a16="http://schemas.microsoft.com/office/drawing/2014/main" val="20002"/>
                    </a:ext>
                  </a:extLst>
                </a:gridCol>
                <a:gridCol w="1416684">
                  <a:extLst>
                    <a:ext uri="{9D8B030D-6E8A-4147-A177-3AD203B41FA5}">
                      <a16:colId xmlns:a16="http://schemas.microsoft.com/office/drawing/2014/main" val="20003"/>
                    </a:ext>
                  </a:extLst>
                </a:gridCol>
                <a:gridCol w="756284">
                  <a:extLst>
                    <a:ext uri="{9D8B030D-6E8A-4147-A177-3AD203B41FA5}">
                      <a16:colId xmlns:a16="http://schemas.microsoft.com/office/drawing/2014/main" val="20004"/>
                    </a:ext>
                  </a:extLst>
                </a:gridCol>
              </a:tblGrid>
              <a:tr h="304800">
                <a:tc>
                  <a:txBody>
                    <a:bodyPr/>
                    <a:lstStyle/>
                    <a:p>
                      <a:pPr marL="91440">
                        <a:lnSpc>
                          <a:spcPct val="100000"/>
                        </a:lnSpc>
                        <a:spcBef>
                          <a:spcPts val="360"/>
                        </a:spcBef>
                      </a:pPr>
                      <a:r>
                        <a:rPr sz="1400" b="1" spc="-5" dirty="0">
                          <a:solidFill>
                            <a:srgbClr val="FFFFFF"/>
                          </a:solidFill>
                          <a:latin typeface="Times New Roman"/>
                          <a:cs typeface="Times New Roman"/>
                        </a:rPr>
                        <a:t>Relations</a:t>
                      </a:r>
                      <a:endParaRPr sz="1400">
                        <a:latin typeface="Times New Roman"/>
                        <a:cs typeface="Times New Roman"/>
                      </a:endParaRPr>
                    </a:p>
                  </a:txBody>
                  <a:tcPr marL="0" marR="0" marB="0">
                    <a:lnL w="19050">
                      <a:solidFill>
                        <a:srgbClr val="595959"/>
                      </a:solidFill>
                      <a:prstDash val="solid"/>
                    </a:lnL>
                    <a:lnT w="19050">
                      <a:solidFill>
                        <a:srgbClr val="595959"/>
                      </a:solidFill>
                      <a:prstDash val="solid"/>
                    </a:lnT>
                    <a:solidFill>
                      <a:srgbClr val="264457"/>
                    </a:solidFill>
                  </a:tcPr>
                </a:tc>
                <a:tc>
                  <a:txBody>
                    <a:bodyPr/>
                    <a:lstStyle/>
                    <a:p>
                      <a:pPr>
                        <a:lnSpc>
                          <a:spcPct val="100000"/>
                        </a:lnSpc>
                      </a:pPr>
                      <a:endParaRPr sz="1500">
                        <a:latin typeface="Times New Roman"/>
                        <a:cs typeface="Times New Roman"/>
                      </a:endParaRPr>
                    </a:p>
                  </a:txBody>
                  <a:tcPr marL="0" marR="0" marT="0" marB="0">
                    <a:lnT w="19050">
                      <a:solidFill>
                        <a:srgbClr val="595959"/>
                      </a:solidFill>
                      <a:prstDash val="solid"/>
                    </a:lnT>
                    <a:solidFill>
                      <a:srgbClr val="264457"/>
                    </a:solidFill>
                  </a:tcPr>
                </a:tc>
                <a:tc>
                  <a:txBody>
                    <a:bodyPr/>
                    <a:lstStyle/>
                    <a:p>
                      <a:pPr marL="267970">
                        <a:lnSpc>
                          <a:spcPct val="100000"/>
                        </a:lnSpc>
                        <a:spcBef>
                          <a:spcPts val="360"/>
                        </a:spcBef>
                      </a:pPr>
                      <a:r>
                        <a:rPr sz="1400" b="1" spc="-5" dirty="0">
                          <a:solidFill>
                            <a:srgbClr val="FFFFFF"/>
                          </a:solidFill>
                          <a:latin typeface="Times New Roman"/>
                          <a:cs typeface="Times New Roman"/>
                        </a:rPr>
                        <a:t>Examples</a:t>
                      </a:r>
                      <a:endParaRPr sz="1400">
                        <a:latin typeface="Times New Roman"/>
                        <a:cs typeface="Times New Roman"/>
                      </a:endParaRPr>
                    </a:p>
                  </a:txBody>
                  <a:tcPr marL="0" marR="0" marB="0">
                    <a:lnT w="19050">
                      <a:solidFill>
                        <a:srgbClr val="595959"/>
                      </a:solidFill>
                      <a:prstDash val="solid"/>
                    </a:lnT>
                    <a:solidFill>
                      <a:srgbClr val="264457"/>
                    </a:solidFill>
                  </a:tcPr>
                </a:tc>
                <a:tc gridSpan="2">
                  <a:txBody>
                    <a:bodyPr/>
                    <a:lstStyle/>
                    <a:p>
                      <a:pPr marL="243204">
                        <a:lnSpc>
                          <a:spcPct val="100000"/>
                        </a:lnSpc>
                        <a:spcBef>
                          <a:spcPts val="360"/>
                        </a:spcBef>
                      </a:pPr>
                      <a:r>
                        <a:rPr sz="1400" b="1" spc="-25" dirty="0">
                          <a:solidFill>
                            <a:srgbClr val="FFFFFF"/>
                          </a:solidFill>
                          <a:latin typeface="Times New Roman"/>
                          <a:cs typeface="Times New Roman"/>
                        </a:rPr>
                        <a:t>Types</a:t>
                      </a:r>
                      <a:endParaRPr sz="1400">
                        <a:latin typeface="Times New Roman"/>
                        <a:cs typeface="Times New Roman"/>
                      </a:endParaRPr>
                    </a:p>
                  </a:txBody>
                  <a:tcPr marL="0" marR="0" marB="0">
                    <a:lnR w="19050">
                      <a:solidFill>
                        <a:srgbClr val="595959"/>
                      </a:solidFill>
                      <a:prstDash val="solid"/>
                    </a:lnR>
                    <a:lnT w="19050">
                      <a:solidFill>
                        <a:srgbClr val="595959"/>
                      </a:solidFill>
                      <a:prstDash val="solid"/>
                    </a:lnT>
                    <a:solidFill>
                      <a:srgbClr val="264457"/>
                    </a:solidFill>
                  </a:tcPr>
                </a:tc>
                <a:tc hMerge="1">
                  <a:txBody>
                    <a:bodyPr/>
                    <a:lstStyle/>
                    <a:p>
                      <a:endParaRPr/>
                    </a:p>
                  </a:txBody>
                  <a:tcPr marL="0" marR="0" marT="0" marB="0"/>
                </a:tc>
                <a:extLst>
                  <a:ext uri="{0D108BD9-81ED-4DB2-BD59-A6C34878D82A}">
                    <a16:rowId xmlns:a16="http://schemas.microsoft.com/office/drawing/2014/main" val="10000"/>
                  </a:ext>
                </a:extLst>
              </a:tr>
              <a:tr h="315929">
                <a:tc>
                  <a:txBody>
                    <a:bodyPr/>
                    <a:lstStyle/>
                    <a:p>
                      <a:pPr marL="91440">
                        <a:lnSpc>
                          <a:spcPct val="100000"/>
                        </a:lnSpc>
                        <a:spcBef>
                          <a:spcPts val="359"/>
                        </a:spcBef>
                      </a:pPr>
                      <a:r>
                        <a:rPr sz="1400" spc="-5" dirty="0">
                          <a:solidFill>
                            <a:srgbClr val="595959"/>
                          </a:solidFill>
                          <a:latin typeface="Times New Roman"/>
                          <a:cs typeface="Times New Roman"/>
                        </a:rPr>
                        <a:t>Affiliations</a:t>
                      </a:r>
                      <a:endParaRPr sz="1400">
                        <a:latin typeface="Times New Roman"/>
                        <a:cs typeface="Times New Roman"/>
                      </a:endParaRPr>
                    </a:p>
                  </a:txBody>
                  <a:tcPr marL="0" marR="0" marT="45719" marB="0">
                    <a:lnL w="19050">
                      <a:solidFill>
                        <a:srgbClr val="595959"/>
                      </a:solidFill>
                      <a:prstDash val="solid"/>
                    </a:lnL>
                  </a:tcPr>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1"/>
                  </a:ext>
                </a:extLst>
              </a:tr>
              <a:tr h="304800">
                <a:tc>
                  <a:txBody>
                    <a:bodyPr/>
                    <a:lstStyle/>
                    <a:p>
                      <a:pPr>
                        <a:lnSpc>
                          <a:spcPct val="100000"/>
                        </a:lnSpc>
                      </a:pPr>
                      <a:endParaRPr sz="1500">
                        <a:latin typeface="Times New Roman"/>
                        <a:cs typeface="Times New Roman"/>
                      </a:endParaRPr>
                    </a:p>
                  </a:txBody>
                  <a:tcPr marL="0" marR="0" marT="0" marB="0">
                    <a:lnL w="19050">
                      <a:solidFill>
                        <a:srgbClr val="595959"/>
                      </a:solidFill>
                      <a:prstDash val="solid"/>
                    </a:lnL>
                  </a:tcPr>
                </a:tc>
                <a:tc>
                  <a:txBody>
                    <a:bodyPr/>
                    <a:lstStyle/>
                    <a:p>
                      <a:pPr marL="292735">
                        <a:lnSpc>
                          <a:spcPct val="100000"/>
                        </a:lnSpc>
                        <a:spcBef>
                          <a:spcPts val="270"/>
                        </a:spcBef>
                      </a:pPr>
                      <a:r>
                        <a:rPr sz="1400" spc="-5" dirty="0">
                          <a:solidFill>
                            <a:srgbClr val="595959"/>
                          </a:solidFill>
                          <a:latin typeface="Times New Roman"/>
                          <a:cs typeface="Times New Roman"/>
                        </a:rPr>
                        <a:t>Personal</a:t>
                      </a:r>
                      <a:endParaRPr sz="1400">
                        <a:latin typeface="Times New Roman"/>
                        <a:cs typeface="Times New Roman"/>
                      </a:endParaRPr>
                    </a:p>
                  </a:txBody>
                  <a:tcPr marL="0" marR="0" marT="34290" marB="0"/>
                </a:tc>
                <a:tc>
                  <a:txBody>
                    <a:bodyPr/>
                    <a:lstStyle/>
                    <a:p>
                      <a:pPr marL="267970">
                        <a:lnSpc>
                          <a:spcPct val="100000"/>
                        </a:lnSpc>
                        <a:spcBef>
                          <a:spcPts val="270"/>
                        </a:spcBef>
                      </a:pPr>
                      <a:r>
                        <a:rPr sz="1400" i="1" dirty="0">
                          <a:solidFill>
                            <a:srgbClr val="595959"/>
                          </a:solidFill>
                          <a:latin typeface="Times New Roman"/>
                          <a:cs typeface="Times New Roman"/>
                        </a:rPr>
                        <a:t>married</a:t>
                      </a:r>
                      <a:r>
                        <a:rPr sz="1400" i="1" spc="-10" dirty="0">
                          <a:solidFill>
                            <a:srgbClr val="595959"/>
                          </a:solidFill>
                          <a:latin typeface="Times New Roman"/>
                          <a:cs typeface="Times New Roman"/>
                        </a:rPr>
                        <a:t> </a:t>
                      </a:r>
                      <a:r>
                        <a:rPr sz="1400" i="1" spc="-5" dirty="0">
                          <a:solidFill>
                            <a:srgbClr val="595959"/>
                          </a:solidFill>
                          <a:latin typeface="Times New Roman"/>
                          <a:cs typeface="Times New Roman"/>
                        </a:rPr>
                        <a:t>to,</a:t>
                      </a:r>
                      <a:r>
                        <a:rPr sz="1400" i="1" spc="-10" dirty="0">
                          <a:solidFill>
                            <a:srgbClr val="595959"/>
                          </a:solidFill>
                          <a:latin typeface="Times New Roman"/>
                          <a:cs typeface="Times New Roman"/>
                        </a:rPr>
                        <a:t> </a:t>
                      </a:r>
                      <a:r>
                        <a:rPr sz="1400" i="1" spc="-5" dirty="0">
                          <a:solidFill>
                            <a:srgbClr val="595959"/>
                          </a:solidFill>
                          <a:latin typeface="Times New Roman"/>
                          <a:cs typeface="Times New Roman"/>
                        </a:rPr>
                        <a:t>mother </a:t>
                      </a:r>
                      <a:r>
                        <a:rPr sz="1400" i="1" dirty="0">
                          <a:solidFill>
                            <a:srgbClr val="595959"/>
                          </a:solidFill>
                          <a:latin typeface="Times New Roman"/>
                          <a:cs typeface="Times New Roman"/>
                        </a:rPr>
                        <a:t>of</a:t>
                      </a:r>
                      <a:endParaRPr sz="1400">
                        <a:latin typeface="Times New Roman"/>
                        <a:cs typeface="Times New Roman"/>
                      </a:endParaRPr>
                    </a:p>
                  </a:txBody>
                  <a:tcPr marL="0" marR="0" marT="34290" marB="0"/>
                </a:tc>
                <a:tc>
                  <a:txBody>
                    <a:bodyPr/>
                    <a:lstStyle/>
                    <a:p>
                      <a:pPr marL="243204">
                        <a:lnSpc>
                          <a:spcPct val="100000"/>
                        </a:lnSpc>
                        <a:spcBef>
                          <a:spcPts val="270"/>
                        </a:spcBef>
                        <a:tabLst>
                          <a:tab pos="924560" algn="l"/>
                        </a:tabLst>
                      </a:pPr>
                      <a:r>
                        <a:rPr sz="1400" spc="-5" dirty="0">
                          <a:solidFill>
                            <a:srgbClr val="595959"/>
                          </a:solidFill>
                          <a:latin typeface="Times New Roman"/>
                          <a:cs typeface="Times New Roman"/>
                        </a:rPr>
                        <a:t>PER	PER</a:t>
                      </a:r>
                      <a:endParaRPr sz="1400">
                        <a:latin typeface="Times New Roman"/>
                        <a:cs typeface="Times New Roman"/>
                      </a:endParaRPr>
                    </a:p>
                  </a:txBody>
                  <a:tcPr marL="0" marR="0" marT="34290" marB="0"/>
                </a:tc>
                <a:tc>
                  <a:txBody>
                    <a:bodyPr/>
                    <a:lstStyle/>
                    <a:p>
                      <a:pPr>
                        <a:lnSpc>
                          <a:spcPct val="100000"/>
                        </a:lnSpc>
                      </a:pPr>
                      <a:endParaRPr sz="15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2"/>
                  </a:ext>
                </a:extLst>
              </a:tr>
              <a:tr h="387156">
                <a:tc>
                  <a:txBody>
                    <a:bodyPr/>
                    <a:lstStyle/>
                    <a:p>
                      <a:pPr>
                        <a:lnSpc>
                          <a:spcPct val="100000"/>
                        </a:lnSpc>
                      </a:pPr>
                      <a:endParaRPr sz="1500">
                        <a:latin typeface="Times New Roman"/>
                        <a:cs typeface="Times New Roman"/>
                      </a:endParaRPr>
                    </a:p>
                  </a:txBody>
                  <a:tcPr marL="0" marR="0" marT="0" marB="0">
                    <a:lnL w="19050">
                      <a:solidFill>
                        <a:srgbClr val="595959"/>
                      </a:solidFill>
                      <a:prstDash val="solid"/>
                    </a:lnL>
                  </a:tcPr>
                </a:tc>
                <a:tc>
                  <a:txBody>
                    <a:bodyPr/>
                    <a:lstStyle/>
                    <a:p>
                      <a:pPr marL="292735">
                        <a:lnSpc>
                          <a:spcPct val="100000"/>
                        </a:lnSpc>
                        <a:spcBef>
                          <a:spcPts val="270"/>
                        </a:spcBef>
                      </a:pPr>
                      <a:r>
                        <a:rPr sz="1400" spc="-5" dirty="0">
                          <a:solidFill>
                            <a:srgbClr val="595959"/>
                          </a:solidFill>
                          <a:latin typeface="Times New Roman"/>
                          <a:cs typeface="Times New Roman"/>
                        </a:rPr>
                        <a:t>Organizational</a:t>
                      </a:r>
                      <a:endParaRPr sz="1400">
                        <a:latin typeface="Times New Roman"/>
                        <a:cs typeface="Times New Roman"/>
                      </a:endParaRPr>
                    </a:p>
                  </a:txBody>
                  <a:tcPr marL="0" marR="0" marT="34290" marB="0"/>
                </a:tc>
                <a:tc>
                  <a:txBody>
                    <a:bodyPr/>
                    <a:lstStyle/>
                    <a:p>
                      <a:pPr marL="267970">
                        <a:lnSpc>
                          <a:spcPct val="100000"/>
                        </a:lnSpc>
                        <a:spcBef>
                          <a:spcPts val="270"/>
                        </a:spcBef>
                      </a:pPr>
                      <a:r>
                        <a:rPr sz="1400" i="1" dirty="0">
                          <a:solidFill>
                            <a:srgbClr val="595959"/>
                          </a:solidFill>
                          <a:latin typeface="Times New Roman"/>
                          <a:cs typeface="Times New Roman"/>
                        </a:rPr>
                        <a:t>spokesman</a:t>
                      </a:r>
                      <a:r>
                        <a:rPr sz="1400" i="1" spc="-10" dirty="0">
                          <a:solidFill>
                            <a:srgbClr val="595959"/>
                          </a:solidFill>
                          <a:latin typeface="Times New Roman"/>
                          <a:cs typeface="Times New Roman"/>
                        </a:rPr>
                        <a:t> </a:t>
                      </a:r>
                      <a:r>
                        <a:rPr sz="1400" i="1" spc="-40" dirty="0">
                          <a:solidFill>
                            <a:srgbClr val="595959"/>
                          </a:solidFill>
                          <a:latin typeface="Times New Roman"/>
                          <a:cs typeface="Times New Roman"/>
                        </a:rPr>
                        <a:t>for,</a:t>
                      </a:r>
                      <a:r>
                        <a:rPr sz="1400" i="1" spc="-5" dirty="0">
                          <a:solidFill>
                            <a:srgbClr val="595959"/>
                          </a:solidFill>
                          <a:latin typeface="Times New Roman"/>
                          <a:cs typeface="Times New Roman"/>
                        </a:rPr>
                        <a:t> </a:t>
                      </a:r>
                      <a:r>
                        <a:rPr sz="1400" i="1" spc="-10" dirty="0">
                          <a:solidFill>
                            <a:srgbClr val="595959"/>
                          </a:solidFill>
                          <a:latin typeface="Times New Roman"/>
                          <a:cs typeface="Times New Roman"/>
                        </a:rPr>
                        <a:t>president </a:t>
                      </a:r>
                      <a:r>
                        <a:rPr sz="1400" i="1" dirty="0">
                          <a:solidFill>
                            <a:srgbClr val="595959"/>
                          </a:solidFill>
                          <a:latin typeface="Times New Roman"/>
                          <a:cs typeface="Times New Roman"/>
                        </a:rPr>
                        <a:t>of</a:t>
                      </a:r>
                      <a:endParaRPr sz="1400">
                        <a:latin typeface="Times New Roman"/>
                        <a:cs typeface="Times New Roman"/>
                      </a:endParaRPr>
                    </a:p>
                  </a:txBody>
                  <a:tcPr marL="0" marR="0" marT="34290" marB="0"/>
                </a:tc>
                <a:tc>
                  <a:txBody>
                    <a:bodyPr/>
                    <a:lstStyle/>
                    <a:p>
                      <a:pPr marL="243204">
                        <a:lnSpc>
                          <a:spcPct val="100000"/>
                        </a:lnSpc>
                        <a:spcBef>
                          <a:spcPts val="270"/>
                        </a:spcBef>
                        <a:tabLst>
                          <a:tab pos="924560" algn="l"/>
                        </a:tabLst>
                      </a:pPr>
                      <a:r>
                        <a:rPr sz="1400" spc="-5" dirty="0">
                          <a:solidFill>
                            <a:srgbClr val="595959"/>
                          </a:solidFill>
                          <a:latin typeface="Times New Roman"/>
                          <a:cs typeface="Times New Roman"/>
                        </a:rPr>
                        <a:t>PER	</a:t>
                      </a:r>
                      <a:r>
                        <a:rPr sz="1400" dirty="0">
                          <a:solidFill>
                            <a:srgbClr val="595959"/>
                          </a:solidFill>
                          <a:latin typeface="Times New Roman"/>
                          <a:cs typeface="Times New Roman"/>
                        </a:rPr>
                        <a:t>ORG</a:t>
                      </a:r>
                      <a:endParaRPr sz="1400">
                        <a:latin typeface="Times New Roman"/>
                        <a:cs typeface="Times New Roman"/>
                      </a:endParaRPr>
                    </a:p>
                  </a:txBody>
                  <a:tcPr marL="0" marR="0" marT="34290" marB="0"/>
                </a:tc>
                <a:tc>
                  <a:txBody>
                    <a:bodyPr/>
                    <a:lstStyle/>
                    <a:p>
                      <a:pPr>
                        <a:lnSpc>
                          <a:spcPct val="100000"/>
                        </a:lnSpc>
                      </a:pPr>
                      <a:endParaRPr sz="15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3"/>
                  </a:ext>
                </a:extLst>
              </a:tr>
              <a:tr h="469512">
                <a:tc>
                  <a:txBody>
                    <a:bodyPr/>
                    <a:lstStyle/>
                    <a:p>
                      <a:pPr>
                        <a:lnSpc>
                          <a:spcPct val="100000"/>
                        </a:lnSpc>
                      </a:pPr>
                      <a:endParaRPr sz="1500">
                        <a:latin typeface="Times New Roman"/>
                        <a:cs typeface="Times New Roman"/>
                      </a:endParaRPr>
                    </a:p>
                  </a:txBody>
                  <a:tcPr marL="0" marR="0" marT="0" marB="0">
                    <a:lnL w="19050">
                      <a:solidFill>
                        <a:srgbClr val="595959"/>
                      </a:solidFill>
                      <a:prstDash val="solid"/>
                    </a:lnL>
                  </a:tcPr>
                </a:tc>
                <a:tc>
                  <a:txBody>
                    <a:bodyPr/>
                    <a:lstStyle/>
                    <a:p>
                      <a:pPr marL="292735">
                        <a:lnSpc>
                          <a:spcPct val="100000"/>
                        </a:lnSpc>
                        <a:spcBef>
                          <a:spcPts val="919"/>
                        </a:spcBef>
                      </a:pPr>
                      <a:r>
                        <a:rPr sz="1400" spc="-5" dirty="0">
                          <a:solidFill>
                            <a:srgbClr val="595959"/>
                          </a:solidFill>
                          <a:latin typeface="Times New Roman"/>
                          <a:cs typeface="Times New Roman"/>
                        </a:rPr>
                        <a:t>Artifactual</a:t>
                      </a:r>
                      <a:endParaRPr sz="1400">
                        <a:latin typeface="Times New Roman"/>
                        <a:cs typeface="Times New Roman"/>
                      </a:endParaRPr>
                    </a:p>
                  </a:txBody>
                  <a:tcPr marL="0" marR="0" marT="116839" marB="0"/>
                </a:tc>
                <a:tc>
                  <a:txBody>
                    <a:bodyPr/>
                    <a:lstStyle/>
                    <a:p>
                      <a:pPr marL="267970">
                        <a:lnSpc>
                          <a:spcPct val="100000"/>
                        </a:lnSpc>
                        <a:spcBef>
                          <a:spcPts val="919"/>
                        </a:spcBef>
                      </a:pPr>
                      <a:r>
                        <a:rPr sz="1400" i="1" dirty="0">
                          <a:solidFill>
                            <a:srgbClr val="595959"/>
                          </a:solidFill>
                          <a:latin typeface="Times New Roman"/>
                          <a:cs typeface="Times New Roman"/>
                        </a:rPr>
                        <a:t>owns,</a:t>
                      </a:r>
                      <a:r>
                        <a:rPr sz="1400" i="1" spc="-5" dirty="0">
                          <a:solidFill>
                            <a:srgbClr val="595959"/>
                          </a:solidFill>
                          <a:latin typeface="Times New Roman"/>
                          <a:cs typeface="Times New Roman"/>
                        </a:rPr>
                        <a:t> invented, </a:t>
                      </a:r>
                      <a:r>
                        <a:rPr sz="1400" i="1" spc="-10" dirty="0">
                          <a:solidFill>
                            <a:srgbClr val="595959"/>
                          </a:solidFill>
                          <a:latin typeface="Times New Roman"/>
                          <a:cs typeface="Times New Roman"/>
                        </a:rPr>
                        <a:t>produces</a:t>
                      </a:r>
                      <a:endParaRPr sz="1400">
                        <a:latin typeface="Times New Roman"/>
                        <a:cs typeface="Times New Roman"/>
                      </a:endParaRPr>
                    </a:p>
                  </a:txBody>
                  <a:tcPr marL="0" marR="0" marT="116839" marB="0"/>
                </a:tc>
                <a:tc>
                  <a:txBody>
                    <a:bodyPr/>
                    <a:lstStyle/>
                    <a:p>
                      <a:pPr marL="243204">
                        <a:lnSpc>
                          <a:spcPct val="100000"/>
                        </a:lnSpc>
                        <a:spcBef>
                          <a:spcPts val="919"/>
                        </a:spcBef>
                      </a:pPr>
                      <a:r>
                        <a:rPr sz="1400" spc="-5" dirty="0">
                          <a:solidFill>
                            <a:srgbClr val="595959"/>
                          </a:solidFill>
                          <a:latin typeface="Times New Roman"/>
                          <a:cs typeface="Times New Roman"/>
                        </a:rPr>
                        <a:t>(PER</a:t>
                      </a:r>
                      <a:r>
                        <a:rPr sz="1400" spc="-20" dirty="0">
                          <a:solidFill>
                            <a:srgbClr val="595959"/>
                          </a:solidFill>
                          <a:latin typeface="Times New Roman"/>
                          <a:cs typeface="Times New Roman"/>
                        </a:rPr>
                        <a:t> </a:t>
                      </a:r>
                      <a:r>
                        <a:rPr sz="1400" dirty="0">
                          <a:solidFill>
                            <a:srgbClr val="595959"/>
                          </a:solidFill>
                          <a:latin typeface="Times New Roman"/>
                          <a:cs typeface="Times New Roman"/>
                        </a:rPr>
                        <a:t>|</a:t>
                      </a:r>
                      <a:r>
                        <a:rPr sz="1400" spc="-25" dirty="0">
                          <a:solidFill>
                            <a:srgbClr val="595959"/>
                          </a:solidFill>
                          <a:latin typeface="Times New Roman"/>
                          <a:cs typeface="Times New Roman"/>
                        </a:rPr>
                        <a:t> </a:t>
                      </a:r>
                      <a:r>
                        <a:rPr sz="1400" dirty="0">
                          <a:solidFill>
                            <a:srgbClr val="595959"/>
                          </a:solidFill>
                          <a:latin typeface="Times New Roman"/>
                          <a:cs typeface="Times New Roman"/>
                        </a:rPr>
                        <a:t>ORG)</a:t>
                      </a:r>
                      <a:endParaRPr sz="1400">
                        <a:latin typeface="Times New Roman"/>
                        <a:cs typeface="Times New Roman"/>
                      </a:endParaRPr>
                    </a:p>
                  </a:txBody>
                  <a:tcPr marL="0" marR="0" marT="116839" marB="0"/>
                </a:tc>
                <a:tc>
                  <a:txBody>
                    <a:bodyPr/>
                    <a:lstStyle/>
                    <a:p>
                      <a:pPr marL="115570">
                        <a:lnSpc>
                          <a:spcPct val="100000"/>
                        </a:lnSpc>
                        <a:spcBef>
                          <a:spcPts val="919"/>
                        </a:spcBef>
                      </a:pPr>
                      <a:r>
                        <a:rPr sz="1400" spc="-30" dirty="0">
                          <a:solidFill>
                            <a:srgbClr val="595959"/>
                          </a:solidFill>
                          <a:latin typeface="Times New Roman"/>
                          <a:cs typeface="Times New Roman"/>
                        </a:rPr>
                        <a:t>ART</a:t>
                      </a:r>
                      <a:endParaRPr sz="1400">
                        <a:latin typeface="Times New Roman"/>
                        <a:cs typeface="Times New Roman"/>
                      </a:endParaRPr>
                    </a:p>
                  </a:txBody>
                  <a:tcPr marL="0" marR="0" marT="116839" marB="0">
                    <a:lnR w="19050">
                      <a:solidFill>
                        <a:srgbClr val="595959"/>
                      </a:solidFill>
                      <a:prstDash val="solid"/>
                    </a:lnR>
                  </a:tcPr>
                </a:tc>
                <a:extLst>
                  <a:ext uri="{0D108BD9-81ED-4DB2-BD59-A6C34878D82A}">
                    <a16:rowId xmlns:a16="http://schemas.microsoft.com/office/drawing/2014/main" val="10004"/>
                  </a:ext>
                </a:extLst>
              </a:tr>
              <a:tr h="387156">
                <a:tc>
                  <a:txBody>
                    <a:bodyPr/>
                    <a:lstStyle/>
                    <a:p>
                      <a:pPr marL="91440">
                        <a:lnSpc>
                          <a:spcPct val="100000"/>
                        </a:lnSpc>
                        <a:spcBef>
                          <a:spcPts val="919"/>
                        </a:spcBef>
                      </a:pPr>
                      <a:r>
                        <a:rPr sz="1400" spc="-5" dirty="0">
                          <a:solidFill>
                            <a:srgbClr val="595959"/>
                          </a:solidFill>
                          <a:latin typeface="Times New Roman"/>
                          <a:cs typeface="Times New Roman"/>
                        </a:rPr>
                        <a:t>Geo-spatial</a:t>
                      </a:r>
                      <a:endParaRPr sz="1400">
                        <a:latin typeface="Times New Roman"/>
                        <a:cs typeface="Times New Roman"/>
                      </a:endParaRPr>
                    </a:p>
                  </a:txBody>
                  <a:tcPr marL="0" marR="0" marT="116839" marB="0">
                    <a:lnL w="19050">
                      <a:solidFill>
                        <a:srgbClr val="595959"/>
                      </a:solidFill>
                      <a:prstDash val="solid"/>
                    </a:lnL>
                  </a:tcPr>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5"/>
                  </a:ext>
                </a:extLst>
              </a:tr>
              <a:tr h="304800">
                <a:tc>
                  <a:txBody>
                    <a:bodyPr/>
                    <a:lstStyle/>
                    <a:p>
                      <a:pPr>
                        <a:lnSpc>
                          <a:spcPct val="100000"/>
                        </a:lnSpc>
                      </a:pPr>
                      <a:endParaRPr sz="1500">
                        <a:latin typeface="Times New Roman"/>
                        <a:cs typeface="Times New Roman"/>
                      </a:endParaRPr>
                    </a:p>
                  </a:txBody>
                  <a:tcPr marL="0" marR="0" marT="0" marB="0">
                    <a:lnL w="19050">
                      <a:solidFill>
                        <a:srgbClr val="595959"/>
                      </a:solidFill>
                      <a:prstDash val="solid"/>
                    </a:lnL>
                  </a:tcPr>
                </a:tc>
                <a:tc>
                  <a:txBody>
                    <a:bodyPr/>
                    <a:lstStyle/>
                    <a:p>
                      <a:pPr marL="292735">
                        <a:lnSpc>
                          <a:spcPct val="100000"/>
                        </a:lnSpc>
                        <a:spcBef>
                          <a:spcPts val="270"/>
                        </a:spcBef>
                      </a:pPr>
                      <a:r>
                        <a:rPr sz="1400" spc="-5" dirty="0">
                          <a:solidFill>
                            <a:srgbClr val="595959"/>
                          </a:solidFill>
                          <a:latin typeface="Times New Roman"/>
                          <a:cs typeface="Times New Roman"/>
                        </a:rPr>
                        <a:t>Proximity</a:t>
                      </a:r>
                      <a:endParaRPr sz="1400">
                        <a:latin typeface="Times New Roman"/>
                        <a:cs typeface="Times New Roman"/>
                      </a:endParaRPr>
                    </a:p>
                  </a:txBody>
                  <a:tcPr marL="0" marR="0" marT="34290" marB="0"/>
                </a:tc>
                <a:tc>
                  <a:txBody>
                    <a:bodyPr/>
                    <a:lstStyle/>
                    <a:p>
                      <a:pPr marL="267970">
                        <a:lnSpc>
                          <a:spcPct val="100000"/>
                        </a:lnSpc>
                        <a:spcBef>
                          <a:spcPts val="270"/>
                        </a:spcBef>
                      </a:pPr>
                      <a:r>
                        <a:rPr sz="1400" i="1" spc="-30" dirty="0">
                          <a:solidFill>
                            <a:srgbClr val="595959"/>
                          </a:solidFill>
                          <a:latin typeface="Times New Roman"/>
                          <a:cs typeface="Times New Roman"/>
                        </a:rPr>
                        <a:t>near,</a:t>
                      </a:r>
                      <a:r>
                        <a:rPr sz="1400" i="1" spc="-10" dirty="0">
                          <a:solidFill>
                            <a:srgbClr val="595959"/>
                          </a:solidFill>
                          <a:latin typeface="Times New Roman"/>
                          <a:cs typeface="Times New Roman"/>
                        </a:rPr>
                        <a:t> </a:t>
                      </a:r>
                      <a:r>
                        <a:rPr sz="1400" i="1" dirty="0">
                          <a:solidFill>
                            <a:srgbClr val="595959"/>
                          </a:solidFill>
                          <a:latin typeface="Times New Roman"/>
                          <a:cs typeface="Times New Roman"/>
                        </a:rPr>
                        <a:t>on</a:t>
                      </a:r>
                      <a:r>
                        <a:rPr sz="1400" i="1" spc="-10" dirty="0">
                          <a:solidFill>
                            <a:srgbClr val="595959"/>
                          </a:solidFill>
                          <a:latin typeface="Times New Roman"/>
                          <a:cs typeface="Times New Roman"/>
                        </a:rPr>
                        <a:t> </a:t>
                      </a:r>
                      <a:r>
                        <a:rPr sz="1400" i="1" spc="-5" dirty="0">
                          <a:solidFill>
                            <a:srgbClr val="595959"/>
                          </a:solidFill>
                          <a:latin typeface="Times New Roman"/>
                          <a:cs typeface="Times New Roman"/>
                        </a:rPr>
                        <a:t>outskirts</a:t>
                      </a:r>
                      <a:endParaRPr sz="1400">
                        <a:latin typeface="Times New Roman"/>
                        <a:cs typeface="Times New Roman"/>
                      </a:endParaRPr>
                    </a:p>
                  </a:txBody>
                  <a:tcPr marL="0" marR="0" marT="34290" marB="0"/>
                </a:tc>
                <a:tc>
                  <a:txBody>
                    <a:bodyPr/>
                    <a:lstStyle/>
                    <a:p>
                      <a:pPr marL="243204">
                        <a:lnSpc>
                          <a:spcPct val="100000"/>
                        </a:lnSpc>
                        <a:spcBef>
                          <a:spcPts val="270"/>
                        </a:spcBef>
                        <a:tabLst>
                          <a:tab pos="909955" algn="l"/>
                        </a:tabLst>
                      </a:pPr>
                      <a:r>
                        <a:rPr sz="1400" spc="-5" dirty="0">
                          <a:solidFill>
                            <a:srgbClr val="595959"/>
                          </a:solidFill>
                          <a:latin typeface="Times New Roman"/>
                          <a:cs typeface="Times New Roman"/>
                        </a:rPr>
                        <a:t>LOC	LOC</a:t>
                      </a:r>
                      <a:endParaRPr sz="1400">
                        <a:latin typeface="Times New Roman"/>
                        <a:cs typeface="Times New Roman"/>
                      </a:endParaRPr>
                    </a:p>
                  </a:txBody>
                  <a:tcPr marL="0" marR="0" marT="34290" marB="0"/>
                </a:tc>
                <a:tc>
                  <a:txBody>
                    <a:bodyPr/>
                    <a:lstStyle/>
                    <a:p>
                      <a:pPr>
                        <a:lnSpc>
                          <a:spcPct val="100000"/>
                        </a:lnSpc>
                      </a:pPr>
                      <a:endParaRPr sz="15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6"/>
                  </a:ext>
                </a:extLst>
              </a:tr>
              <a:tr h="304800">
                <a:tc>
                  <a:txBody>
                    <a:bodyPr/>
                    <a:lstStyle/>
                    <a:p>
                      <a:pPr>
                        <a:lnSpc>
                          <a:spcPct val="100000"/>
                        </a:lnSpc>
                      </a:pPr>
                      <a:endParaRPr sz="1500">
                        <a:latin typeface="Times New Roman"/>
                        <a:cs typeface="Times New Roman"/>
                      </a:endParaRPr>
                    </a:p>
                  </a:txBody>
                  <a:tcPr marL="0" marR="0" marT="0" marB="0">
                    <a:lnL w="19050">
                      <a:solidFill>
                        <a:srgbClr val="595959"/>
                      </a:solidFill>
                      <a:prstDash val="solid"/>
                    </a:lnL>
                  </a:tcPr>
                </a:tc>
                <a:tc>
                  <a:txBody>
                    <a:bodyPr/>
                    <a:lstStyle/>
                    <a:p>
                      <a:pPr marL="292735">
                        <a:lnSpc>
                          <a:spcPct val="100000"/>
                        </a:lnSpc>
                        <a:spcBef>
                          <a:spcPts val="270"/>
                        </a:spcBef>
                      </a:pPr>
                      <a:r>
                        <a:rPr sz="1400" spc="-5" dirty="0">
                          <a:solidFill>
                            <a:srgbClr val="595959"/>
                          </a:solidFill>
                          <a:latin typeface="Times New Roman"/>
                          <a:cs typeface="Times New Roman"/>
                        </a:rPr>
                        <a:t>Directional</a:t>
                      </a:r>
                      <a:endParaRPr sz="1400">
                        <a:latin typeface="Times New Roman"/>
                        <a:cs typeface="Times New Roman"/>
                      </a:endParaRPr>
                    </a:p>
                  </a:txBody>
                  <a:tcPr marL="0" marR="0" marT="34290" marB="0"/>
                </a:tc>
                <a:tc>
                  <a:txBody>
                    <a:bodyPr/>
                    <a:lstStyle/>
                    <a:p>
                      <a:pPr marL="267970">
                        <a:lnSpc>
                          <a:spcPct val="100000"/>
                        </a:lnSpc>
                        <a:spcBef>
                          <a:spcPts val="270"/>
                        </a:spcBef>
                      </a:pPr>
                      <a:r>
                        <a:rPr sz="1400" i="1" dirty="0">
                          <a:solidFill>
                            <a:srgbClr val="595959"/>
                          </a:solidFill>
                          <a:latin typeface="Times New Roman"/>
                          <a:cs typeface="Times New Roman"/>
                        </a:rPr>
                        <a:t>southeast</a:t>
                      </a:r>
                      <a:r>
                        <a:rPr sz="1400" i="1" spc="-25" dirty="0">
                          <a:solidFill>
                            <a:srgbClr val="595959"/>
                          </a:solidFill>
                          <a:latin typeface="Times New Roman"/>
                          <a:cs typeface="Times New Roman"/>
                        </a:rPr>
                        <a:t> </a:t>
                      </a:r>
                      <a:r>
                        <a:rPr sz="1400" i="1" dirty="0">
                          <a:solidFill>
                            <a:srgbClr val="595959"/>
                          </a:solidFill>
                          <a:latin typeface="Times New Roman"/>
                          <a:cs typeface="Times New Roman"/>
                        </a:rPr>
                        <a:t>of</a:t>
                      </a:r>
                      <a:endParaRPr sz="1400">
                        <a:latin typeface="Times New Roman"/>
                        <a:cs typeface="Times New Roman"/>
                      </a:endParaRPr>
                    </a:p>
                  </a:txBody>
                  <a:tcPr marL="0" marR="0" marT="34290" marB="0"/>
                </a:tc>
                <a:tc>
                  <a:txBody>
                    <a:bodyPr/>
                    <a:lstStyle/>
                    <a:p>
                      <a:pPr marL="243204">
                        <a:lnSpc>
                          <a:spcPct val="100000"/>
                        </a:lnSpc>
                        <a:spcBef>
                          <a:spcPts val="270"/>
                        </a:spcBef>
                        <a:tabLst>
                          <a:tab pos="909955" algn="l"/>
                        </a:tabLst>
                      </a:pPr>
                      <a:r>
                        <a:rPr sz="1400" spc="-5" dirty="0">
                          <a:solidFill>
                            <a:srgbClr val="595959"/>
                          </a:solidFill>
                          <a:latin typeface="Times New Roman"/>
                          <a:cs typeface="Times New Roman"/>
                        </a:rPr>
                        <a:t>LOC	LOC</a:t>
                      </a:r>
                      <a:endParaRPr sz="1400">
                        <a:latin typeface="Times New Roman"/>
                        <a:cs typeface="Times New Roman"/>
                      </a:endParaRPr>
                    </a:p>
                  </a:txBody>
                  <a:tcPr marL="0" marR="0" marT="34290" marB="0"/>
                </a:tc>
                <a:tc>
                  <a:txBody>
                    <a:bodyPr/>
                    <a:lstStyle/>
                    <a:p>
                      <a:pPr>
                        <a:lnSpc>
                          <a:spcPct val="100000"/>
                        </a:lnSpc>
                      </a:pPr>
                      <a:endParaRPr sz="15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7"/>
                  </a:ext>
                </a:extLst>
              </a:tr>
              <a:tr h="304800">
                <a:tc>
                  <a:txBody>
                    <a:bodyPr/>
                    <a:lstStyle/>
                    <a:p>
                      <a:pPr marL="91440">
                        <a:lnSpc>
                          <a:spcPct val="100000"/>
                        </a:lnSpc>
                        <a:spcBef>
                          <a:spcPts val="270"/>
                        </a:spcBef>
                      </a:pPr>
                      <a:r>
                        <a:rPr sz="1400" spc="-5" dirty="0">
                          <a:solidFill>
                            <a:srgbClr val="595959"/>
                          </a:solidFill>
                          <a:latin typeface="Times New Roman"/>
                          <a:cs typeface="Times New Roman"/>
                        </a:rPr>
                        <a:t>Part-of</a:t>
                      </a:r>
                      <a:endParaRPr sz="1400">
                        <a:latin typeface="Times New Roman"/>
                        <a:cs typeface="Times New Roman"/>
                      </a:endParaRPr>
                    </a:p>
                  </a:txBody>
                  <a:tcPr marL="0" marR="0" marT="34290" marB="0">
                    <a:lnL w="19050">
                      <a:solidFill>
                        <a:srgbClr val="595959"/>
                      </a:solidFill>
                      <a:prstDash val="solid"/>
                    </a:lnL>
                  </a:tcPr>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8"/>
                  </a:ext>
                </a:extLst>
              </a:tr>
              <a:tr h="304800">
                <a:tc>
                  <a:txBody>
                    <a:bodyPr/>
                    <a:lstStyle/>
                    <a:p>
                      <a:pPr>
                        <a:lnSpc>
                          <a:spcPct val="100000"/>
                        </a:lnSpc>
                      </a:pPr>
                      <a:endParaRPr sz="1500">
                        <a:latin typeface="Times New Roman"/>
                        <a:cs typeface="Times New Roman"/>
                      </a:endParaRPr>
                    </a:p>
                  </a:txBody>
                  <a:tcPr marL="0" marR="0" marT="0" marB="0">
                    <a:lnL w="19050">
                      <a:solidFill>
                        <a:srgbClr val="595959"/>
                      </a:solidFill>
                      <a:prstDash val="solid"/>
                    </a:lnL>
                  </a:tcPr>
                </a:tc>
                <a:tc>
                  <a:txBody>
                    <a:bodyPr/>
                    <a:lstStyle/>
                    <a:p>
                      <a:pPr marL="292735">
                        <a:lnSpc>
                          <a:spcPct val="100000"/>
                        </a:lnSpc>
                        <a:spcBef>
                          <a:spcPts val="270"/>
                        </a:spcBef>
                      </a:pPr>
                      <a:r>
                        <a:rPr sz="1400" spc="-5" dirty="0">
                          <a:solidFill>
                            <a:srgbClr val="595959"/>
                          </a:solidFill>
                          <a:latin typeface="Times New Roman"/>
                          <a:cs typeface="Times New Roman"/>
                        </a:rPr>
                        <a:t>Organizational</a:t>
                      </a:r>
                      <a:endParaRPr sz="1400">
                        <a:latin typeface="Times New Roman"/>
                        <a:cs typeface="Times New Roman"/>
                      </a:endParaRPr>
                    </a:p>
                  </a:txBody>
                  <a:tcPr marL="0" marR="0" marT="34290" marB="0"/>
                </a:tc>
                <a:tc>
                  <a:txBody>
                    <a:bodyPr/>
                    <a:lstStyle/>
                    <a:p>
                      <a:pPr marL="267970">
                        <a:lnSpc>
                          <a:spcPct val="100000"/>
                        </a:lnSpc>
                        <a:spcBef>
                          <a:spcPts val="270"/>
                        </a:spcBef>
                      </a:pPr>
                      <a:r>
                        <a:rPr sz="1400" i="1" dirty="0">
                          <a:solidFill>
                            <a:srgbClr val="595959"/>
                          </a:solidFill>
                          <a:latin typeface="Times New Roman"/>
                          <a:cs typeface="Times New Roman"/>
                        </a:rPr>
                        <a:t>a</a:t>
                      </a:r>
                      <a:r>
                        <a:rPr sz="1400" i="1" spc="-10" dirty="0">
                          <a:solidFill>
                            <a:srgbClr val="595959"/>
                          </a:solidFill>
                          <a:latin typeface="Times New Roman"/>
                          <a:cs typeface="Times New Roman"/>
                        </a:rPr>
                        <a:t> </a:t>
                      </a:r>
                      <a:r>
                        <a:rPr sz="1400" i="1" spc="-5" dirty="0">
                          <a:solidFill>
                            <a:srgbClr val="595959"/>
                          </a:solidFill>
                          <a:latin typeface="Times New Roman"/>
                          <a:cs typeface="Times New Roman"/>
                        </a:rPr>
                        <a:t>unit</a:t>
                      </a:r>
                      <a:r>
                        <a:rPr sz="1400" i="1" spc="-15" dirty="0">
                          <a:solidFill>
                            <a:srgbClr val="595959"/>
                          </a:solidFill>
                          <a:latin typeface="Times New Roman"/>
                          <a:cs typeface="Times New Roman"/>
                        </a:rPr>
                        <a:t> </a:t>
                      </a:r>
                      <a:r>
                        <a:rPr sz="1400" i="1" spc="-5" dirty="0">
                          <a:solidFill>
                            <a:srgbClr val="595959"/>
                          </a:solidFill>
                          <a:latin typeface="Times New Roman"/>
                          <a:cs typeface="Times New Roman"/>
                        </a:rPr>
                        <a:t>of,</a:t>
                      </a:r>
                      <a:r>
                        <a:rPr sz="1400" i="1" spc="-10" dirty="0">
                          <a:solidFill>
                            <a:srgbClr val="595959"/>
                          </a:solidFill>
                          <a:latin typeface="Times New Roman"/>
                          <a:cs typeface="Times New Roman"/>
                        </a:rPr>
                        <a:t> Parent</a:t>
                      </a:r>
                      <a:r>
                        <a:rPr sz="1400" i="1" spc="-15" dirty="0">
                          <a:solidFill>
                            <a:srgbClr val="595959"/>
                          </a:solidFill>
                          <a:latin typeface="Times New Roman"/>
                          <a:cs typeface="Times New Roman"/>
                        </a:rPr>
                        <a:t> </a:t>
                      </a:r>
                      <a:r>
                        <a:rPr sz="1400" i="1" dirty="0">
                          <a:solidFill>
                            <a:srgbClr val="595959"/>
                          </a:solidFill>
                          <a:latin typeface="Times New Roman"/>
                          <a:cs typeface="Times New Roman"/>
                        </a:rPr>
                        <a:t>of</a:t>
                      </a:r>
                      <a:endParaRPr sz="1400">
                        <a:latin typeface="Times New Roman"/>
                        <a:cs typeface="Times New Roman"/>
                      </a:endParaRPr>
                    </a:p>
                  </a:txBody>
                  <a:tcPr marL="0" marR="0" marT="34290" marB="0"/>
                </a:tc>
                <a:tc>
                  <a:txBody>
                    <a:bodyPr/>
                    <a:lstStyle/>
                    <a:p>
                      <a:pPr marL="243204">
                        <a:lnSpc>
                          <a:spcPct val="100000"/>
                        </a:lnSpc>
                        <a:spcBef>
                          <a:spcPts val="270"/>
                        </a:spcBef>
                        <a:tabLst>
                          <a:tab pos="886460" algn="l"/>
                        </a:tabLst>
                      </a:pPr>
                      <a:r>
                        <a:rPr sz="1400" dirty="0">
                          <a:solidFill>
                            <a:srgbClr val="595959"/>
                          </a:solidFill>
                          <a:latin typeface="Times New Roman"/>
                          <a:cs typeface="Times New Roman"/>
                        </a:rPr>
                        <a:t>ORG	ORG</a:t>
                      </a:r>
                      <a:endParaRPr sz="1400">
                        <a:latin typeface="Times New Roman"/>
                        <a:cs typeface="Times New Roman"/>
                      </a:endParaRPr>
                    </a:p>
                  </a:txBody>
                  <a:tcPr marL="0" marR="0" marT="34290" marB="0"/>
                </a:tc>
                <a:tc>
                  <a:txBody>
                    <a:bodyPr/>
                    <a:lstStyle/>
                    <a:p>
                      <a:pPr>
                        <a:lnSpc>
                          <a:spcPct val="100000"/>
                        </a:lnSpc>
                      </a:pPr>
                      <a:endParaRPr sz="1500">
                        <a:latin typeface="Times New Roman"/>
                        <a:cs typeface="Times New Roman"/>
                      </a:endParaRPr>
                    </a:p>
                  </a:txBody>
                  <a:tcPr marL="0" marR="0" marT="0" marB="0">
                    <a:lnR w="19050">
                      <a:solidFill>
                        <a:srgbClr val="595959"/>
                      </a:solidFill>
                      <a:prstDash val="solid"/>
                    </a:lnR>
                  </a:tcPr>
                </a:tc>
                <a:extLst>
                  <a:ext uri="{0D108BD9-81ED-4DB2-BD59-A6C34878D82A}">
                    <a16:rowId xmlns:a16="http://schemas.microsoft.com/office/drawing/2014/main" val="10009"/>
                  </a:ext>
                </a:extLst>
              </a:tr>
              <a:tr h="293670">
                <a:tc>
                  <a:txBody>
                    <a:bodyPr/>
                    <a:lstStyle/>
                    <a:p>
                      <a:pPr>
                        <a:lnSpc>
                          <a:spcPct val="100000"/>
                        </a:lnSpc>
                      </a:pPr>
                      <a:endParaRPr sz="1500">
                        <a:latin typeface="Times New Roman"/>
                        <a:cs typeface="Times New Roman"/>
                      </a:endParaRPr>
                    </a:p>
                  </a:txBody>
                  <a:tcPr marL="0" marR="0" marT="0" marB="0">
                    <a:lnL w="19050">
                      <a:solidFill>
                        <a:srgbClr val="595959"/>
                      </a:solidFill>
                      <a:prstDash val="solid"/>
                    </a:lnL>
                    <a:lnB w="19050">
                      <a:solidFill>
                        <a:srgbClr val="595959"/>
                      </a:solidFill>
                      <a:prstDash val="solid"/>
                    </a:lnB>
                  </a:tcPr>
                </a:tc>
                <a:tc>
                  <a:txBody>
                    <a:bodyPr/>
                    <a:lstStyle/>
                    <a:p>
                      <a:pPr marL="292735">
                        <a:lnSpc>
                          <a:spcPct val="100000"/>
                        </a:lnSpc>
                        <a:spcBef>
                          <a:spcPts val="270"/>
                        </a:spcBef>
                      </a:pPr>
                      <a:r>
                        <a:rPr sz="1400" spc="-5" dirty="0">
                          <a:solidFill>
                            <a:srgbClr val="595959"/>
                          </a:solidFill>
                          <a:latin typeface="Times New Roman"/>
                          <a:cs typeface="Times New Roman"/>
                        </a:rPr>
                        <a:t>Political</a:t>
                      </a:r>
                      <a:endParaRPr sz="1400">
                        <a:latin typeface="Times New Roman"/>
                        <a:cs typeface="Times New Roman"/>
                      </a:endParaRPr>
                    </a:p>
                  </a:txBody>
                  <a:tcPr marL="0" marR="0" marT="34290" marB="0">
                    <a:lnB w="19050">
                      <a:solidFill>
                        <a:srgbClr val="595959"/>
                      </a:solidFill>
                      <a:prstDash val="solid"/>
                    </a:lnB>
                  </a:tcPr>
                </a:tc>
                <a:tc>
                  <a:txBody>
                    <a:bodyPr/>
                    <a:lstStyle/>
                    <a:p>
                      <a:pPr marL="267970">
                        <a:lnSpc>
                          <a:spcPct val="100000"/>
                        </a:lnSpc>
                        <a:spcBef>
                          <a:spcPts val="270"/>
                        </a:spcBef>
                      </a:pPr>
                      <a:r>
                        <a:rPr sz="1400" i="1" dirty="0">
                          <a:solidFill>
                            <a:srgbClr val="595959"/>
                          </a:solidFill>
                          <a:latin typeface="Times New Roman"/>
                          <a:cs typeface="Times New Roman"/>
                        </a:rPr>
                        <a:t>annexed,</a:t>
                      </a:r>
                      <a:r>
                        <a:rPr sz="1400" i="1" spc="-15" dirty="0">
                          <a:solidFill>
                            <a:srgbClr val="595959"/>
                          </a:solidFill>
                          <a:latin typeface="Times New Roman"/>
                          <a:cs typeface="Times New Roman"/>
                        </a:rPr>
                        <a:t> </a:t>
                      </a:r>
                      <a:r>
                        <a:rPr sz="1400" i="1" spc="-10" dirty="0">
                          <a:solidFill>
                            <a:srgbClr val="595959"/>
                          </a:solidFill>
                          <a:latin typeface="Times New Roman"/>
                          <a:cs typeface="Times New Roman"/>
                        </a:rPr>
                        <a:t>acquired</a:t>
                      </a:r>
                      <a:endParaRPr sz="1400">
                        <a:latin typeface="Times New Roman"/>
                        <a:cs typeface="Times New Roman"/>
                      </a:endParaRPr>
                    </a:p>
                  </a:txBody>
                  <a:tcPr marL="0" marR="0" marT="34290" marB="0">
                    <a:lnB w="19050">
                      <a:solidFill>
                        <a:srgbClr val="595959"/>
                      </a:solidFill>
                      <a:prstDash val="solid"/>
                    </a:lnB>
                  </a:tcPr>
                </a:tc>
                <a:tc>
                  <a:txBody>
                    <a:bodyPr/>
                    <a:lstStyle/>
                    <a:p>
                      <a:pPr marL="243204">
                        <a:lnSpc>
                          <a:spcPct val="100000"/>
                        </a:lnSpc>
                        <a:spcBef>
                          <a:spcPts val="270"/>
                        </a:spcBef>
                        <a:tabLst>
                          <a:tab pos="934085" algn="l"/>
                        </a:tabLst>
                      </a:pPr>
                      <a:r>
                        <a:rPr sz="1400" spc="-5" dirty="0">
                          <a:solidFill>
                            <a:srgbClr val="595959"/>
                          </a:solidFill>
                          <a:latin typeface="Times New Roman"/>
                          <a:cs typeface="Times New Roman"/>
                        </a:rPr>
                        <a:t>GPE	GPE</a:t>
                      </a:r>
                      <a:endParaRPr sz="1400">
                        <a:latin typeface="Times New Roman"/>
                        <a:cs typeface="Times New Roman"/>
                      </a:endParaRPr>
                    </a:p>
                  </a:txBody>
                  <a:tcPr marL="0" marR="0" marT="34290" marB="0">
                    <a:lnB w="19050">
                      <a:solidFill>
                        <a:srgbClr val="595959"/>
                      </a:solidFill>
                      <a:prstDash val="solid"/>
                    </a:lnB>
                  </a:tcPr>
                </a:tc>
                <a:tc>
                  <a:txBody>
                    <a:bodyPr/>
                    <a:lstStyle/>
                    <a:p>
                      <a:pPr>
                        <a:lnSpc>
                          <a:spcPct val="100000"/>
                        </a:lnSpc>
                      </a:pPr>
                      <a:endParaRPr sz="1500">
                        <a:latin typeface="Times New Roman"/>
                        <a:cs typeface="Times New Roman"/>
                      </a:endParaRPr>
                    </a:p>
                  </a:txBody>
                  <a:tcPr marL="0" marR="0" marT="0" marB="0">
                    <a:lnR w="19050">
                      <a:solidFill>
                        <a:srgbClr val="595959"/>
                      </a:solidFill>
                      <a:prstDash val="solid"/>
                    </a:lnR>
                    <a:lnB w="19050">
                      <a:solidFill>
                        <a:srgbClr val="595959"/>
                      </a:solidFill>
                      <a:prstDash val="solid"/>
                    </a:lnB>
                  </a:tcPr>
                </a:tc>
                <a:extLst>
                  <a:ext uri="{0D108BD9-81ED-4DB2-BD59-A6C34878D82A}">
                    <a16:rowId xmlns:a16="http://schemas.microsoft.com/office/drawing/2014/main" val="10010"/>
                  </a:ext>
                </a:extLst>
              </a:tr>
            </a:tbl>
          </a:graphicData>
        </a:graphic>
      </p:graphicFrame>
      <p:pic>
        <p:nvPicPr>
          <p:cNvPr id="5" name="object 5"/>
          <p:cNvPicPr/>
          <p:nvPr/>
        </p:nvPicPr>
        <p:blipFill>
          <a:blip r:embed="rId2" cstate="print"/>
          <a:stretch>
            <a:fillRect/>
          </a:stretch>
        </p:blipFill>
        <p:spPr>
          <a:xfrm>
            <a:off x="7283450" y="4044951"/>
            <a:ext cx="243716" cy="76200"/>
          </a:xfrm>
          <a:prstGeom prst="rect">
            <a:avLst/>
          </a:prstGeom>
        </p:spPr>
      </p:pic>
      <p:pic>
        <p:nvPicPr>
          <p:cNvPr id="6" name="object 6"/>
          <p:cNvPicPr/>
          <p:nvPr/>
        </p:nvPicPr>
        <p:blipFill>
          <a:blip r:embed="rId3" cstate="print"/>
          <a:stretch>
            <a:fillRect/>
          </a:stretch>
        </p:blipFill>
        <p:spPr>
          <a:xfrm>
            <a:off x="6661150" y="3232151"/>
            <a:ext cx="243716" cy="76200"/>
          </a:xfrm>
          <a:prstGeom prst="rect">
            <a:avLst/>
          </a:prstGeom>
        </p:spPr>
      </p:pic>
      <p:pic>
        <p:nvPicPr>
          <p:cNvPr id="7" name="object 7"/>
          <p:cNvPicPr/>
          <p:nvPr/>
        </p:nvPicPr>
        <p:blipFill>
          <a:blip r:embed="rId3" cstate="print"/>
          <a:stretch>
            <a:fillRect/>
          </a:stretch>
        </p:blipFill>
        <p:spPr>
          <a:xfrm>
            <a:off x="6661150" y="3587751"/>
            <a:ext cx="243716" cy="76200"/>
          </a:xfrm>
          <a:prstGeom prst="rect">
            <a:avLst/>
          </a:prstGeom>
        </p:spPr>
      </p:pic>
      <p:pic>
        <p:nvPicPr>
          <p:cNvPr id="8" name="object 8"/>
          <p:cNvPicPr/>
          <p:nvPr/>
        </p:nvPicPr>
        <p:blipFill>
          <a:blip r:embed="rId3" cstate="print"/>
          <a:stretch>
            <a:fillRect/>
          </a:stretch>
        </p:blipFill>
        <p:spPr>
          <a:xfrm>
            <a:off x="6661150" y="4832351"/>
            <a:ext cx="243716" cy="76200"/>
          </a:xfrm>
          <a:prstGeom prst="rect">
            <a:avLst/>
          </a:prstGeom>
        </p:spPr>
      </p:pic>
      <p:pic>
        <p:nvPicPr>
          <p:cNvPr id="9" name="object 9"/>
          <p:cNvPicPr/>
          <p:nvPr/>
        </p:nvPicPr>
        <p:blipFill>
          <a:blip r:embed="rId3" cstate="print"/>
          <a:stretch>
            <a:fillRect/>
          </a:stretch>
        </p:blipFill>
        <p:spPr>
          <a:xfrm>
            <a:off x="6661150" y="5111751"/>
            <a:ext cx="243716" cy="76200"/>
          </a:xfrm>
          <a:prstGeom prst="rect">
            <a:avLst/>
          </a:prstGeom>
        </p:spPr>
      </p:pic>
      <p:pic>
        <p:nvPicPr>
          <p:cNvPr id="10" name="object 10"/>
          <p:cNvPicPr/>
          <p:nvPr/>
        </p:nvPicPr>
        <p:blipFill>
          <a:blip r:embed="rId3" cstate="print"/>
          <a:stretch>
            <a:fillRect/>
          </a:stretch>
        </p:blipFill>
        <p:spPr>
          <a:xfrm>
            <a:off x="6661150" y="5708650"/>
            <a:ext cx="243716" cy="76200"/>
          </a:xfrm>
          <a:prstGeom prst="rect">
            <a:avLst/>
          </a:prstGeom>
        </p:spPr>
      </p:pic>
      <p:pic>
        <p:nvPicPr>
          <p:cNvPr id="11" name="object 11"/>
          <p:cNvPicPr/>
          <p:nvPr/>
        </p:nvPicPr>
        <p:blipFill>
          <a:blip r:embed="rId3" cstate="print"/>
          <a:stretch>
            <a:fillRect/>
          </a:stretch>
        </p:blipFill>
        <p:spPr>
          <a:xfrm>
            <a:off x="6661150" y="6076950"/>
            <a:ext cx="243716" cy="76200"/>
          </a:xfrm>
          <a:prstGeom prst="rect">
            <a:avLst/>
          </a:prstGeom>
        </p:spPr>
      </p:pic>
      <p:sp>
        <p:nvSpPr>
          <p:cNvPr id="12" name="object 12"/>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3" name="object 13"/>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152015" cy="665480"/>
          </a:xfrm>
          <a:prstGeom prst="rect">
            <a:avLst/>
          </a:prstGeom>
        </p:spPr>
        <p:txBody>
          <a:bodyPr vert="horz" wrap="square" lIns="0" tIns="12700" rIns="0" bIns="0" rtlCol="0">
            <a:spAutoFit/>
          </a:bodyPr>
          <a:lstStyle/>
          <a:p>
            <a:pPr marL="12700">
              <a:lnSpc>
                <a:spcPct val="100000"/>
              </a:lnSpc>
              <a:spcBef>
                <a:spcPts val="100"/>
              </a:spcBef>
            </a:pPr>
            <a:r>
              <a:rPr spc="90" dirty="0"/>
              <a:t>Relations</a:t>
            </a:r>
          </a:p>
        </p:txBody>
      </p:sp>
      <p:sp>
        <p:nvSpPr>
          <p:cNvPr id="3" name="object 3"/>
          <p:cNvSpPr txBox="1"/>
          <p:nvPr/>
        </p:nvSpPr>
        <p:spPr>
          <a:xfrm>
            <a:off x="807888" y="1815254"/>
            <a:ext cx="4718050" cy="3606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By</a:t>
            </a:r>
            <a:r>
              <a:rPr sz="2200" dirty="0">
                <a:solidFill>
                  <a:srgbClr val="595959"/>
                </a:solidFill>
                <a:latin typeface="Times New Roman"/>
                <a:cs typeface="Times New Roman"/>
              </a:rPr>
              <a:t> </a:t>
            </a:r>
            <a:r>
              <a:rPr sz="2200" spc="-5" dirty="0">
                <a:solidFill>
                  <a:srgbClr val="595959"/>
                </a:solidFill>
                <a:latin typeface="Times New Roman"/>
                <a:cs typeface="Times New Roman"/>
              </a:rPr>
              <a:t>relation,</a:t>
            </a:r>
            <a:r>
              <a:rPr sz="2200" dirty="0">
                <a:solidFill>
                  <a:srgbClr val="595959"/>
                </a:solidFill>
                <a:latin typeface="Times New Roman"/>
                <a:cs typeface="Times New Roman"/>
              </a:rPr>
              <a:t> </a:t>
            </a:r>
            <a:r>
              <a:rPr sz="2200" spc="-5" dirty="0">
                <a:solidFill>
                  <a:srgbClr val="595959"/>
                </a:solidFill>
                <a:latin typeface="Times New Roman"/>
                <a:cs typeface="Times New Roman"/>
              </a:rPr>
              <a:t>we really</a:t>
            </a:r>
            <a:r>
              <a:rPr sz="2200" dirty="0">
                <a:solidFill>
                  <a:srgbClr val="595959"/>
                </a:solidFill>
                <a:latin typeface="Times New Roman"/>
                <a:cs typeface="Times New Roman"/>
              </a:rPr>
              <a:t> </a:t>
            </a:r>
            <a:r>
              <a:rPr sz="2200" spc="-5" dirty="0">
                <a:solidFill>
                  <a:srgbClr val="595959"/>
                </a:solidFill>
                <a:latin typeface="Times New Roman"/>
                <a:cs typeface="Times New Roman"/>
              </a:rPr>
              <a:t>mean</a:t>
            </a:r>
            <a:r>
              <a:rPr sz="2200" dirty="0">
                <a:solidFill>
                  <a:srgbClr val="595959"/>
                </a:solidFill>
                <a:latin typeface="Times New Roman"/>
                <a:cs typeface="Times New Roman"/>
              </a:rPr>
              <a:t> </a:t>
            </a:r>
            <a:r>
              <a:rPr sz="2200" spc="-5" dirty="0">
                <a:solidFill>
                  <a:srgbClr val="595959"/>
                </a:solidFill>
                <a:latin typeface="Times New Roman"/>
                <a:cs typeface="Times New Roman"/>
              </a:rPr>
              <a:t>sets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tuples.</a:t>
            </a:r>
            <a:endParaRPr sz="2200">
              <a:latin typeface="Times New Roman"/>
              <a:cs typeface="Times New Roman"/>
            </a:endParaRPr>
          </a:p>
        </p:txBody>
      </p:sp>
      <p:grpSp>
        <p:nvGrpSpPr>
          <p:cNvPr id="4" name="object 4"/>
          <p:cNvGrpSpPr/>
          <p:nvPr/>
        </p:nvGrpSpPr>
        <p:grpSpPr>
          <a:xfrm>
            <a:off x="761745" y="2417182"/>
            <a:ext cx="7474584" cy="1652270"/>
            <a:chOff x="761745" y="2417182"/>
            <a:chExt cx="7474584" cy="1652270"/>
          </a:xfrm>
        </p:grpSpPr>
        <p:sp>
          <p:nvSpPr>
            <p:cNvPr id="5" name="object 5"/>
            <p:cNvSpPr/>
            <p:nvPr/>
          </p:nvSpPr>
          <p:spPr>
            <a:xfrm>
              <a:off x="768095" y="2417182"/>
              <a:ext cx="7461884" cy="1652270"/>
            </a:xfrm>
            <a:custGeom>
              <a:avLst/>
              <a:gdLst/>
              <a:ahLst/>
              <a:cxnLst/>
              <a:rect l="l" t="t" r="r" b="b"/>
              <a:pathLst>
                <a:path w="7461884" h="1652270">
                  <a:moveTo>
                    <a:pt x="0" y="0"/>
                  </a:moveTo>
                  <a:lnTo>
                    <a:pt x="0" y="1652270"/>
                  </a:lnTo>
                </a:path>
                <a:path w="7461884" h="1652270">
                  <a:moveTo>
                    <a:pt x="7461504" y="0"/>
                  </a:moveTo>
                  <a:lnTo>
                    <a:pt x="7461504" y="1652270"/>
                  </a:lnTo>
                </a:path>
              </a:pathLst>
            </a:custGeom>
            <a:ln w="12700">
              <a:solidFill>
                <a:srgbClr val="595959"/>
              </a:solidFill>
            </a:ln>
          </p:spPr>
          <p:txBody>
            <a:bodyPr wrap="square" lIns="0" tIns="0" rIns="0" bIns="0" rtlCol="0"/>
            <a:lstStyle/>
            <a:p>
              <a:endParaRPr/>
            </a:p>
          </p:txBody>
        </p:sp>
        <p:sp>
          <p:nvSpPr>
            <p:cNvPr id="6" name="object 6"/>
            <p:cNvSpPr/>
            <p:nvPr/>
          </p:nvSpPr>
          <p:spPr>
            <a:xfrm>
              <a:off x="761745" y="2417182"/>
              <a:ext cx="7474584" cy="12700"/>
            </a:xfrm>
            <a:custGeom>
              <a:avLst/>
              <a:gdLst/>
              <a:ahLst/>
              <a:cxnLst/>
              <a:rect l="l" t="t" r="r" b="b"/>
              <a:pathLst>
                <a:path w="7474584" h="12700">
                  <a:moveTo>
                    <a:pt x="0" y="0"/>
                  </a:moveTo>
                  <a:lnTo>
                    <a:pt x="7474204" y="0"/>
                  </a:lnTo>
                  <a:lnTo>
                    <a:pt x="7474204" y="12700"/>
                  </a:lnTo>
                  <a:lnTo>
                    <a:pt x="0" y="12700"/>
                  </a:lnTo>
                  <a:lnTo>
                    <a:pt x="0" y="0"/>
                  </a:lnTo>
                  <a:close/>
                </a:path>
              </a:pathLst>
            </a:custGeom>
            <a:solidFill>
              <a:srgbClr val="595959"/>
            </a:solidFill>
          </p:spPr>
          <p:txBody>
            <a:bodyPr wrap="square" lIns="0" tIns="0" rIns="0" bIns="0" rtlCol="0"/>
            <a:lstStyle/>
            <a:p>
              <a:endParaRPr/>
            </a:p>
          </p:txBody>
        </p:sp>
      </p:grpSp>
      <p:sp>
        <p:nvSpPr>
          <p:cNvPr id="7" name="object 7"/>
          <p:cNvSpPr txBox="1"/>
          <p:nvPr/>
        </p:nvSpPr>
        <p:spPr>
          <a:xfrm>
            <a:off x="774445" y="2429882"/>
            <a:ext cx="7449184" cy="328930"/>
          </a:xfrm>
          <a:prstGeom prst="rect">
            <a:avLst/>
          </a:prstGeom>
          <a:solidFill>
            <a:srgbClr val="264457"/>
          </a:solidFill>
        </p:spPr>
        <p:txBody>
          <a:bodyPr vert="horz" wrap="square" lIns="0" tIns="26669" rIns="0" bIns="0" rtlCol="0">
            <a:spAutoFit/>
          </a:bodyPr>
          <a:lstStyle/>
          <a:p>
            <a:pPr marL="85090">
              <a:lnSpc>
                <a:spcPct val="100000"/>
              </a:lnSpc>
              <a:spcBef>
                <a:spcPts val="209"/>
              </a:spcBef>
            </a:pPr>
            <a:r>
              <a:rPr sz="1600" b="1" spc="-5" dirty="0">
                <a:solidFill>
                  <a:srgbClr val="FFFFFF"/>
                </a:solidFill>
                <a:latin typeface="Times New Roman"/>
                <a:cs typeface="Times New Roman"/>
              </a:rPr>
              <a:t>Relations</a:t>
            </a:r>
            <a:endParaRPr sz="1600">
              <a:latin typeface="Times New Roman"/>
              <a:cs typeface="Times New Roman"/>
            </a:endParaRPr>
          </a:p>
        </p:txBody>
      </p:sp>
      <p:sp>
        <p:nvSpPr>
          <p:cNvPr id="12" name="object 12"/>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3" name="object 13"/>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8" name="object 8"/>
          <p:cNvSpPr txBox="1"/>
          <p:nvPr/>
        </p:nvSpPr>
        <p:spPr>
          <a:xfrm>
            <a:off x="5419280" y="2779132"/>
            <a:ext cx="1974850" cy="269240"/>
          </a:xfrm>
          <a:prstGeom prst="rect">
            <a:avLst/>
          </a:prstGeom>
        </p:spPr>
        <p:txBody>
          <a:bodyPr vert="horz" wrap="square" lIns="0" tIns="12700" rIns="0" bIns="0" rtlCol="0">
            <a:spAutoFit/>
          </a:bodyPr>
          <a:lstStyle/>
          <a:p>
            <a:pPr marL="12700">
              <a:lnSpc>
                <a:spcPct val="100000"/>
              </a:lnSpc>
              <a:spcBef>
                <a:spcPts val="100"/>
              </a:spcBef>
            </a:pPr>
            <a:r>
              <a:rPr sz="1600" i="1" spc="-5" dirty="0">
                <a:solidFill>
                  <a:srgbClr val="595959"/>
                </a:solidFill>
                <a:latin typeface="Times New Roman"/>
                <a:cs typeface="Times New Roman"/>
              </a:rPr>
              <a:t>PartOf</a:t>
            </a:r>
            <a:r>
              <a:rPr sz="1600" i="1" spc="-10" dirty="0">
                <a:solidFill>
                  <a:srgbClr val="595959"/>
                </a:solidFill>
                <a:latin typeface="Times New Roman"/>
                <a:cs typeface="Times New Roman"/>
              </a:rPr>
              <a:t> </a:t>
            </a:r>
            <a:r>
              <a:rPr sz="1600" dirty="0">
                <a:solidFill>
                  <a:srgbClr val="595959"/>
                </a:solidFill>
                <a:latin typeface="Times New Roman"/>
                <a:cs typeface="Times New Roman"/>
              </a:rPr>
              <a:t>=</a:t>
            </a:r>
            <a:r>
              <a:rPr sz="1600" spc="-20" dirty="0">
                <a:solidFill>
                  <a:srgbClr val="595959"/>
                </a:solidFill>
                <a:latin typeface="Times New Roman"/>
                <a:cs typeface="Times New Roman"/>
              </a:rPr>
              <a:t> </a:t>
            </a:r>
            <a:r>
              <a:rPr sz="1600" spc="-5" dirty="0">
                <a:solidFill>
                  <a:srgbClr val="595959"/>
                </a:solidFill>
                <a:latin typeface="Times New Roman"/>
                <a:cs typeface="Times New Roman"/>
              </a:rPr>
              <a:t>{(</a:t>
            </a:r>
            <a:r>
              <a:rPr sz="1600" i="1" spc="-5" dirty="0">
                <a:solidFill>
                  <a:srgbClr val="595959"/>
                </a:solidFill>
                <a:latin typeface="Times New Roman"/>
                <a:cs typeface="Times New Roman"/>
              </a:rPr>
              <a:t>a</a:t>
            </a:r>
            <a:r>
              <a:rPr sz="1600" spc="-5" dirty="0">
                <a:solidFill>
                  <a:srgbClr val="595959"/>
                </a:solidFill>
                <a:latin typeface="Times New Roman"/>
                <a:cs typeface="Times New Roman"/>
              </a:rPr>
              <a:t>,</a:t>
            </a:r>
            <a:r>
              <a:rPr sz="1600" spc="-10" dirty="0">
                <a:solidFill>
                  <a:srgbClr val="595959"/>
                </a:solidFill>
                <a:latin typeface="Times New Roman"/>
                <a:cs typeface="Times New Roman"/>
              </a:rPr>
              <a:t> </a:t>
            </a:r>
            <a:r>
              <a:rPr sz="1600" i="1" dirty="0">
                <a:solidFill>
                  <a:srgbClr val="595959"/>
                </a:solidFill>
                <a:latin typeface="Times New Roman"/>
                <a:cs typeface="Times New Roman"/>
              </a:rPr>
              <a:t>b</a:t>
            </a:r>
            <a:r>
              <a:rPr sz="1600" dirty="0">
                <a:solidFill>
                  <a:srgbClr val="595959"/>
                </a:solidFill>
                <a:latin typeface="Times New Roman"/>
                <a:cs typeface="Times New Roman"/>
              </a:rPr>
              <a:t>),</a:t>
            </a:r>
            <a:r>
              <a:rPr sz="1600" spc="-15" dirty="0">
                <a:solidFill>
                  <a:srgbClr val="595959"/>
                </a:solidFill>
                <a:latin typeface="Times New Roman"/>
                <a:cs typeface="Times New Roman"/>
              </a:rPr>
              <a:t> </a:t>
            </a:r>
            <a:r>
              <a:rPr sz="1600" dirty="0">
                <a:solidFill>
                  <a:srgbClr val="595959"/>
                </a:solidFill>
                <a:latin typeface="Times New Roman"/>
                <a:cs typeface="Times New Roman"/>
              </a:rPr>
              <a:t>(</a:t>
            </a:r>
            <a:r>
              <a:rPr sz="1600" i="1" dirty="0">
                <a:solidFill>
                  <a:srgbClr val="595959"/>
                </a:solidFill>
                <a:latin typeface="Times New Roman"/>
                <a:cs typeface="Times New Roman"/>
              </a:rPr>
              <a:t>c</a:t>
            </a:r>
            <a:r>
              <a:rPr sz="1600" dirty="0">
                <a:solidFill>
                  <a:srgbClr val="595959"/>
                </a:solidFill>
                <a:latin typeface="Times New Roman"/>
                <a:cs typeface="Times New Roman"/>
              </a:rPr>
              <a:t>,</a:t>
            </a:r>
            <a:r>
              <a:rPr sz="1600" spc="-15" dirty="0">
                <a:solidFill>
                  <a:srgbClr val="595959"/>
                </a:solidFill>
                <a:latin typeface="Times New Roman"/>
                <a:cs typeface="Times New Roman"/>
              </a:rPr>
              <a:t> </a:t>
            </a:r>
            <a:r>
              <a:rPr sz="1600" i="1" dirty="0">
                <a:solidFill>
                  <a:srgbClr val="595959"/>
                </a:solidFill>
                <a:latin typeface="Times New Roman"/>
                <a:cs typeface="Times New Roman"/>
              </a:rPr>
              <a:t>d</a:t>
            </a:r>
            <a:r>
              <a:rPr sz="1600" dirty="0">
                <a:solidFill>
                  <a:srgbClr val="595959"/>
                </a:solidFill>
                <a:latin typeface="Times New Roman"/>
                <a:cs typeface="Times New Roman"/>
              </a:rPr>
              <a:t>)}</a:t>
            </a:r>
            <a:endParaRPr sz="1600">
              <a:latin typeface="Times New Roman"/>
              <a:cs typeface="Times New Roman"/>
            </a:endParaRPr>
          </a:p>
        </p:txBody>
      </p:sp>
      <p:sp>
        <p:nvSpPr>
          <p:cNvPr id="9" name="object 9"/>
          <p:cNvSpPr txBox="1"/>
          <p:nvPr/>
        </p:nvSpPr>
        <p:spPr>
          <a:xfrm>
            <a:off x="846836" y="2779132"/>
            <a:ext cx="3409950" cy="764540"/>
          </a:xfrm>
          <a:prstGeom prst="rect">
            <a:avLst/>
          </a:prstGeom>
        </p:spPr>
        <p:txBody>
          <a:bodyPr vert="horz" wrap="square" lIns="0" tIns="2540" rIns="0" bIns="0" rtlCol="0">
            <a:spAutoFit/>
          </a:bodyPr>
          <a:lstStyle/>
          <a:p>
            <a:pPr marL="12700" marR="1165860">
              <a:lnSpc>
                <a:spcPct val="104200"/>
              </a:lnSpc>
              <a:spcBef>
                <a:spcPts val="20"/>
              </a:spcBef>
            </a:pPr>
            <a:r>
              <a:rPr sz="1600" dirty="0">
                <a:solidFill>
                  <a:srgbClr val="595959"/>
                </a:solidFill>
                <a:latin typeface="Times New Roman"/>
                <a:cs typeface="Times New Roman"/>
              </a:rPr>
              <a:t>United is a unit of </a:t>
            </a:r>
            <a:r>
              <a:rPr sz="1600" spc="-10" dirty="0">
                <a:solidFill>
                  <a:srgbClr val="595959"/>
                </a:solidFill>
                <a:latin typeface="Times New Roman"/>
                <a:cs typeface="Times New Roman"/>
              </a:rPr>
              <a:t>UAL </a:t>
            </a:r>
            <a:r>
              <a:rPr sz="1600" spc="-5" dirty="0">
                <a:solidFill>
                  <a:srgbClr val="595959"/>
                </a:solidFill>
                <a:latin typeface="Times New Roman"/>
                <a:cs typeface="Times New Roman"/>
              </a:rPr>
              <a:t> </a:t>
            </a:r>
            <a:r>
              <a:rPr sz="1600" dirty="0">
                <a:solidFill>
                  <a:srgbClr val="595959"/>
                </a:solidFill>
                <a:latin typeface="Times New Roman"/>
                <a:cs typeface="Times New Roman"/>
              </a:rPr>
              <a:t>American</a:t>
            </a:r>
            <a:r>
              <a:rPr sz="1600" spc="-20" dirty="0">
                <a:solidFill>
                  <a:srgbClr val="595959"/>
                </a:solidFill>
                <a:latin typeface="Times New Roman"/>
                <a:cs typeface="Times New Roman"/>
              </a:rPr>
              <a:t> </a:t>
            </a:r>
            <a:r>
              <a:rPr sz="1600" dirty="0">
                <a:solidFill>
                  <a:srgbClr val="595959"/>
                </a:solidFill>
                <a:latin typeface="Times New Roman"/>
                <a:cs typeface="Times New Roman"/>
              </a:rPr>
              <a:t>is</a:t>
            </a:r>
            <a:r>
              <a:rPr sz="1600" spc="-15" dirty="0">
                <a:solidFill>
                  <a:srgbClr val="595959"/>
                </a:solidFill>
                <a:latin typeface="Times New Roman"/>
                <a:cs typeface="Times New Roman"/>
              </a:rPr>
              <a:t> </a:t>
            </a:r>
            <a:r>
              <a:rPr sz="1600" dirty="0">
                <a:solidFill>
                  <a:srgbClr val="595959"/>
                </a:solidFill>
                <a:latin typeface="Times New Roman"/>
                <a:cs typeface="Times New Roman"/>
              </a:rPr>
              <a:t>a</a:t>
            </a:r>
            <a:r>
              <a:rPr sz="1600" spc="-20" dirty="0">
                <a:solidFill>
                  <a:srgbClr val="595959"/>
                </a:solidFill>
                <a:latin typeface="Times New Roman"/>
                <a:cs typeface="Times New Roman"/>
              </a:rPr>
              <a:t> </a:t>
            </a:r>
            <a:r>
              <a:rPr sz="1600" dirty="0">
                <a:solidFill>
                  <a:srgbClr val="595959"/>
                </a:solidFill>
                <a:latin typeface="Times New Roman"/>
                <a:cs typeface="Times New Roman"/>
              </a:rPr>
              <a:t>unit</a:t>
            </a:r>
            <a:r>
              <a:rPr sz="1600" spc="-10" dirty="0">
                <a:solidFill>
                  <a:srgbClr val="595959"/>
                </a:solidFill>
                <a:latin typeface="Times New Roman"/>
                <a:cs typeface="Times New Roman"/>
              </a:rPr>
              <a:t> </a:t>
            </a:r>
            <a:r>
              <a:rPr sz="1600" dirty="0">
                <a:solidFill>
                  <a:srgbClr val="595959"/>
                </a:solidFill>
                <a:latin typeface="Times New Roman"/>
                <a:cs typeface="Times New Roman"/>
              </a:rPr>
              <a:t>of</a:t>
            </a:r>
            <a:r>
              <a:rPr sz="1600" spc="-100" dirty="0">
                <a:solidFill>
                  <a:srgbClr val="595959"/>
                </a:solidFill>
                <a:latin typeface="Times New Roman"/>
                <a:cs typeface="Times New Roman"/>
              </a:rPr>
              <a:t> </a:t>
            </a:r>
            <a:r>
              <a:rPr sz="1600" spc="-5" dirty="0">
                <a:solidFill>
                  <a:srgbClr val="595959"/>
                </a:solidFill>
                <a:latin typeface="Times New Roman"/>
                <a:cs typeface="Times New Roman"/>
              </a:rPr>
              <a:t>AMR</a:t>
            </a:r>
            <a:endParaRPr sz="1600">
              <a:latin typeface="Times New Roman"/>
              <a:cs typeface="Times New Roman"/>
            </a:endParaRPr>
          </a:p>
          <a:p>
            <a:pPr marL="12700">
              <a:lnSpc>
                <a:spcPts val="1900"/>
              </a:lnSpc>
            </a:pPr>
            <a:r>
              <a:rPr sz="1600" spc="-20" dirty="0">
                <a:solidFill>
                  <a:srgbClr val="595959"/>
                </a:solidFill>
                <a:latin typeface="Times New Roman"/>
                <a:cs typeface="Times New Roman"/>
              </a:rPr>
              <a:t>Tim</a:t>
            </a:r>
            <a:r>
              <a:rPr sz="1600" spc="-40" dirty="0">
                <a:solidFill>
                  <a:srgbClr val="595959"/>
                </a:solidFill>
                <a:latin typeface="Times New Roman"/>
                <a:cs typeface="Times New Roman"/>
              </a:rPr>
              <a:t> </a:t>
            </a:r>
            <a:r>
              <a:rPr sz="1600" spc="-25" dirty="0">
                <a:solidFill>
                  <a:srgbClr val="595959"/>
                </a:solidFill>
                <a:latin typeface="Times New Roman"/>
                <a:cs typeface="Times New Roman"/>
              </a:rPr>
              <a:t>Wagner</a:t>
            </a:r>
            <a:r>
              <a:rPr sz="1600" spc="-10" dirty="0">
                <a:solidFill>
                  <a:srgbClr val="595959"/>
                </a:solidFill>
                <a:latin typeface="Times New Roman"/>
                <a:cs typeface="Times New Roman"/>
              </a:rPr>
              <a:t> </a:t>
            </a:r>
            <a:r>
              <a:rPr sz="1600" spc="-5" dirty="0">
                <a:solidFill>
                  <a:srgbClr val="595959"/>
                </a:solidFill>
                <a:latin typeface="Times New Roman"/>
                <a:cs typeface="Times New Roman"/>
              </a:rPr>
              <a:t>works</a:t>
            </a:r>
            <a:r>
              <a:rPr sz="1600" spc="-10" dirty="0">
                <a:solidFill>
                  <a:srgbClr val="595959"/>
                </a:solidFill>
                <a:latin typeface="Times New Roman"/>
                <a:cs typeface="Times New Roman"/>
              </a:rPr>
              <a:t> </a:t>
            </a:r>
            <a:r>
              <a:rPr sz="1600" dirty="0">
                <a:solidFill>
                  <a:srgbClr val="595959"/>
                </a:solidFill>
                <a:latin typeface="Times New Roman"/>
                <a:cs typeface="Times New Roman"/>
              </a:rPr>
              <a:t>for</a:t>
            </a:r>
            <a:r>
              <a:rPr sz="1600" spc="-95" dirty="0">
                <a:solidFill>
                  <a:srgbClr val="595959"/>
                </a:solidFill>
                <a:latin typeface="Times New Roman"/>
                <a:cs typeface="Times New Roman"/>
              </a:rPr>
              <a:t> </a:t>
            </a:r>
            <a:r>
              <a:rPr sz="1600" dirty="0">
                <a:solidFill>
                  <a:srgbClr val="595959"/>
                </a:solidFill>
                <a:latin typeface="Times New Roman"/>
                <a:cs typeface="Times New Roman"/>
              </a:rPr>
              <a:t>American</a:t>
            </a:r>
            <a:r>
              <a:rPr sz="1600" spc="-100" dirty="0">
                <a:solidFill>
                  <a:srgbClr val="595959"/>
                </a:solidFill>
                <a:latin typeface="Times New Roman"/>
                <a:cs typeface="Times New Roman"/>
              </a:rPr>
              <a:t> </a:t>
            </a:r>
            <a:r>
              <a:rPr sz="1600" dirty="0">
                <a:solidFill>
                  <a:srgbClr val="595959"/>
                </a:solidFill>
                <a:latin typeface="Times New Roman"/>
                <a:cs typeface="Times New Roman"/>
              </a:rPr>
              <a:t>Airlines</a:t>
            </a:r>
            <a:endParaRPr sz="1600">
              <a:latin typeface="Times New Roman"/>
              <a:cs typeface="Times New Roman"/>
            </a:endParaRPr>
          </a:p>
        </p:txBody>
      </p:sp>
      <p:sp>
        <p:nvSpPr>
          <p:cNvPr id="10" name="object 10"/>
          <p:cNvSpPr txBox="1"/>
          <p:nvPr/>
        </p:nvSpPr>
        <p:spPr>
          <a:xfrm>
            <a:off x="5501195" y="3274432"/>
            <a:ext cx="1413510" cy="269240"/>
          </a:xfrm>
          <a:prstGeom prst="rect">
            <a:avLst/>
          </a:prstGeom>
        </p:spPr>
        <p:txBody>
          <a:bodyPr vert="horz" wrap="square" lIns="0" tIns="12700" rIns="0" bIns="0" rtlCol="0">
            <a:spAutoFit/>
          </a:bodyPr>
          <a:lstStyle/>
          <a:p>
            <a:pPr marL="12700">
              <a:lnSpc>
                <a:spcPct val="100000"/>
              </a:lnSpc>
              <a:spcBef>
                <a:spcPts val="100"/>
              </a:spcBef>
            </a:pPr>
            <a:r>
              <a:rPr sz="1600" i="1" spc="-15" dirty="0">
                <a:solidFill>
                  <a:srgbClr val="595959"/>
                </a:solidFill>
                <a:latin typeface="Times New Roman"/>
                <a:cs typeface="Times New Roman"/>
              </a:rPr>
              <a:t>OrgAff</a:t>
            </a:r>
            <a:r>
              <a:rPr sz="1600" i="1" spc="-20" dirty="0">
                <a:solidFill>
                  <a:srgbClr val="595959"/>
                </a:solidFill>
                <a:latin typeface="Times New Roman"/>
                <a:cs typeface="Times New Roman"/>
              </a:rPr>
              <a:t> </a:t>
            </a:r>
            <a:r>
              <a:rPr sz="1600" dirty="0">
                <a:solidFill>
                  <a:srgbClr val="595959"/>
                </a:solidFill>
                <a:latin typeface="Times New Roman"/>
                <a:cs typeface="Times New Roman"/>
              </a:rPr>
              <a:t>=</a:t>
            </a:r>
            <a:r>
              <a:rPr sz="1600" spc="-25" dirty="0">
                <a:solidFill>
                  <a:srgbClr val="595959"/>
                </a:solidFill>
                <a:latin typeface="Times New Roman"/>
                <a:cs typeface="Times New Roman"/>
              </a:rPr>
              <a:t> </a:t>
            </a:r>
            <a:r>
              <a:rPr sz="1600" spc="-5" dirty="0">
                <a:solidFill>
                  <a:srgbClr val="595959"/>
                </a:solidFill>
                <a:latin typeface="Times New Roman"/>
                <a:cs typeface="Times New Roman"/>
              </a:rPr>
              <a:t>{(</a:t>
            </a:r>
            <a:r>
              <a:rPr sz="1600" i="1" spc="-5" dirty="0">
                <a:solidFill>
                  <a:srgbClr val="595959"/>
                </a:solidFill>
                <a:latin typeface="Times New Roman"/>
                <a:cs typeface="Times New Roman"/>
              </a:rPr>
              <a:t>c</a:t>
            </a:r>
            <a:r>
              <a:rPr sz="1600" spc="-5" dirty="0">
                <a:solidFill>
                  <a:srgbClr val="595959"/>
                </a:solidFill>
                <a:latin typeface="Times New Roman"/>
                <a:cs typeface="Times New Roman"/>
              </a:rPr>
              <a:t>,</a:t>
            </a:r>
            <a:r>
              <a:rPr sz="1600" spc="-20" dirty="0">
                <a:solidFill>
                  <a:srgbClr val="595959"/>
                </a:solidFill>
                <a:latin typeface="Times New Roman"/>
                <a:cs typeface="Times New Roman"/>
              </a:rPr>
              <a:t> </a:t>
            </a:r>
            <a:r>
              <a:rPr sz="1600" i="1" dirty="0">
                <a:solidFill>
                  <a:srgbClr val="595959"/>
                </a:solidFill>
                <a:latin typeface="Times New Roman"/>
                <a:cs typeface="Times New Roman"/>
              </a:rPr>
              <a:t>e</a:t>
            </a:r>
            <a:r>
              <a:rPr sz="1600" dirty="0">
                <a:solidFill>
                  <a:srgbClr val="595959"/>
                </a:solidFill>
                <a:latin typeface="Times New Roman"/>
                <a:cs typeface="Times New Roman"/>
              </a:rPr>
              <a:t>)}</a:t>
            </a:r>
            <a:endParaRPr sz="1600">
              <a:latin typeface="Times New Roman"/>
              <a:cs typeface="Times New Roman"/>
            </a:endParaRPr>
          </a:p>
        </p:txBody>
      </p:sp>
      <p:sp>
        <p:nvSpPr>
          <p:cNvPr id="11" name="object 11"/>
          <p:cNvSpPr txBox="1"/>
          <p:nvPr/>
        </p:nvSpPr>
        <p:spPr>
          <a:xfrm>
            <a:off x="807888" y="3515731"/>
            <a:ext cx="6544309" cy="2115185"/>
          </a:xfrm>
          <a:prstGeom prst="rect">
            <a:avLst/>
          </a:prstGeom>
        </p:spPr>
        <p:txBody>
          <a:bodyPr vert="horz" wrap="square" lIns="0" tIns="12700" rIns="0" bIns="0" rtlCol="0">
            <a:spAutoFit/>
          </a:bodyPr>
          <a:lstStyle/>
          <a:p>
            <a:pPr marL="51435">
              <a:lnSpc>
                <a:spcPts val="1910"/>
              </a:lnSpc>
              <a:spcBef>
                <a:spcPts val="100"/>
              </a:spcBef>
            </a:pPr>
            <a:r>
              <a:rPr sz="1600" dirty="0">
                <a:solidFill>
                  <a:srgbClr val="595959"/>
                </a:solidFill>
                <a:latin typeface="Times New Roman"/>
                <a:cs typeface="Times New Roman"/>
              </a:rPr>
              <a:t>United</a:t>
            </a:r>
            <a:r>
              <a:rPr sz="1600" spc="-10" dirty="0">
                <a:solidFill>
                  <a:srgbClr val="595959"/>
                </a:solidFill>
                <a:latin typeface="Times New Roman"/>
                <a:cs typeface="Times New Roman"/>
              </a:rPr>
              <a:t> </a:t>
            </a:r>
            <a:r>
              <a:rPr sz="1600" dirty="0">
                <a:solidFill>
                  <a:srgbClr val="595959"/>
                </a:solidFill>
                <a:latin typeface="Times New Roman"/>
                <a:cs typeface="Times New Roman"/>
              </a:rPr>
              <a:t>serves</a:t>
            </a:r>
            <a:r>
              <a:rPr sz="1600" spc="-10" dirty="0">
                <a:solidFill>
                  <a:srgbClr val="595959"/>
                </a:solidFill>
                <a:latin typeface="Times New Roman"/>
                <a:cs typeface="Times New Roman"/>
              </a:rPr>
              <a:t> </a:t>
            </a:r>
            <a:r>
              <a:rPr sz="1600" dirty="0">
                <a:solidFill>
                  <a:srgbClr val="595959"/>
                </a:solidFill>
                <a:latin typeface="Times New Roman"/>
                <a:cs typeface="Times New Roman"/>
              </a:rPr>
              <a:t>Chicago,</a:t>
            </a:r>
            <a:r>
              <a:rPr sz="1600" spc="-5" dirty="0">
                <a:solidFill>
                  <a:srgbClr val="595959"/>
                </a:solidFill>
                <a:latin typeface="Times New Roman"/>
                <a:cs typeface="Times New Roman"/>
              </a:rPr>
              <a:t> </a:t>
            </a:r>
            <a:r>
              <a:rPr sz="1600" dirty="0">
                <a:solidFill>
                  <a:srgbClr val="595959"/>
                </a:solidFill>
                <a:latin typeface="Times New Roman"/>
                <a:cs typeface="Times New Roman"/>
              </a:rPr>
              <a:t>Dallas,</a:t>
            </a:r>
            <a:r>
              <a:rPr sz="1600" spc="-10" dirty="0">
                <a:solidFill>
                  <a:srgbClr val="595959"/>
                </a:solidFill>
                <a:latin typeface="Times New Roman"/>
                <a:cs typeface="Times New Roman"/>
              </a:rPr>
              <a:t> Denver, </a:t>
            </a:r>
            <a:r>
              <a:rPr sz="1600" dirty="0">
                <a:solidFill>
                  <a:srgbClr val="595959"/>
                </a:solidFill>
                <a:latin typeface="Times New Roman"/>
                <a:cs typeface="Times New Roman"/>
              </a:rPr>
              <a:t>and</a:t>
            </a:r>
            <a:r>
              <a:rPr sz="1600" spc="-5" dirty="0">
                <a:solidFill>
                  <a:srgbClr val="595959"/>
                </a:solidFill>
                <a:latin typeface="Times New Roman"/>
                <a:cs typeface="Times New Roman"/>
              </a:rPr>
              <a:t> San</a:t>
            </a:r>
            <a:r>
              <a:rPr sz="1600" spc="-10" dirty="0">
                <a:solidFill>
                  <a:srgbClr val="595959"/>
                </a:solidFill>
                <a:latin typeface="Times New Roman"/>
                <a:cs typeface="Times New Roman"/>
              </a:rPr>
              <a:t> </a:t>
            </a:r>
            <a:r>
              <a:rPr sz="1600" dirty="0">
                <a:solidFill>
                  <a:srgbClr val="595959"/>
                </a:solidFill>
                <a:latin typeface="Times New Roman"/>
                <a:cs typeface="Times New Roman"/>
              </a:rPr>
              <a:t>Francisco</a:t>
            </a:r>
            <a:endParaRPr sz="1600">
              <a:latin typeface="Times New Roman"/>
              <a:cs typeface="Times New Roman"/>
            </a:endParaRPr>
          </a:p>
          <a:p>
            <a:pPr marL="3607435">
              <a:lnSpc>
                <a:spcPts val="1910"/>
              </a:lnSpc>
            </a:pPr>
            <a:r>
              <a:rPr sz="1600" i="1" dirty="0">
                <a:solidFill>
                  <a:srgbClr val="595959"/>
                </a:solidFill>
                <a:latin typeface="Times New Roman"/>
                <a:cs typeface="Times New Roman"/>
              </a:rPr>
              <a:t>Serves</a:t>
            </a:r>
            <a:r>
              <a:rPr sz="1600" i="1" spc="-10" dirty="0">
                <a:solidFill>
                  <a:srgbClr val="595959"/>
                </a:solidFill>
                <a:latin typeface="Times New Roman"/>
                <a:cs typeface="Times New Roman"/>
              </a:rPr>
              <a:t> </a:t>
            </a:r>
            <a:r>
              <a:rPr sz="1600" dirty="0">
                <a:solidFill>
                  <a:srgbClr val="595959"/>
                </a:solidFill>
                <a:latin typeface="Times New Roman"/>
                <a:cs typeface="Times New Roman"/>
              </a:rPr>
              <a:t>=</a:t>
            </a:r>
            <a:r>
              <a:rPr sz="1600" spc="-15" dirty="0">
                <a:solidFill>
                  <a:srgbClr val="595959"/>
                </a:solidFill>
                <a:latin typeface="Times New Roman"/>
                <a:cs typeface="Times New Roman"/>
              </a:rPr>
              <a:t> </a:t>
            </a:r>
            <a:r>
              <a:rPr sz="1600" spc="-5" dirty="0">
                <a:solidFill>
                  <a:srgbClr val="595959"/>
                </a:solidFill>
                <a:latin typeface="Times New Roman"/>
                <a:cs typeface="Times New Roman"/>
              </a:rPr>
              <a:t>{(</a:t>
            </a:r>
            <a:r>
              <a:rPr sz="1600" i="1" spc="-5" dirty="0">
                <a:solidFill>
                  <a:srgbClr val="595959"/>
                </a:solidFill>
                <a:latin typeface="Times New Roman"/>
                <a:cs typeface="Times New Roman"/>
              </a:rPr>
              <a:t>a</a:t>
            </a:r>
            <a:r>
              <a:rPr sz="1600" spc="-5" dirty="0">
                <a:solidFill>
                  <a:srgbClr val="595959"/>
                </a:solidFill>
                <a:latin typeface="Times New Roman"/>
                <a:cs typeface="Times New Roman"/>
              </a:rPr>
              <a:t>,</a:t>
            </a:r>
            <a:r>
              <a:rPr sz="1600" spc="-10" dirty="0">
                <a:solidFill>
                  <a:srgbClr val="595959"/>
                </a:solidFill>
                <a:latin typeface="Times New Roman"/>
                <a:cs typeface="Times New Roman"/>
              </a:rPr>
              <a:t> </a:t>
            </a:r>
            <a:r>
              <a:rPr sz="1600" i="1" dirty="0">
                <a:solidFill>
                  <a:srgbClr val="595959"/>
                </a:solidFill>
                <a:latin typeface="Times New Roman"/>
                <a:cs typeface="Times New Roman"/>
              </a:rPr>
              <a:t>f</a:t>
            </a:r>
            <a:r>
              <a:rPr sz="1600" dirty="0">
                <a:solidFill>
                  <a:srgbClr val="595959"/>
                </a:solidFill>
                <a:latin typeface="Times New Roman"/>
                <a:cs typeface="Times New Roman"/>
              </a:rPr>
              <a:t>),</a:t>
            </a:r>
            <a:r>
              <a:rPr sz="1600" spc="-5" dirty="0">
                <a:solidFill>
                  <a:srgbClr val="595959"/>
                </a:solidFill>
                <a:latin typeface="Times New Roman"/>
                <a:cs typeface="Times New Roman"/>
              </a:rPr>
              <a:t> </a:t>
            </a:r>
            <a:r>
              <a:rPr sz="1600" dirty="0">
                <a:solidFill>
                  <a:srgbClr val="595959"/>
                </a:solidFill>
                <a:latin typeface="Times New Roman"/>
                <a:cs typeface="Times New Roman"/>
              </a:rPr>
              <a:t>(</a:t>
            </a:r>
            <a:r>
              <a:rPr sz="1600" i="1" dirty="0">
                <a:solidFill>
                  <a:srgbClr val="595959"/>
                </a:solidFill>
                <a:latin typeface="Times New Roman"/>
                <a:cs typeface="Times New Roman"/>
              </a:rPr>
              <a:t>a</a:t>
            </a:r>
            <a:r>
              <a:rPr sz="1600" dirty="0">
                <a:solidFill>
                  <a:srgbClr val="595959"/>
                </a:solidFill>
                <a:latin typeface="Times New Roman"/>
                <a:cs typeface="Times New Roman"/>
              </a:rPr>
              <a:t>,</a:t>
            </a:r>
            <a:r>
              <a:rPr sz="1600" spc="-10" dirty="0">
                <a:solidFill>
                  <a:srgbClr val="595959"/>
                </a:solidFill>
                <a:latin typeface="Times New Roman"/>
                <a:cs typeface="Times New Roman"/>
              </a:rPr>
              <a:t> </a:t>
            </a:r>
            <a:r>
              <a:rPr sz="1600" i="1" dirty="0">
                <a:solidFill>
                  <a:srgbClr val="595959"/>
                </a:solidFill>
                <a:latin typeface="Times New Roman"/>
                <a:cs typeface="Times New Roman"/>
              </a:rPr>
              <a:t>g</a:t>
            </a:r>
            <a:r>
              <a:rPr sz="1600" dirty="0">
                <a:solidFill>
                  <a:srgbClr val="595959"/>
                </a:solidFill>
                <a:latin typeface="Times New Roman"/>
                <a:cs typeface="Times New Roman"/>
              </a:rPr>
              <a:t>),</a:t>
            </a:r>
            <a:r>
              <a:rPr sz="1600" spc="-10" dirty="0">
                <a:solidFill>
                  <a:srgbClr val="595959"/>
                </a:solidFill>
                <a:latin typeface="Times New Roman"/>
                <a:cs typeface="Times New Roman"/>
              </a:rPr>
              <a:t> </a:t>
            </a:r>
            <a:r>
              <a:rPr sz="1600" dirty="0">
                <a:solidFill>
                  <a:srgbClr val="595959"/>
                </a:solidFill>
                <a:latin typeface="Times New Roman"/>
                <a:cs typeface="Times New Roman"/>
              </a:rPr>
              <a:t>(</a:t>
            </a:r>
            <a:r>
              <a:rPr sz="1600" i="1" dirty="0">
                <a:solidFill>
                  <a:srgbClr val="595959"/>
                </a:solidFill>
                <a:latin typeface="Times New Roman"/>
                <a:cs typeface="Times New Roman"/>
              </a:rPr>
              <a:t>a</a:t>
            </a:r>
            <a:r>
              <a:rPr sz="1600" dirty="0">
                <a:solidFill>
                  <a:srgbClr val="595959"/>
                </a:solidFill>
                <a:latin typeface="Times New Roman"/>
                <a:cs typeface="Times New Roman"/>
              </a:rPr>
              <a:t>,</a:t>
            </a:r>
            <a:r>
              <a:rPr sz="1600" spc="-5" dirty="0">
                <a:solidFill>
                  <a:srgbClr val="595959"/>
                </a:solidFill>
                <a:latin typeface="Times New Roman"/>
                <a:cs typeface="Times New Roman"/>
              </a:rPr>
              <a:t> </a:t>
            </a:r>
            <a:r>
              <a:rPr sz="1600" i="1" dirty="0">
                <a:solidFill>
                  <a:srgbClr val="595959"/>
                </a:solidFill>
                <a:latin typeface="Times New Roman"/>
                <a:cs typeface="Times New Roman"/>
              </a:rPr>
              <a:t>h</a:t>
            </a:r>
            <a:r>
              <a:rPr sz="1600" dirty="0">
                <a:solidFill>
                  <a:srgbClr val="595959"/>
                </a:solidFill>
                <a:latin typeface="Times New Roman"/>
                <a:cs typeface="Times New Roman"/>
              </a:rPr>
              <a:t>),</a:t>
            </a:r>
            <a:r>
              <a:rPr sz="1600" spc="-10" dirty="0">
                <a:solidFill>
                  <a:srgbClr val="595959"/>
                </a:solidFill>
                <a:latin typeface="Times New Roman"/>
                <a:cs typeface="Times New Roman"/>
              </a:rPr>
              <a:t> </a:t>
            </a:r>
            <a:r>
              <a:rPr sz="1600" dirty="0">
                <a:solidFill>
                  <a:srgbClr val="595959"/>
                </a:solidFill>
                <a:latin typeface="Times New Roman"/>
                <a:cs typeface="Times New Roman"/>
              </a:rPr>
              <a:t>(</a:t>
            </a:r>
            <a:r>
              <a:rPr sz="1600" i="1" dirty="0">
                <a:solidFill>
                  <a:srgbClr val="595959"/>
                </a:solidFill>
                <a:latin typeface="Times New Roman"/>
                <a:cs typeface="Times New Roman"/>
              </a:rPr>
              <a:t>a</a:t>
            </a:r>
            <a:r>
              <a:rPr sz="1600" dirty="0">
                <a:solidFill>
                  <a:srgbClr val="595959"/>
                </a:solidFill>
                <a:latin typeface="Times New Roman"/>
                <a:cs typeface="Times New Roman"/>
              </a:rPr>
              <a:t>,</a:t>
            </a:r>
            <a:r>
              <a:rPr sz="1600" spc="-10" dirty="0">
                <a:solidFill>
                  <a:srgbClr val="595959"/>
                </a:solidFill>
                <a:latin typeface="Times New Roman"/>
                <a:cs typeface="Times New Roman"/>
              </a:rPr>
              <a:t> </a:t>
            </a:r>
            <a:r>
              <a:rPr sz="1600" i="1" dirty="0">
                <a:solidFill>
                  <a:srgbClr val="595959"/>
                </a:solidFill>
                <a:latin typeface="Times New Roman"/>
                <a:cs typeface="Times New Roman"/>
              </a:rPr>
              <a:t>i</a:t>
            </a:r>
            <a:r>
              <a:rPr sz="1600" dirty="0">
                <a:solidFill>
                  <a:srgbClr val="595959"/>
                </a:solidFill>
                <a:latin typeface="Times New Roman"/>
                <a:cs typeface="Times New Roman"/>
              </a:rPr>
              <a:t>)}</a:t>
            </a:r>
            <a:endParaRPr sz="1600">
              <a:latin typeface="Times New Roman"/>
              <a:cs typeface="Times New Roman"/>
            </a:endParaRPr>
          </a:p>
          <a:p>
            <a:pPr>
              <a:lnSpc>
                <a:spcPct val="100000"/>
              </a:lnSpc>
              <a:spcBef>
                <a:spcPts val="10"/>
              </a:spcBef>
            </a:pPr>
            <a:endParaRPr sz="1800">
              <a:latin typeface="Times New Roman"/>
              <a:cs typeface="Times New Roman"/>
            </a:endParaRPr>
          </a:p>
          <a:p>
            <a:pPr marL="12700" marR="1251585">
              <a:lnSpc>
                <a:spcPct val="100400"/>
              </a:lnSpc>
              <a:tabLst>
                <a:tab pos="896619" algn="l"/>
              </a:tabLst>
            </a:pPr>
            <a:r>
              <a:rPr sz="2200" spc="-5" dirty="0">
                <a:solidFill>
                  <a:srgbClr val="595959"/>
                </a:solidFill>
                <a:latin typeface="Times New Roman"/>
                <a:cs typeface="Times New Roman"/>
              </a:rPr>
              <a:t>PartOf	</a:t>
            </a:r>
            <a:r>
              <a:rPr sz="2200" dirty="0">
                <a:solidFill>
                  <a:srgbClr val="595959"/>
                </a:solidFill>
                <a:latin typeface="Times New Roman"/>
                <a:cs typeface="Times New Roman"/>
              </a:rPr>
              <a:t>= </a:t>
            </a:r>
            <a:r>
              <a:rPr sz="2200" spc="-5" dirty="0">
                <a:solidFill>
                  <a:srgbClr val="595959"/>
                </a:solidFill>
                <a:latin typeface="Times New Roman"/>
                <a:cs typeface="Times New Roman"/>
              </a:rPr>
              <a:t>{(United, UAL), (American, AMR)}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O</a:t>
            </a:r>
            <a:r>
              <a:rPr sz="2200" spc="-35" dirty="0">
                <a:solidFill>
                  <a:srgbClr val="595959"/>
                </a:solidFill>
                <a:latin typeface="Times New Roman"/>
                <a:cs typeface="Times New Roman"/>
              </a:rPr>
              <a:t>r</a:t>
            </a:r>
            <a:r>
              <a:rPr sz="2200" dirty="0">
                <a:solidFill>
                  <a:srgbClr val="595959"/>
                </a:solidFill>
                <a:latin typeface="Times New Roman"/>
                <a:cs typeface="Times New Roman"/>
              </a:rPr>
              <a:t>g</a:t>
            </a:r>
            <a:r>
              <a:rPr sz="2200" spc="-5" dirty="0">
                <a:solidFill>
                  <a:srgbClr val="595959"/>
                </a:solidFill>
                <a:latin typeface="Times New Roman"/>
                <a:cs typeface="Times New Roman"/>
              </a:rPr>
              <a:t>A</a:t>
            </a:r>
            <a:r>
              <a:rPr sz="2200" spc="-35" dirty="0">
                <a:solidFill>
                  <a:srgbClr val="595959"/>
                </a:solidFill>
                <a:latin typeface="Times New Roman"/>
                <a:cs typeface="Times New Roman"/>
              </a:rPr>
              <a:t>f</a:t>
            </a:r>
            <a:r>
              <a:rPr sz="2200" dirty="0">
                <a:solidFill>
                  <a:srgbClr val="595959"/>
                </a:solidFill>
                <a:latin typeface="Times New Roman"/>
                <a:cs typeface="Times New Roman"/>
              </a:rPr>
              <a:t>f =</a:t>
            </a:r>
            <a:r>
              <a:rPr sz="2200" spc="-5" dirty="0">
                <a:solidFill>
                  <a:srgbClr val="595959"/>
                </a:solidFill>
                <a:latin typeface="Times New Roman"/>
                <a:cs typeface="Times New Roman"/>
              </a:rPr>
              <a:t> </a:t>
            </a:r>
            <a:r>
              <a:rPr sz="2200" spc="-10" dirty="0">
                <a:solidFill>
                  <a:srgbClr val="595959"/>
                </a:solidFill>
                <a:latin typeface="Times New Roman"/>
                <a:cs typeface="Times New Roman"/>
              </a:rPr>
              <a:t>{</a:t>
            </a:r>
            <a:r>
              <a:rPr sz="2200" dirty="0">
                <a:solidFill>
                  <a:srgbClr val="595959"/>
                </a:solidFill>
                <a:latin typeface="Times New Roman"/>
                <a:cs typeface="Times New Roman"/>
              </a:rPr>
              <a:t>(</a:t>
            </a:r>
            <a:r>
              <a:rPr sz="2200" spc="-75" dirty="0">
                <a:solidFill>
                  <a:srgbClr val="595959"/>
                </a:solidFill>
                <a:latin typeface="Times New Roman"/>
                <a:cs typeface="Times New Roman"/>
              </a:rPr>
              <a:t>T</a:t>
            </a:r>
            <a:r>
              <a:rPr sz="2200" dirty="0">
                <a:solidFill>
                  <a:srgbClr val="595959"/>
                </a:solidFill>
                <a:latin typeface="Times New Roman"/>
                <a:cs typeface="Times New Roman"/>
              </a:rPr>
              <a:t>im</a:t>
            </a:r>
            <a:r>
              <a:rPr sz="2200" spc="-40" dirty="0">
                <a:solidFill>
                  <a:srgbClr val="595959"/>
                </a:solidFill>
                <a:latin typeface="Times New Roman"/>
                <a:cs typeface="Times New Roman"/>
              </a:rPr>
              <a:t> </a:t>
            </a:r>
            <a:r>
              <a:rPr sz="2200" spc="-180" dirty="0">
                <a:solidFill>
                  <a:srgbClr val="595959"/>
                </a:solidFill>
                <a:latin typeface="Times New Roman"/>
                <a:cs typeface="Times New Roman"/>
              </a:rPr>
              <a:t>W</a:t>
            </a:r>
            <a:r>
              <a:rPr sz="2200" spc="-5" dirty="0">
                <a:solidFill>
                  <a:srgbClr val="595959"/>
                </a:solidFill>
                <a:latin typeface="Times New Roman"/>
                <a:cs typeface="Times New Roman"/>
              </a:rPr>
              <a:t>a</a:t>
            </a:r>
            <a:r>
              <a:rPr sz="2200" dirty="0">
                <a:solidFill>
                  <a:srgbClr val="595959"/>
                </a:solidFill>
                <a:latin typeface="Times New Roman"/>
                <a:cs typeface="Times New Roman"/>
              </a:rPr>
              <a:t>gn</a:t>
            </a:r>
            <a:r>
              <a:rPr sz="2200" spc="-5" dirty="0">
                <a:solidFill>
                  <a:srgbClr val="595959"/>
                </a:solidFill>
                <a:latin typeface="Times New Roman"/>
                <a:cs typeface="Times New Roman"/>
              </a:rPr>
              <a:t>e</a:t>
            </a:r>
            <a:r>
              <a:rPr sz="2200" spc="-85" dirty="0">
                <a:solidFill>
                  <a:srgbClr val="595959"/>
                </a:solidFill>
                <a:latin typeface="Times New Roman"/>
                <a:cs typeface="Times New Roman"/>
              </a:rPr>
              <a:t>r</a:t>
            </a:r>
            <a:r>
              <a:rPr sz="2200" dirty="0">
                <a:solidFill>
                  <a:srgbClr val="595959"/>
                </a:solidFill>
                <a:latin typeface="Times New Roman"/>
                <a:cs typeface="Times New Roman"/>
              </a:rPr>
              <a:t>,</a:t>
            </a:r>
            <a:r>
              <a:rPr sz="2200" spc="-125" dirty="0">
                <a:solidFill>
                  <a:srgbClr val="595959"/>
                </a:solidFill>
                <a:latin typeface="Times New Roman"/>
                <a:cs typeface="Times New Roman"/>
              </a:rPr>
              <a:t> </a:t>
            </a:r>
            <a:r>
              <a:rPr sz="2200" spc="-5" dirty="0">
                <a:solidFill>
                  <a:srgbClr val="595959"/>
                </a:solidFill>
                <a:latin typeface="Times New Roman"/>
                <a:cs typeface="Times New Roman"/>
              </a:rPr>
              <a:t>A</a:t>
            </a:r>
            <a:r>
              <a:rPr sz="2200" dirty="0">
                <a:solidFill>
                  <a:srgbClr val="595959"/>
                </a:solidFill>
                <a:latin typeface="Times New Roman"/>
                <a:cs typeface="Times New Roman"/>
              </a:rPr>
              <a:t>m</a:t>
            </a:r>
            <a:r>
              <a:rPr sz="2200" spc="-5" dirty="0">
                <a:solidFill>
                  <a:srgbClr val="595959"/>
                </a:solidFill>
                <a:latin typeface="Times New Roman"/>
                <a:cs typeface="Times New Roman"/>
              </a:rPr>
              <a:t>e</a:t>
            </a:r>
            <a:r>
              <a:rPr sz="2200" dirty="0">
                <a:solidFill>
                  <a:srgbClr val="595959"/>
                </a:solidFill>
                <a:latin typeface="Times New Roman"/>
                <a:cs typeface="Times New Roman"/>
              </a:rPr>
              <a:t>ri</a:t>
            </a:r>
            <a:r>
              <a:rPr sz="2200" spc="-5" dirty="0">
                <a:solidFill>
                  <a:srgbClr val="595959"/>
                </a:solidFill>
                <a:latin typeface="Times New Roman"/>
                <a:cs typeface="Times New Roman"/>
              </a:rPr>
              <a:t>ca</a:t>
            </a:r>
            <a:r>
              <a:rPr sz="2200" dirty="0">
                <a:solidFill>
                  <a:srgbClr val="595959"/>
                </a:solidFill>
                <a:latin typeface="Times New Roman"/>
                <a:cs typeface="Times New Roman"/>
              </a:rPr>
              <a:t>n</a:t>
            </a:r>
            <a:r>
              <a:rPr sz="2200" spc="-125" dirty="0">
                <a:solidFill>
                  <a:srgbClr val="595959"/>
                </a:solidFill>
                <a:latin typeface="Times New Roman"/>
                <a:cs typeface="Times New Roman"/>
              </a:rPr>
              <a:t> </a:t>
            </a:r>
            <a:r>
              <a:rPr sz="2200" spc="-5" dirty="0">
                <a:solidFill>
                  <a:srgbClr val="595959"/>
                </a:solidFill>
                <a:latin typeface="Times New Roman"/>
                <a:cs typeface="Times New Roman"/>
              </a:rPr>
              <a:t>A</a:t>
            </a:r>
            <a:r>
              <a:rPr sz="2200" dirty="0">
                <a:solidFill>
                  <a:srgbClr val="595959"/>
                </a:solidFill>
                <a:latin typeface="Times New Roman"/>
                <a:cs typeface="Times New Roman"/>
              </a:rPr>
              <a:t>irlin</a:t>
            </a:r>
            <a:r>
              <a:rPr sz="2200" spc="-5" dirty="0">
                <a:solidFill>
                  <a:srgbClr val="595959"/>
                </a:solidFill>
                <a:latin typeface="Times New Roman"/>
                <a:cs typeface="Times New Roman"/>
              </a:rPr>
              <a:t>e</a:t>
            </a:r>
            <a:r>
              <a:rPr sz="2200" spc="-10" dirty="0">
                <a:solidFill>
                  <a:srgbClr val="595959"/>
                </a:solidFill>
                <a:latin typeface="Times New Roman"/>
                <a:cs typeface="Times New Roman"/>
              </a:rPr>
              <a:t>s</a:t>
            </a:r>
            <a:r>
              <a:rPr sz="2200" dirty="0">
                <a:solidFill>
                  <a:srgbClr val="595959"/>
                </a:solidFill>
                <a:latin typeface="Times New Roman"/>
                <a:cs typeface="Times New Roman"/>
              </a:rPr>
              <a:t>)}  </a:t>
            </a:r>
            <a:r>
              <a:rPr sz="2200" spc="-5" dirty="0">
                <a:solidFill>
                  <a:srgbClr val="595959"/>
                </a:solidFill>
                <a:latin typeface="Times New Roman"/>
                <a:cs typeface="Times New Roman"/>
              </a:rPr>
              <a:t>Serves	</a:t>
            </a:r>
            <a:r>
              <a:rPr sz="2200" dirty="0">
                <a:solidFill>
                  <a:srgbClr val="595959"/>
                </a:solidFill>
                <a:latin typeface="Times New Roman"/>
                <a:cs typeface="Times New Roman"/>
              </a:rPr>
              <a:t>=</a:t>
            </a:r>
            <a:r>
              <a:rPr sz="2200" spc="-5" dirty="0">
                <a:solidFill>
                  <a:srgbClr val="595959"/>
                </a:solidFill>
                <a:latin typeface="Times New Roman"/>
                <a:cs typeface="Times New Roman"/>
              </a:rPr>
              <a:t> {(United,</a:t>
            </a:r>
            <a:r>
              <a:rPr sz="2200" dirty="0">
                <a:solidFill>
                  <a:srgbClr val="595959"/>
                </a:solidFill>
                <a:latin typeface="Times New Roman"/>
                <a:cs typeface="Times New Roman"/>
              </a:rPr>
              <a:t> </a:t>
            </a:r>
            <a:r>
              <a:rPr sz="2200" spc="-5" dirty="0">
                <a:solidFill>
                  <a:srgbClr val="595959"/>
                </a:solidFill>
                <a:latin typeface="Times New Roman"/>
                <a:cs typeface="Times New Roman"/>
              </a:rPr>
              <a:t>Chicago),</a:t>
            </a:r>
            <a:r>
              <a:rPr sz="2200" dirty="0">
                <a:solidFill>
                  <a:srgbClr val="595959"/>
                </a:solidFill>
                <a:latin typeface="Times New Roman"/>
                <a:cs typeface="Times New Roman"/>
              </a:rPr>
              <a:t> </a:t>
            </a:r>
            <a:r>
              <a:rPr sz="2200" spc="-5" dirty="0">
                <a:solidFill>
                  <a:srgbClr val="595959"/>
                </a:solidFill>
                <a:latin typeface="Times New Roman"/>
                <a:cs typeface="Times New Roman"/>
              </a:rPr>
              <a:t>(United,</a:t>
            </a:r>
            <a:r>
              <a:rPr sz="2200" dirty="0">
                <a:solidFill>
                  <a:srgbClr val="595959"/>
                </a:solidFill>
                <a:latin typeface="Times New Roman"/>
                <a:cs typeface="Times New Roman"/>
              </a:rPr>
              <a:t> </a:t>
            </a:r>
            <a:r>
              <a:rPr sz="2200" spc="-5" dirty="0">
                <a:solidFill>
                  <a:srgbClr val="595959"/>
                </a:solidFill>
                <a:latin typeface="Times New Roman"/>
                <a:cs typeface="Times New Roman"/>
              </a:rPr>
              <a:t>Dallas),</a:t>
            </a:r>
            <a:endParaRPr sz="2200">
              <a:latin typeface="Times New Roman"/>
              <a:cs typeface="Times New Roman"/>
            </a:endParaRPr>
          </a:p>
          <a:p>
            <a:pPr marL="1115060">
              <a:lnSpc>
                <a:spcPts val="2600"/>
              </a:lnSpc>
            </a:pPr>
            <a:r>
              <a:rPr sz="2200" spc="-5" dirty="0">
                <a:solidFill>
                  <a:srgbClr val="595959"/>
                </a:solidFill>
                <a:latin typeface="Times New Roman"/>
                <a:cs typeface="Times New Roman"/>
              </a:rPr>
              <a:t>(United,</a:t>
            </a:r>
            <a:r>
              <a:rPr sz="2200" dirty="0">
                <a:solidFill>
                  <a:srgbClr val="595959"/>
                </a:solidFill>
                <a:latin typeface="Times New Roman"/>
                <a:cs typeface="Times New Roman"/>
              </a:rPr>
              <a:t> </a:t>
            </a:r>
            <a:r>
              <a:rPr sz="2200" spc="-5" dirty="0">
                <a:solidFill>
                  <a:srgbClr val="595959"/>
                </a:solidFill>
                <a:latin typeface="Times New Roman"/>
                <a:cs typeface="Times New Roman"/>
              </a:rPr>
              <a:t>Denver),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(United,</a:t>
            </a:r>
            <a:r>
              <a:rPr sz="2200" dirty="0">
                <a:solidFill>
                  <a:srgbClr val="595959"/>
                </a:solidFill>
                <a:latin typeface="Times New Roman"/>
                <a:cs typeface="Times New Roman"/>
              </a:rPr>
              <a:t> </a:t>
            </a:r>
            <a:r>
              <a:rPr sz="2200" spc="-5" dirty="0">
                <a:solidFill>
                  <a:srgbClr val="595959"/>
                </a:solidFill>
                <a:latin typeface="Times New Roman"/>
                <a:cs typeface="Times New Roman"/>
              </a:rPr>
              <a:t>San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Francisco)}</a:t>
            </a:r>
            <a:endParaRPr sz="22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003675" cy="665480"/>
          </a:xfrm>
          <a:prstGeom prst="rect">
            <a:avLst/>
          </a:prstGeom>
        </p:spPr>
        <p:txBody>
          <a:bodyPr vert="horz" wrap="square" lIns="0" tIns="12700" rIns="0" bIns="0" rtlCol="0">
            <a:spAutoFit/>
          </a:bodyPr>
          <a:lstStyle/>
          <a:p>
            <a:pPr marL="12700">
              <a:lnSpc>
                <a:spcPct val="100000"/>
              </a:lnSpc>
              <a:spcBef>
                <a:spcPts val="100"/>
              </a:spcBef>
            </a:pPr>
            <a:r>
              <a:rPr spc="80" dirty="0"/>
              <a:t>Relation</a:t>
            </a:r>
            <a:r>
              <a:rPr spc="-75" dirty="0"/>
              <a:t> </a:t>
            </a:r>
            <a:r>
              <a:rPr spc="80" dirty="0"/>
              <a:t>Analysis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841755" y="1933785"/>
            <a:ext cx="7117080" cy="3454400"/>
          </a:xfrm>
          <a:prstGeom prst="rect">
            <a:avLst/>
          </a:prstGeom>
        </p:spPr>
        <p:txBody>
          <a:bodyPr vert="horz" wrap="square" lIns="0" tIns="5080" rIns="0" bIns="0" rtlCol="0">
            <a:spAutoFit/>
          </a:bodyPr>
          <a:lstStyle/>
          <a:p>
            <a:pPr marL="12700" marR="6350">
              <a:lnSpc>
                <a:spcPct val="102299"/>
              </a:lnSpc>
              <a:spcBef>
                <a:spcPts val="40"/>
              </a:spcBef>
            </a:pPr>
            <a:r>
              <a:rPr sz="2200" spc="-5" dirty="0">
                <a:solidFill>
                  <a:srgbClr val="595959"/>
                </a:solidFill>
                <a:latin typeface="Times New Roman"/>
                <a:cs typeface="Times New Roman"/>
              </a:rPr>
              <a:t>As with semantic </a:t>
            </a:r>
            <a:r>
              <a:rPr sz="2200" dirty="0">
                <a:solidFill>
                  <a:srgbClr val="595959"/>
                </a:solidFill>
                <a:latin typeface="Times New Roman"/>
                <a:cs typeface="Times New Roman"/>
              </a:rPr>
              <a:t>role </a:t>
            </a:r>
            <a:r>
              <a:rPr sz="2200" spc="-5" dirty="0">
                <a:solidFill>
                  <a:srgbClr val="595959"/>
                </a:solidFill>
                <a:latin typeface="Times New Roman"/>
                <a:cs typeface="Times New Roman"/>
              </a:rPr>
              <a:t>labeling, we can </a:t>
            </a:r>
            <a:r>
              <a:rPr sz="2200" dirty="0">
                <a:solidFill>
                  <a:srgbClr val="595959"/>
                </a:solidFill>
                <a:latin typeface="Times New Roman"/>
                <a:cs typeface="Times New Roman"/>
              </a:rPr>
              <a:t>divide this </a:t>
            </a:r>
            <a:r>
              <a:rPr sz="2200" spc="-5" dirty="0">
                <a:solidFill>
                  <a:srgbClr val="595959"/>
                </a:solidFill>
                <a:latin typeface="Times New Roman"/>
                <a:cs typeface="Times New Roman"/>
              </a:rPr>
              <a:t>task </a:t>
            </a:r>
            <a:r>
              <a:rPr sz="2200" dirty="0">
                <a:solidFill>
                  <a:srgbClr val="595959"/>
                </a:solidFill>
                <a:latin typeface="Times New Roman"/>
                <a:cs typeface="Times New Roman"/>
              </a:rPr>
              <a:t>into </a:t>
            </a:r>
            <a:r>
              <a:rPr sz="2200" spc="-5" dirty="0">
                <a:solidFill>
                  <a:srgbClr val="595959"/>
                </a:solidFill>
                <a:latin typeface="Times New Roman"/>
                <a:cs typeface="Times New Roman"/>
              </a:rPr>
              <a:t>two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parts.</a:t>
            </a:r>
            <a:endParaRPr sz="2200">
              <a:latin typeface="Times New Roman"/>
              <a:cs typeface="Times New Roman"/>
            </a:endParaRPr>
          </a:p>
          <a:p>
            <a:pPr marL="49530">
              <a:lnSpc>
                <a:spcPct val="100000"/>
              </a:lnSpc>
              <a:spcBef>
                <a:spcPts val="7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Determining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if two </a:t>
            </a:r>
            <a:r>
              <a:rPr sz="2000" spc="-10" dirty="0">
                <a:solidFill>
                  <a:srgbClr val="595959"/>
                </a:solidFill>
                <a:latin typeface="Times New Roman"/>
                <a:cs typeface="Times New Roman"/>
              </a:rPr>
              <a:t>entities</a:t>
            </a:r>
            <a:r>
              <a:rPr sz="2000" spc="-5" dirty="0">
                <a:solidFill>
                  <a:srgbClr val="595959"/>
                </a:solidFill>
                <a:latin typeface="Times New Roman"/>
                <a:cs typeface="Times New Roman"/>
              </a:rPr>
              <a:t> are </a:t>
            </a:r>
            <a:r>
              <a:rPr sz="2000" spc="-10" dirty="0">
                <a:solidFill>
                  <a:srgbClr val="595959"/>
                </a:solidFill>
                <a:latin typeface="Times New Roman"/>
                <a:cs typeface="Times New Roman"/>
              </a:rPr>
              <a:t>related</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And</a:t>
            </a:r>
            <a:r>
              <a:rPr sz="2000" spc="-5" dirty="0">
                <a:solidFill>
                  <a:srgbClr val="595959"/>
                </a:solidFill>
                <a:latin typeface="Times New Roman"/>
                <a:cs typeface="Times New Roman"/>
              </a:rPr>
              <a:t> if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they</a:t>
            </a:r>
            <a:r>
              <a:rPr sz="2000" dirty="0">
                <a:solidFill>
                  <a:srgbClr val="595959"/>
                </a:solidFill>
                <a:latin typeface="Times New Roman"/>
                <a:cs typeface="Times New Roman"/>
              </a:rPr>
              <a:t> </a:t>
            </a:r>
            <a:r>
              <a:rPr sz="2000" spc="-5" dirty="0">
                <a:solidFill>
                  <a:srgbClr val="595959"/>
                </a:solidFill>
                <a:latin typeface="Times New Roman"/>
                <a:cs typeface="Times New Roman"/>
              </a:rPr>
              <a:t>are, classifying the</a:t>
            </a:r>
            <a:r>
              <a:rPr sz="2000" spc="-10" dirty="0">
                <a:solidFill>
                  <a:srgbClr val="595959"/>
                </a:solidFill>
                <a:latin typeface="Times New Roman"/>
                <a:cs typeface="Times New Roman"/>
              </a:rPr>
              <a:t> relation</a:t>
            </a:r>
            <a:endParaRPr sz="2000">
              <a:latin typeface="Times New Roman"/>
              <a:cs typeface="Times New Roman"/>
            </a:endParaRPr>
          </a:p>
          <a:p>
            <a:pPr marL="12700">
              <a:lnSpc>
                <a:spcPct val="100000"/>
              </a:lnSpc>
              <a:spcBef>
                <a:spcPts val="1000"/>
              </a:spcBef>
            </a:pP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reason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dirty="0">
                <a:solidFill>
                  <a:srgbClr val="595959"/>
                </a:solidFill>
                <a:latin typeface="Times New Roman"/>
                <a:cs typeface="Times New Roman"/>
              </a:rPr>
              <a:t>doing</a:t>
            </a:r>
            <a:r>
              <a:rPr sz="2200" spc="-5" dirty="0">
                <a:solidFill>
                  <a:srgbClr val="595959"/>
                </a:solidFill>
                <a:latin typeface="Times New Roman"/>
                <a:cs typeface="Times New Roman"/>
              </a:rPr>
              <a:t> </a:t>
            </a:r>
            <a:r>
              <a:rPr sz="2200" dirty="0">
                <a:solidFill>
                  <a:srgbClr val="595959"/>
                </a:solidFill>
                <a:latin typeface="Times New Roman"/>
                <a:cs typeface="Times New Roman"/>
              </a:rPr>
              <a:t>this</a:t>
            </a:r>
            <a:r>
              <a:rPr sz="2200" spc="-15" dirty="0">
                <a:solidFill>
                  <a:srgbClr val="595959"/>
                </a:solidFill>
                <a:latin typeface="Times New Roman"/>
                <a:cs typeface="Times New Roman"/>
              </a:rPr>
              <a:t> </a:t>
            </a:r>
            <a:r>
              <a:rPr sz="2200" dirty="0">
                <a:solidFill>
                  <a:srgbClr val="595959"/>
                </a:solidFill>
                <a:latin typeface="Times New Roman"/>
                <a:cs typeface="Times New Roman"/>
              </a:rPr>
              <a:t>is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two-fold.</a:t>
            </a:r>
            <a:endParaRPr sz="2200">
              <a:latin typeface="Times New Roman"/>
              <a:cs typeface="Times New Roman"/>
            </a:endParaRPr>
          </a:p>
          <a:p>
            <a:pPr marL="186690" marR="5080" indent="-137160">
              <a:lnSpc>
                <a:spcPct val="100000"/>
              </a:lnSpc>
              <a:spcBef>
                <a:spcPts val="8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Cutting </a:t>
            </a:r>
            <a:r>
              <a:rPr sz="2000" dirty="0">
                <a:solidFill>
                  <a:srgbClr val="595959"/>
                </a:solidFill>
                <a:latin typeface="Times New Roman"/>
                <a:cs typeface="Times New Roman"/>
              </a:rPr>
              <a:t>down on </a:t>
            </a:r>
            <a:r>
              <a:rPr sz="2000" spc="-5" dirty="0">
                <a:solidFill>
                  <a:srgbClr val="595959"/>
                </a:solidFill>
                <a:latin typeface="Times New Roman"/>
                <a:cs typeface="Times New Roman"/>
              </a:rPr>
              <a:t>training </a:t>
            </a:r>
            <a:r>
              <a:rPr sz="2000" spc="-10" dirty="0">
                <a:solidFill>
                  <a:srgbClr val="595959"/>
                </a:solidFill>
                <a:latin typeface="Times New Roman"/>
                <a:cs typeface="Times New Roman"/>
              </a:rPr>
              <a:t>time </a:t>
            </a:r>
            <a:r>
              <a:rPr sz="2000" spc="-5" dirty="0">
                <a:solidFill>
                  <a:srgbClr val="595959"/>
                </a:solidFill>
                <a:latin typeface="Times New Roman"/>
                <a:cs typeface="Times New Roman"/>
              </a:rPr>
              <a:t>for </a:t>
            </a:r>
            <a:r>
              <a:rPr sz="2000" spc="-10" dirty="0">
                <a:solidFill>
                  <a:srgbClr val="595959"/>
                </a:solidFill>
                <a:latin typeface="Times New Roman"/>
                <a:cs typeface="Times New Roman"/>
              </a:rPr>
              <a:t>classification </a:t>
            </a:r>
            <a:r>
              <a:rPr sz="2000" dirty="0">
                <a:solidFill>
                  <a:srgbClr val="595959"/>
                </a:solidFill>
                <a:latin typeface="Times New Roman"/>
                <a:cs typeface="Times New Roman"/>
              </a:rPr>
              <a:t>by </a:t>
            </a:r>
            <a:r>
              <a:rPr sz="2000" spc="-10" dirty="0">
                <a:solidFill>
                  <a:srgbClr val="595959"/>
                </a:solidFill>
                <a:latin typeface="Times New Roman"/>
                <a:cs typeface="Times New Roman"/>
              </a:rPr>
              <a:t>eliminating </a:t>
            </a:r>
            <a:r>
              <a:rPr sz="2000" spc="-5" dirty="0">
                <a:solidFill>
                  <a:srgbClr val="595959"/>
                </a:solidFill>
                <a:latin typeface="Times New Roman"/>
                <a:cs typeface="Times New Roman"/>
              </a:rPr>
              <a:t>most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pairs</a:t>
            </a:r>
            <a:endParaRPr sz="2000">
              <a:latin typeface="Times New Roman"/>
              <a:cs typeface="Times New Roman"/>
            </a:endParaRPr>
          </a:p>
          <a:p>
            <a:pPr marL="186690" marR="18415"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Producing separate feature sets that are appropriate for each </a:t>
            </a:r>
            <a:r>
              <a:rPr sz="2000" spc="-10" dirty="0">
                <a:solidFill>
                  <a:srgbClr val="595959"/>
                </a:solidFill>
                <a:latin typeface="Times New Roman"/>
                <a:cs typeface="Times New Roman"/>
              </a:rPr>
              <a:t>relation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classification</a:t>
            </a:r>
            <a:r>
              <a:rPr sz="2000" spc="-5" dirty="0">
                <a:solidFill>
                  <a:srgbClr val="595959"/>
                </a:solidFill>
                <a:latin typeface="Times New Roman"/>
                <a:cs typeface="Times New Roman"/>
              </a:rPr>
              <a:t> task</a:t>
            </a:r>
            <a:endParaRPr sz="20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50918"/>
            <a:ext cx="4508500" cy="1120140"/>
          </a:xfrm>
          <a:prstGeom prst="rect">
            <a:avLst/>
          </a:prstGeom>
        </p:spPr>
        <p:txBody>
          <a:bodyPr vert="horz" wrap="square" lIns="0" tIns="12700" rIns="0" bIns="0" rtlCol="0">
            <a:spAutoFit/>
          </a:bodyPr>
          <a:lstStyle/>
          <a:p>
            <a:pPr marL="12700">
              <a:lnSpc>
                <a:spcPts val="4310"/>
              </a:lnSpc>
              <a:spcBef>
                <a:spcPts val="100"/>
              </a:spcBef>
            </a:pPr>
            <a:r>
              <a:rPr sz="3600" spc="85" dirty="0"/>
              <a:t>Motivation</a:t>
            </a:r>
            <a:r>
              <a:rPr sz="3600" spc="180" dirty="0"/>
              <a:t> </a:t>
            </a:r>
            <a:r>
              <a:rPr sz="3600" spc="95" dirty="0"/>
              <a:t>for</a:t>
            </a:r>
            <a:endParaRPr sz="3600"/>
          </a:p>
          <a:p>
            <a:pPr marL="12700">
              <a:lnSpc>
                <a:spcPts val="4310"/>
              </a:lnSpc>
            </a:pPr>
            <a:r>
              <a:rPr sz="3600" spc="85" dirty="0"/>
              <a:t>Information</a:t>
            </a:r>
            <a:r>
              <a:rPr sz="3600" spc="185" dirty="0"/>
              <a:t> </a:t>
            </a:r>
            <a:r>
              <a:rPr sz="3600" spc="95" dirty="0"/>
              <a:t>Extraction</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3</a:t>
            </a:fld>
            <a:endParaRPr dirty="0"/>
          </a:p>
        </p:txBody>
      </p:sp>
      <p:sp>
        <p:nvSpPr>
          <p:cNvPr id="3" name="object 3"/>
          <p:cNvSpPr txBox="1"/>
          <p:nvPr/>
        </p:nvSpPr>
        <p:spPr>
          <a:xfrm>
            <a:off x="747860" y="1854152"/>
            <a:ext cx="7754620" cy="4719320"/>
          </a:xfrm>
          <a:prstGeom prst="rect">
            <a:avLst/>
          </a:prstGeom>
        </p:spPr>
        <p:txBody>
          <a:bodyPr vert="horz" wrap="square" lIns="0" tIns="62865" rIns="0" bIns="0" rtlCol="0">
            <a:spAutoFit/>
          </a:bodyPr>
          <a:lstStyle/>
          <a:p>
            <a:pPr marL="12700">
              <a:lnSpc>
                <a:spcPct val="100000"/>
              </a:lnSpc>
              <a:spcBef>
                <a:spcPts val="495"/>
              </a:spcBef>
            </a:pPr>
            <a:r>
              <a:rPr sz="2200" spc="-5" dirty="0">
                <a:solidFill>
                  <a:srgbClr val="595959"/>
                </a:solidFill>
                <a:latin typeface="Times New Roman"/>
                <a:cs typeface="Times New Roman"/>
              </a:rPr>
              <a:t>When we covered</a:t>
            </a:r>
            <a:r>
              <a:rPr sz="2200" dirty="0">
                <a:solidFill>
                  <a:srgbClr val="595959"/>
                </a:solidFill>
                <a:latin typeface="Times New Roman"/>
                <a:cs typeface="Times New Roman"/>
              </a:rPr>
              <a:t> </a:t>
            </a:r>
            <a:r>
              <a:rPr sz="2200" spc="-5" dirty="0">
                <a:solidFill>
                  <a:srgbClr val="595959"/>
                </a:solidFill>
                <a:latin typeface="Times New Roman"/>
                <a:cs typeface="Times New Roman"/>
              </a:rPr>
              <a:t>semantic analysis,</a:t>
            </a:r>
            <a:r>
              <a:rPr sz="2200" dirty="0">
                <a:solidFill>
                  <a:srgbClr val="595959"/>
                </a:solidFill>
                <a:latin typeface="Times New Roman"/>
                <a:cs typeface="Times New Roman"/>
              </a:rPr>
              <a:t> </a:t>
            </a:r>
            <a:r>
              <a:rPr sz="2200" spc="-5" dirty="0">
                <a:solidFill>
                  <a:srgbClr val="595959"/>
                </a:solidFill>
                <a:latin typeface="Times New Roman"/>
                <a:cs typeface="Times New Roman"/>
              </a:rPr>
              <a:t>we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focused</a:t>
            </a:r>
            <a:r>
              <a:rPr sz="2200" dirty="0">
                <a:solidFill>
                  <a:srgbClr val="595959"/>
                </a:solidFill>
                <a:latin typeface="Times New Roman"/>
                <a:cs typeface="Times New Roman"/>
              </a:rPr>
              <a:t> on:</a:t>
            </a:r>
            <a:endParaRPr sz="2200">
              <a:latin typeface="Times New Roman"/>
              <a:cs typeface="Times New Roman"/>
            </a:endParaRPr>
          </a:p>
          <a:p>
            <a:pPr marL="48895">
              <a:lnSpc>
                <a:spcPct val="100000"/>
              </a:lnSpc>
              <a:spcBef>
                <a:spcPts val="36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The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analysis</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single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sentences</a:t>
            </a:r>
            <a:endParaRPr sz="2000">
              <a:latin typeface="Times New Roman"/>
              <a:cs typeface="Times New Roman"/>
            </a:endParaRPr>
          </a:p>
          <a:p>
            <a:pPr marL="186055" marR="243204" indent="-137160">
              <a:lnSpc>
                <a:spcPct val="100000"/>
              </a:lnSpc>
              <a:spcBef>
                <a:spcPts val="5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spc="-5" dirty="0">
                <a:solidFill>
                  <a:srgbClr val="595959"/>
                </a:solidFill>
                <a:latin typeface="Times New Roman"/>
                <a:cs typeface="Times New Roman"/>
              </a:rPr>
              <a:t>deep</a:t>
            </a:r>
            <a:r>
              <a:rPr sz="2000" dirty="0">
                <a:solidFill>
                  <a:srgbClr val="595959"/>
                </a:solidFill>
                <a:latin typeface="Times New Roman"/>
                <a:cs typeface="Times New Roman"/>
              </a:rPr>
              <a:t> </a:t>
            </a:r>
            <a:r>
              <a:rPr sz="2000" spc="-5" dirty="0">
                <a:solidFill>
                  <a:srgbClr val="595959"/>
                </a:solidFill>
                <a:latin typeface="Times New Roman"/>
                <a:cs typeface="Times New Roman"/>
              </a:rPr>
              <a:t>approach</a:t>
            </a:r>
            <a:r>
              <a:rPr sz="200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could, in</a:t>
            </a:r>
            <a:r>
              <a:rPr sz="2000" dirty="0">
                <a:solidFill>
                  <a:srgbClr val="595959"/>
                </a:solidFill>
                <a:latin typeface="Times New Roman"/>
                <a:cs typeface="Times New Roman"/>
              </a:rPr>
              <a:t> </a:t>
            </a:r>
            <a:r>
              <a:rPr sz="2000" spc="-5" dirty="0">
                <a:solidFill>
                  <a:srgbClr val="595959"/>
                </a:solidFill>
                <a:latin typeface="Times New Roman"/>
                <a:cs typeface="Times New Roman"/>
              </a:rPr>
              <a:t>principle,</a:t>
            </a:r>
            <a:r>
              <a:rPr sz="2000" dirty="0">
                <a:solidFill>
                  <a:srgbClr val="595959"/>
                </a:solidFill>
                <a:latin typeface="Times New Roman"/>
                <a:cs typeface="Times New Roman"/>
              </a:rPr>
              <a:t> be</a:t>
            </a:r>
            <a:r>
              <a:rPr sz="2000" spc="-5" dirty="0">
                <a:solidFill>
                  <a:srgbClr val="595959"/>
                </a:solidFill>
                <a:latin typeface="Times New Roman"/>
                <a:cs typeface="Times New Roman"/>
              </a:rPr>
              <a:t> used</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extract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considerable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information 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sentence</a:t>
            </a:r>
            <a:endParaRPr sz="2000">
              <a:latin typeface="Times New Roman"/>
              <a:cs typeface="Times New Roman"/>
            </a:endParaRPr>
          </a:p>
          <a:p>
            <a:pPr marL="48895">
              <a:lnSpc>
                <a:spcPct val="100000"/>
              </a:lnSpc>
              <a:spcBef>
                <a:spcPts val="5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And</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tight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coupling with syntactic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analysis</a:t>
            </a:r>
            <a:endParaRPr sz="2000">
              <a:latin typeface="Times New Roman"/>
              <a:cs typeface="Times New Roman"/>
            </a:endParaRPr>
          </a:p>
          <a:p>
            <a:pPr marL="12700" marR="615950">
              <a:lnSpc>
                <a:spcPts val="2600"/>
              </a:lnSpc>
              <a:spcBef>
                <a:spcPts val="620"/>
              </a:spcBef>
            </a:pPr>
            <a:r>
              <a:rPr sz="2200" spc="-15" dirty="0">
                <a:solidFill>
                  <a:srgbClr val="595959"/>
                </a:solidFill>
                <a:latin typeface="Times New Roman"/>
                <a:cs typeface="Times New Roman"/>
              </a:rPr>
              <a:t>Unfortunately,</a:t>
            </a:r>
            <a:r>
              <a:rPr sz="2200" dirty="0">
                <a:solidFill>
                  <a:srgbClr val="595959"/>
                </a:solidFill>
                <a:latin typeface="Times New Roman"/>
                <a:cs typeface="Times New Roman"/>
              </a:rPr>
              <a:t> </a:t>
            </a:r>
            <a:r>
              <a:rPr sz="2200" spc="-5" dirty="0">
                <a:solidFill>
                  <a:srgbClr val="595959"/>
                </a:solidFill>
                <a:latin typeface="Times New Roman"/>
                <a:cs typeface="Times New Roman"/>
              </a:rPr>
              <a:t>when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released</a:t>
            </a:r>
            <a:r>
              <a:rPr sz="2200" spc="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wild,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such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approaches have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difficulties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with:</a:t>
            </a:r>
            <a:endParaRPr sz="2200">
              <a:latin typeface="Times New Roman"/>
              <a:cs typeface="Times New Roman"/>
            </a:endParaRPr>
          </a:p>
          <a:p>
            <a:pPr marL="186055" marR="146050" indent="-137160">
              <a:lnSpc>
                <a:spcPct val="100000"/>
              </a:lnSpc>
              <a:spcBef>
                <a:spcPts val="280"/>
              </a:spcBef>
            </a:pPr>
            <a:r>
              <a:rPr sz="2000" spc="-15" dirty="0">
                <a:solidFill>
                  <a:srgbClr val="002060"/>
                </a:solidFill>
                <a:latin typeface="Impact"/>
                <a:cs typeface="Impact"/>
              </a:rPr>
              <a:t>­</a:t>
            </a:r>
            <a:r>
              <a:rPr sz="2000" spc="-10" dirty="0">
                <a:solidFill>
                  <a:srgbClr val="002060"/>
                </a:solidFill>
                <a:latin typeface="Impact"/>
                <a:cs typeface="Impact"/>
              </a:rPr>
              <a:t> </a:t>
            </a:r>
            <a:r>
              <a:rPr sz="2000" b="1" spc="-5" dirty="0">
                <a:solidFill>
                  <a:srgbClr val="595959"/>
                </a:solidFill>
                <a:latin typeface="Times New Roman"/>
                <a:cs typeface="Times New Roman"/>
              </a:rPr>
              <a:t>Speed: </a:t>
            </a:r>
            <a:r>
              <a:rPr sz="2000" spc="-5" dirty="0">
                <a:solidFill>
                  <a:srgbClr val="595959"/>
                </a:solidFill>
                <a:latin typeface="Times New Roman"/>
                <a:cs typeface="Times New Roman"/>
              </a:rPr>
              <a:t>deep syntactic and </a:t>
            </a:r>
            <a:r>
              <a:rPr sz="2000" spc="-10" dirty="0">
                <a:solidFill>
                  <a:srgbClr val="595959"/>
                </a:solidFill>
                <a:latin typeface="Times New Roman"/>
                <a:cs typeface="Times New Roman"/>
              </a:rPr>
              <a:t>semantic </a:t>
            </a:r>
            <a:r>
              <a:rPr sz="2000" spc="-5" dirty="0">
                <a:solidFill>
                  <a:srgbClr val="595959"/>
                </a:solidFill>
                <a:latin typeface="Times New Roman"/>
                <a:cs typeface="Times New Roman"/>
              </a:rPr>
              <a:t>analysis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each sentence is too slow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many</a:t>
            </a:r>
            <a:r>
              <a:rPr sz="2000" dirty="0">
                <a:solidFill>
                  <a:srgbClr val="595959"/>
                </a:solidFill>
                <a:latin typeface="Times New Roman"/>
                <a:cs typeface="Times New Roman"/>
              </a:rPr>
              <a:t> </a:t>
            </a:r>
            <a:r>
              <a:rPr sz="2000" spc="-5" dirty="0">
                <a:solidFill>
                  <a:srgbClr val="595959"/>
                </a:solidFill>
                <a:latin typeface="Times New Roman"/>
                <a:cs typeface="Times New Roman"/>
              </a:rPr>
              <a:t>applications</a:t>
            </a:r>
            <a:endParaRPr sz="2000">
              <a:latin typeface="Times New Roman"/>
              <a:cs typeface="Times New Roman"/>
            </a:endParaRPr>
          </a:p>
          <a:p>
            <a:pPr marL="368935" marR="5080" indent="-137160">
              <a:lnSpc>
                <a:spcPts val="2100"/>
              </a:lnSpc>
              <a:spcBef>
                <a:spcPts val="62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10" dirty="0">
                <a:solidFill>
                  <a:srgbClr val="595959"/>
                </a:solidFill>
                <a:latin typeface="Times New Roman"/>
                <a:cs typeface="Times New Roman"/>
              </a:rPr>
              <a:t>Transaction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processing</a:t>
            </a:r>
            <a:r>
              <a:rPr sz="1800" spc="10" dirty="0">
                <a:solidFill>
                  <a:srgbClr val="595959"/>
                </a:solidFill>
                <a:latin typeface="Times New Roman"/>
                <a:cs typeface="Times New Roman"/>
              </a:rPr>
              <a:t> </a:t>
            </a:r>
            <a:r>
              <a:rPr sz="1800" dirty="0">
                <a:solidFill>
                  <a:srgbClr val="595959"/>
                </a:solidFill>
                <a:latin typeface="Times New Roman"/>
                <a:cs typeface="Times New Roman"/>
              </a:rPr>
              <a:t>where</a:t>
            </a:r>
            <a:r>
              <a:rPr sz="1800" spc="5" dirty="0">
                <a:solidFill>
                  <a:srgbClr val="595959"/>
                </a:solidFill>
                <a:latin typeface="Times New Roman"/>
                <a:cs typeface="Times New Roman"/>
              </a:rPr>
              <a:t> </a:t>
            </a:r>
            <a:r>
              <a:rPr sz="1800" spc="-10" dirty="0">
                <a:solidFill>
                  <a:srgbClr val="595959"/>
                </a:solidFill>
                <a:latin typeface="Times New Roman"/>
                <a:cs typeface="Times New Roman"/>
              </a:rPr>
              <a:t>large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amounts</a:t>
            </a:r>
            <a:r>
              <a:rPr sz="1800" dirty="0">
                <a:solidFill>
                  <a:srgbClr val="595959"/>
                </a:solidFill>
                <a:latin typeface="Times New Roman"/>
                <a:cs typeface="Times New Roman"/>
              </a:rPr>
              <a:t> 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newly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encountered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text</a:t>
            </a:r>
            <a:r>
              <a:rPr sz="1800" spc="5" dirty="0">
                <a:solidFill>
                  <a:srgbClr val="595959"/>
                </a:solidFill>
                <a:latin typeface="Times New Roman"/>
                <a:cs typeface="Times New Roman"/>
              </a:rPr>
              <a:t> </a:t>
            </a:r>
            <a:r>
              <a:rPr sz="1800" dirty="0">
                <a:solidFill>
                  <a:srgbClr val="595959"/>
                </a:solidFill>
                <a:latin typeface="Times New Roman"/>
                <a:cs typeface="Times New Roman"/>
              </a:rPr>
              <a:t>has </a:t>
            </a:r>
            <a:r>
              <a:rPr sz="1800" spc="-5" dirty="0">
                <a:solidFill>
                  <a:srgbClr val="595959"/>
                </a:solidFill>
                <a:latin typeface="Times New Roman"/>
                <a:cs typeface="Times New Roman"/>
              </a:rPr>
              <a:t>to</a:t>
            </a:r>
            <a:r>
              <a:rPr sz="1800" spc="10" dirty="0">
                <a:solidFill>
                  <a:srgbClr val="595959"/>
                </a:solidFill>
                <a:latin typeface="Times New Roman"/>
                <a:cs typeface="Times New Roman"/>
              </a:rPr>
              <a:t> </a:t>
            </a:r>
            <a:r>
              <a:rPr sz="1800" dirty="0">
                <a:solidFill>
                  <a:srgbClr val="595959"/>
                </a:solidFill>
                <a:latin typeface="Times New Roman"/>
                <a:cs typeface="Times New Roman"/>
              </a:rPr>
              <a:t>be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analyzed</a:t>
            </a:r>
            <a:endParaRPr sz="1800">
              <a:latin typeface="Times New Roman"/>
              <a:cs typeface="Times New Roman"/>
            </a:endParaRPr>
          </a:p>
          <a:p>
            <a:pPr marL="186055" marR="154940" indent="-137160">
              <a:lnSpc>
                <a:spcPct val="100000"/>
              </a:lnSpc>
              <a:spcBef>
                <a:spcPts val="480"/>
              </a:spcBef>
            </a:pPr>
            <a:r>
              <a:rPr sz="2000" spc="-15" dirty="0">
                <a:solidFill>
                  <a:srgbClr val="002060"/>
                </a:solidFill>
                <a:latin typeface="Impact"/>
                <a:cs typeface="Impact"/>
              </a:rPr>
              <a:t>­</a:t>
            </a:r>
            <a:r>
              <a:rPr sz="2000" spc="-10" dirty="0">
                <a:solidFill>
                  <a:srgbClr val="002060"/>
                </a:solidFill>
                <a:latin typeface="Impact"/>
                <a:cs typeface="Impact"/>
              </a:rPr>
              <a:t> </a:t>
            </a:r>
            <a:r>
              <a:rPr sz="2000" b="1" spc="-5" dirty="0">
                <a:solidFill>
                  <a:srgbClr val="595959"/>
                </a:solidFill>
                <a:latin typeface="Times New Roman"/>
                <a:cs typeface="Times New Roman"/>
              </a:rPr>
              <a:t>Coverage: </a:t>
            </a:r>
            <a:r>
              <a:rPr sz="2000" spc="-5" dirty="0">
                <a:solidFill>
                  <a:srgbClr val="595959"/>
                </a:solidFill>
                <a:latin typeface="Times New Roman"/>
                <a:cs typeface="Times New Roman"/>
              </a:rPr>
              <a:t>real-world texts tend to </a:t>
            </a:r>
            <a:r>
              <a:rPr sz="2000" spc="-10" dirty="0">
                <a:solidFill>
                  <a:srgbClr val="595959"/>
                </a:solidFill>
                <a:latin typeface="Times New Roman"/>
                <a:cs typeface="Times New Roman"/>
              </a:rPr>
              <a:t>strain </a:t>
            </a:r>
            <a:r>
              <a:rPr sz="2000" spc="-5" dirty="0">
                <a:solidFill>
                  <a:srgbClr val="595959"/>
                </a:solidFill>
                <a:latin typeface="Times New Roman"/>
                <a:cs typeface="Times New Roman"/>
              </a:rPr>
              <a:t>both the syntactic and </a:t>
            </a:r>
            <a:r>
              <a:rPr sz="2000" spc="-10" dirty="0">
                <a:solidFill>
                  <a:srgbClr val="595959"/>
                </a:solidFill>
                <a:latin typeface="Times New Roman"/>
                <a:cs typeface="Times New Roman"/>
              </a:rPr>
              <a:t>semantic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capabilities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most systems</a:t>
            </a:r>
            <a:endParaRPr sz="2000">
              <a:latin typeface="Times New Roman"/>
              <a:cs typeface="Times New Roman"/>
            </a:endParaRPr>
          </a:p>
          <a:p>
            <a:pPr marL="111125">
              <a:lnSpc>
                <a:spcPct val="100000"/>
              </a:lnSpc>
              <a:spcBef>
                <a:spcPts val="280"/>
              </a:spcBef>
            </a:pPr>
            <a:r>
              <a:rPr sz="1400" spc="-5" dirty="0">
                <a:solidFill>
                  <a:srgbClr val="008000"/>
                </a:solidFill>
                <a:latin typeface="Times New Roman"/>
                <a:cs typeface="Times New Roman"/>
              </a:rPr>
              <a:t>Slides</a:t>
            </a:r>
            <a:r>
              <a:rPr sz="1400" dirty="0">
                <a:solidFill>
                  <a:srgbClr val="008000"/>
                </a:solidFill>
                <a:latin typeface="Times New Roman"/>
                <a:cs typeface="Times New Roman"/>
              </a:rPr>
              <a:t> </a:t>
            </a:r>
            <a:r>
              <a:rPr sz="1400" spc="-5" dirty="0">
                <a:solidFill>
                  <a:srgbClr val="008000"/>
                </a:solidFill>
                <a:latin typeface="Times New Roman"/>
                <a:cs typeface="Times New Roman"/>
              </a:rPr>
              <a:t>adapted from </a:t>
            </a:r>
            <a:r>
              <a:rPr sz="1400" dirty="0">
                <a:solidFill>
                  <a:srgbClr val="008000"/>
                </a:solidFill>
                <a:latin typeface="Times New Roman"/>
                <a:cs typeface="Times New Roman"/>
              </a:rPr>
              <a:t>Jim</a:t>
            </a:r>
            <a:r>
              <a:rPr sz="1400" spc="-10" dirty="0">
                <a:solidFill>
                  <a:srgbClr val="008000"/>
                </a:solidFill>
                <a:latin typeface="Times New Roman"/>
                <a:cs typeface="Times New Roman"/>
              </a:rPr>
              <a:t> </a:t>
            </a:r>
            <a:r>
              <a:rPr sz="1400" spc="-5" dirty="0">
                <a:solidFill>
                  <a:srgbClr val="008000"/>
                </a:solidFill>
                <a:latin typeface="Times New Roman"/>
                <a:cs typeface="Times New Roman"/>
              </a:rPr>
              <a:t>Martin</a:t>
            </a:r>
            <a:endParaRPr sz="14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003675" cy="665480"/>
          </a:xfrm>
          <a:prstGeom prst="rect">
            <a:avLst/>
          </a:prstGeom>
        </p:spPr>
        <p:txBody>
          <a:bodyPr vert="horz" wrap="square" lIns="0" tIns="12700" rIns="0" bIns="0" rtlCol="0">
            <a:spAutoFit/>
          </a:bodyPr>
          <a:lstStyle/>
          <a:p>
            <a:pPr marL="12700">
              <a:lnSpc>
                <a:spcPct val="100000"/>
              </a:lnSpc>
              <a:spcBef>
                <a:spcPts val="100"/>
              </a:spcBef>
            </a:pPr>
            <a:r>
              <a:rPr spc="80" dirty="0"/>
              <a:t>Relation</a:t>
            </a:r>
            <a:r>
              <a:rPr spc="-75" dirty="0"/>
              <a:t> </a:t>
            </a:r>
            <a:r>
              <a:rPr spc="80" dirty="0"/>
              <a:t>Analysis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p:nvPr/>
        </p:nvSpPr>
        <p:spPr>
          <a:xfrm>
            <a:off x="757089" y="1779777"/>
            <a:ext cx="7131050" cy="2241550"/>
          </a:xfrm>
          <a:prstGeom prst="rect">
            <a:avLst/>
          </a:prstGeom>
        </p:spPr>
        <p:txBody>
          <a:bodyPr vert="horz" wrap="square" lIns="0" tIns="132715" rIns="0" bIns="0" rtlCol="0">
            <a:spAutoFit/>
          </a:bodyPr>
          <a:lstStyle/>
          <a:p>
            <a:pPr marL="12700">
              <a:lnSpc>
                <a:spcPct val="100000"/>
              </a:lnSpc>
              <a:spcBef>
                <a:spcPts val="1045"/>
              </a:spcBef>
            </a:pPr>
            <a:r>
              <a:rPr sz="2200" dirty="0">
                <a:solidFill>
                  <a:srgbClr val="595959"/>
                </a:solidFill>
                <a:latin typeface="Times New Roman"/>
                <a:cs typeface="Times New Roman"/>
              </a:rPr>
              <a:t>Let’s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just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worry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about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named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entities within</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same</a:t>
            </a:r>
            <a:r>
              <a:rPr sz="2200" dirty="0">
                <a:solidFill>
                  <a:srgbClr val="595959"/>
                </a:solidFill>
                <a:latin typeface="Times New Roman"/>
                <a:cs typeface="Times New Roman"/>
              </a:rPr>
              <a:t> </a:t>
            </a:r>
            <a:r>
              <a:rPr sz="2200" spc="-5" dirty="0">
                <a:solidFill>
                  <a:srgbClr val="595959"/>
                </a:solidFill>
                <a:latin typeface="Times New Roman"/>
                <a:cs typeface="Times New Roman"/>
              </a:rPr>
              <a:t>sentence.</a:t>
            </a:r>
            <a:endParaRPr sz="2200">
              <a:latin typeface="Times New Roman"/>
              <a:cs typeface="Times New Roman"/>
            </a:endParaRPr>
          </a:p>
          <a:p>
            <a:pPr marL="186690" marR="699135" indent="-137160">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But,</a:t>
            </a:r>
            <a:r>
              <a:rPr sz="200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a:t>
            </a:r>
            <a:r>
              <a:rPr sz="2000" spc="-5" dirty="0">
                <a:solidFill>
                  <a:srgbClr val="595959"/>
                </a:solidFill>
                <a:latin typeface="Times New Roman"/>
                <a:cs typeface="Times New Roman"/>
              </a:rPr>
              <a:t> system, </a:t>
            </a:r>
            <a:r>
              <a:rPr sz="2000" dirty="0">
                <a:solidFill>
                  <a:srgbClr val="595959"/>
                </a:solidFill>
                <a:latin typeface="Times New Roman"/>
                <a:cs typeface="Times New Roman"/>
              </a:rPr>
              <a:t>we</a:t>
            </a:r>
            <a:r>
              <a:rPr sz="2000" spc="-5" dirty="0">
                <a:solidFill>
                  <a:srgbClr val="595959"/>
                </a:solidFill>
                <a:latin typeface="Times New Roman"/>
                <a:cs typeface="Times New Roman"/>
              </a:rPr>
              <a:t> will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also</a:t>
            </a:r>
            <a:r>
              <a:rPr sz="2000" dirty="0">
                <a:solidFill>
                  <a:srgbClr val="595959"/>
                </a:solidFill>
                <a:latin typeface="Times New Roman"/>
                <a:cs typeface="Times New Roman"/>
              </a:rPr>
              <a:t> </a:t>
            </a:r>
            <a:r>
              <a:rPr sz="2000" spc="-5" dirty="0">
                <a:solidFill>
                  <a:srgbClr val="595959"/>
                </a:solidFill>
                <a:latin typeface="Times New Roman"/>
                <a:cs typeface="Times New Roman"/>
              </a:rPr>
              <a:t>use</a:t>
            </a:r>
            <a:r>
              <a:rPr sz="2000" spc="-10" dirty="0">
                <a:solidFill>
                  <a:srgbClr val="595959"/>
                </a:solidFill>
                <a:latin typeface="Times New Roman"/>
                <a:cs typeface="Times New Roman"/>
              </a:rPr>
              <a:t> entities</a:t>
            </a:r>
            <a:r>
              <a:rPr sz="2000" spc="-5" dirty="0">
                <a:solidFill>
                  <a:srgbClr val="595959"/>
                </a:solidFill>
                <a:latin typeface="Times New Roman"/>
                <a:cs typeface="Times New Roman"/>
              </a:rPr>
              <a:t> 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 resolved </a:t>
            </a:r>
            <a:r>
              <a:rPr sz="2000" dirty="0">
                <a:solidFill>
                  <a:srgbClr val="595959"/>
                </a:solidFill>
                <a:latin typeface="Times New Roman"/>
                <a:cs typeface="Times New Roman"/>
              </a:rPr>
              <a:t>by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coreference to</a:t>
            </a:r>
            <a:r>
              <a:rPr sz="2000" dirty="0">
                <a:solidFill>
                  <a:srgbClr val="595959"/>
                </a:solidFill>
                <a:latin typeface="Times New Roman"/>
                <a:cs typeface="Times New Roman"/>
              </a:rPr>
              <a:t> </a:t>
            </a:r>
            <a:r>
              <a:rPr sz="2000" spc="-5" dirty="0">
                <a:solidFill>
                  <a:srgbClr val="595959"/>
                </a:solidFill>
                <a:latin typeface="Times New Roman"/>
                <a:cs typeface="Times New Roman"/>
              </a:rPr>
              <a:t>pronouns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other referring</a:t>
            </a:r>
            <a:r>
              <a:rPr sz="2000" dirty="0">
                <a:solidFill>
                  <a:srgbClr val="595959"/>
                </a:solidFill>
                <a:latin typeface="Times New Roman"/>
                <a:cs typeface="Times New Roman"/>
              </a:rPr>
              <a:t> </a:t>
            </a:r>
            <a:r>
              <a:rPr sz="2000" spc="-5" dirty="0">
                <a:solidFill>
                  <a:srgbClr val="595959"/>
                </a:solidFill>
                <a:latin typeface="Times New Roman"/>
                <a:cs typeface="Times New Roman"/>
              </a:rPr>
              <a:t>phrases.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every</a:t>
            </a:r>
            <a:r>
              <a:rPr sz="2000" dirty="0">
                <a:solidFill>
                  <a:srgbClr val="595959"/>
                </a:solidFill>
                <a:latin typeface="Times New Roman"/>
                <a:cs typeface="Times New Roman"/>
              </a:rPr>
              <a:t> </a:t>
            </a:r>
            <a:r>
              <a:rPr sz="2000" spc="-5" dirty="0">
                <a:solidFill>
                  <a:srgbClr val="595959"/>
                </a:solidFill>
                <a:latin typeface="Times New Roman"/>
                <a:cs typeface="Times New Roman"/>
              </a:rPr>
              <a:t>pair</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entities </a:t>
            </a:r>
            <a:r>
              <a:rPr sz="2000" spc="-5" dirty="0">
                <a:solidFill>
                  <a:srgbClr val="595959"/>
                </a:solidFill>
                <a:latin typeface="Times New Roman"/>
                <a:cs typeface="Times New Roman"/>
              </a:rPr>
              <a:t>in the sentence:</a:t>
            </a:r>
            <a:endParaRPr sz="2000">
              <a:latin typeface="Times New Roman"/>
              <a:cs typeface="Times New Roman"/>
            </a:endParaRPr>
          </a:p>
          <a:p>
            <a:pPr marL="835025" marR="999490">
              <a:lnSpc>
                <a:spcPct val="100000"/>
              </a:lnSpc>
            </a:pPr>
            <a:r>
              <a:rPr sz="2000" spc="-5" dirty="0">
                <a:solidFill>
                  <a:srgbClr val="595959"/>
                </a:solidFill>
                <a:latin typeface="Times New Roman"/>
                <a:cs typeface="Times New Roman"/>
              </a:rPr>
              <a:t>Decide if</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two</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entities</a:t>
            </a:r>
            <a:r>
              <a:rPr sz="200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dirty="0">
                <a:solidFill>
                  <a:srgbClr val="595959"/>
                </a:solidFill>
                <a:latin typeface="Times New Roman"/>
                <a:cs typeface="Times New Roman"/>
              </a:rPr>
              <a:t> </a:t>
            </a:r>
            <a:r>
              <a:rPr sz="2000" spc="-10" dirty="0">
                <a:solidFill>
                  <a:srgbClr val="595959"/>
                </a:solidFill>
                <a:latin typeface="Times New Roman"/>
                <a:cs typeface="Times New Roman"/>
              </a:rPr>
              <a:t>related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(first </a:t>
            </a:r>
            <a:r>
              <a:rPr sz="2000" spc="-10" dirty="0">
                <a:solidFill>
                  <a:srgbClr val="595959"/>
                </a:solidFill>
                <a:latin typeface="Times New Roman"/>
                <a:cs typeface="Times New Roman"/>
              </a:rPr>
              <a:t>classifier)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Decide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relation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(second</a:t>
            </a:r>
            <a:r>
              <a:rPr sz="2000" dirty="0">
                <a:solidFill>
                  <a:srgbClr val="595959"/>
                </a:solidFill>
                <a:latin typeface="Times New Roman"/>
                <a:cs typeface="Times New Roman"/>
              </a:rPr>
              <a:t> </a:t>
            </a:r>
            <a:r>
              <a:rPr sz="2000" spc="-5" dirty="0">
                <a:solidFill>
                  <a:srgbClr val="595959"/>
                </a:solidFill>
                <a:latin typeface="Times New Roman"/>
                <a:cs typeface="Times New Roman"/>
              </a:rPr>
              <a:t>labeling</a:t>
            </a:r>
            <a:r>
              <a:rPr sz="2000" dirty="0">
                <a:solidFill>
                  <a:srgbClr val="595959"/>
                </a:solidFill>
                <a:latin typeface="Times New Roman"/>
                <a:cs typeface="Times New Roman"/>
              </a:rPr>
              <a:t> </a:t>
            </a:r>
            <a:r>
              <a:rPr sz="2000" spc="-10" dirty="0">
                <a:solidFill>
                  <a:srgbClr val="595959"/>
                </a:solidFill>
                <a:latin typeface="Times New Roman"/>
                <a:cs typeface="Times New Roman"/>
              </a:rPr>
              <a:t>classifier)</a:t>
            </a:r>
            <a:endParaRPr sz="2000">
              <a:latin typeface="Times New Roman"/>
              <a:cs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1920875" cy="665480"/>
          </a:xfrm>
          <a:prstGeom prst="rect">
            <a:avLst/>
          </a:prstGeom>
        </p:spPr>
        <p:txBody>
          <a:bodyPr vert="horz" wrap="square" lIns="0" tIns="12700" rIns="0" bIns="0" rtlCol="0">
            <a:spAutoFit/>
          </a:bodyPr>
          <a:lstStyle/>
          <a:p>
            <a:pPr marL="12700">
              <a:lnSpc>
                <a:spcPct val="100000"/>
              </a:lnSpc>
              <a:spcBef>
                <a:spcPts val="100"/>
              </a:spcBef>
            </a:pPr>
            <a:r>
              <a:rPr spc="80" dirty="0"/>
              <a:t>Features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
        <p:nvSpPr>
          <p:cNvPr id="3" name="object 3"/>
          <p:cNvSpPr txBox="1"/>
          <p:nvPr/>
        </p:nvSpPr>
        <p:spPr>
          <a:xfrm>
            <a:off x="875623" y="1790783"/>
            <a:ext cx="7125970" cy="2747010"/>
          </a:xfrm>
          <a:prstGeom prst="rect">
            <a:avLst/>
          </a:prstGeom>
        </p:spPr>
        <p:txBody>
          <a:bodyPr vert="horz" wrap="square" lIns="0" tIns="104775" rIns="0" bIns="0" rtlCol="0">
            <a:spAutoFit/>
          </a:bodyPr>
          <a:lstStyle/>
          <a:p>
            <a:pPr marL="12700">
              <a:lnSpc>
                <a:spcPct val="100000"/>
              </a:lnSpc>
              <a:spcBef>
                <a:spcPts val="825"/>
              </a:spcBef>
            </a:pPr>
            <a:r>
              <a:rPr sz="2200" spc="-90" dirty="0">
                <a:solidFill>
                  <a:srgbClr val="595959"/>
                </a:solidFill>
                <a:latin typeface="Times New Roman"/>
                <a:cs typeface="Times New Roman"/>
              </a:rPr>
              <a:t>We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can</a:t>
            </a:r>
            <a:r>
              <a:rPr sz="2200" dirty="0">
                <a:solidFill>
                  <a:srgbClr val="595959"/>
                </a:solidFill>
                <a:latin typeface="Times New Roman"/>
                <a:cs typeface="Times New Roman"/>
              </a:rPr>
              <a:t> group</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features</a:t>
            </a:r>
            <a:r>
              <a:rPr sz="2200" spc="-10" dirty="0">
                <a:solidFill>
                  <a:srgbClr val="595959"/>
                </a:solidFill>
                <a:latin typeface="Times New Roman"/>
                <a:cs typeface="Times New Roman"/>
              </a:rPr>
              <a:t>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dirty="0">
                <a:solidFill>
                  <a:srgbClr val="595959"/>
                </a:solidFill>
                <a:latin typeface="Times New Roman"/>
                <a:cs typeface="Times New Roman"/>
              </a:rPr>
              <a:t>both </a:t>
            </a:r>
            <a:r>
              <a:rPr sz="2200" spc="-5" dirty="0">
                <a:solidFill>
                  <a:srgbClr val="595959"/>
                </a:solidFill>
                <a:latin typeface="Times New Roman"/>
                <a:cs typeface="Times New Roman"/>
              </a:rPr>
              <a:t>tasks) </a:t>
            </a:r>
            <a:r>
              <a:rPr sz="2200" dirty="0">
                <a:solidFill>
                  <a:srgbClr val="595959"/>
                </a:solidFill>
                <a:latin typeface="Times New Roman"/>
                <a:cs typeface="Times New Roman"/>
              </a:rPr>
              <a:t>into </a:t>
            </a:r>
            <a:r>
              <a:rPr sz="2200" spc="-5" dirty="0">
                <a:solidFill>
                  <a:srgbClr val="595959"/>
                </a:solidFill>
                <a:latin typeface="Times New Roman"/>
                <a:cs typeface="Times New Roman"/>
              </a:rPr>
              <a:t>three categories:</a:t>
            </a:r>
            <a:endParaRPr sz="2200">
              <a:latin typeface="Times New Roman"/>
              <a:cs typeface="Times New Roman"/>
            </a:endParaRPr>
          </a:p>
          <a:p>
            <a:pPr marL="48895">
              <a:lnSpc>
                <a:spcPct val="100000"/>
              </a:lnSpc>
              <a:spcBef>
                <a:spcPts val="660"/>
              </a:spcBef>
              <a:tabLst>
                <a:tab pos="391795" algn="l"/>
              </a:tabLst>
            </a:pPr>
            <a:r>
              <a:rPr sz="2000" b="1" dirty="0">
                <a:solidFill>
                  <a:srgbClr val="002060"/>
                </a:solidFill>
                <a:latin typeface="Times New Roman"/>
                <a:cs typeface="Times New Roman"/>
              </a:rPr>
              <a:t>1.	</a:t>
            </a:r>
            <a:r>
              <a:rPr sz="2000" b="1" spc="-10" dirty="0">
                <a:solidFill>
                  <a:srgbClr val="595959"/>
                </a:solidFill>
                <a:latin typeface="Times New Roman"/>
                <a:cs typeface="Times New Roman"/>
              </a:rPr>
              <a:t>Features </a:t>
            </a:r>
            <a:r>
              <a:rPr sz="2000" b="1" dirty="0">
                <a:solidFill>
                  <a:srgbClr val="595959"/>
                </a:solidFill>
                <a:latin typeface="Times New Roman"/>
                <a:cs typeface="Times New Roman"/>
              </a:rPr>
              <a:t>of</a:t>
            </a:r>
            <a:r>
              <a:rPr sz="2000" b="1" spc="-10" dirty="0">
                <a:solidFill>
                  <a:srgbClr val="595959"/>
                </a:solidFill>
                <a:latin typeface="Times New Roman"/>
                <a:cs typeface="Times New Roman"/>
              </a:rPr>
              <a:t> </a:t>
            </a:r>
            <a:r>
              <a:rPr sz="2000" b="1" spc="-5" dirty="0">
                <a:solidFill>
                  <a:srgbClr val="595959"/>
                </a:solidFill>
                <a:latin typeface="Times New Roman"/>
                <a:cs typeface="Times New Roman"/>
              </a:rPr>
              <a:t>the</a:t>
            </a:r>
            <a:r>
              <a:rPr sz="2000" b="1" spc="-10" dirty="0">
                <a:solidFill>
                  <a:srgbClr val="595959"/>
                </a:solidFill>
                <a:latin typeface="Times New Roman"/>
                <a:cs typeface="Times New Roman"/>
              </a:rPr>
              <a:t> </a:t>
            </a:r>
            <a:r>
              <a:rPr sz="2000" b="1" spc="-5" dirty="0">
                <a:solidFill>
                  <a:srgbClr val="595959"/>
                </a:solidFill>
                <a:latin typeface="Times New Roman"/>
                <a:cs typeface="Times New Roman"/>
              </a:rPr>
              <a:t>named entities involved</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Their</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types</a:t>
            </a:r>
            <a:endParaRPr sz="2000">
              <a:latin typeface="Times New Roman"/>
              <a:cs typeface="Times New Roman"/>
            </a:endParaRPr>
          </a:p>
          <a:p>
            <a:pPr marL="377825">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Concatenation</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types</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Head </a:t>
            </a:r>
            <a:r>
              <a:rPr sz="2000"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entities</a:t>
            </a:r>
            <a:endParaRPr sz="2000">
              <a:latin typeface="Times New Roman"/>
              <a:cs typeface="Times New Roman"/>
            </a:endParaRPr>
          </a:p>
          <a:p>
            <a:pPr marL="377825">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i="1" spc="-15" dirty="0">
                <a:solidFill>
                  <a:srgbClr val="595959"/>
                </a:solidFill>
                <a:latin typeface="Times New Roman"/>
                <a:cs typeface="Times New Roman"/>
              </a:rPr>
              <a:t>George</a:t>
            </a:r>
            <a:r>
              <a:rPr sz="2000" i="1" spc="-10" dirty="0">
                <a:solidFill>
                  <a:srgbClr val="595959"/>
                </a:solidFill>
                <a:latin typeface="Times New Roman"/>
                <a:cs typeface="Times New Roman"/>
              </a:rPr>
              <a:t> </a:t>
            </a:r>
            <a:r>
              <a:rPr sz="2000" i="1" spc="-25" dirty="0">
                <a:solidFill>
                  <a:srgbClr val="595959"/>
                </a:solidFill>
                <a:latin typeface="Times New Roman"/>
                <a:cs typeface="Times New Roman"/>
              </a:rPr>
              <a:t>Washington</a:t>
            </a:r>
            <a:r>
              <a:rPr sz="2000" i="1" spc="-5" dirty="0">
                <a:solidFill>
                  <a:srgbClr val="595959"/>
                </a:solidFill>
                <a:latin typeface="Times New Roman"/>
                <a:cs typeface="Times New Roman"/>
              </a:rPr>
              <a:t> </a:t>
            </a:r>
            <a:r>
              <a:rPr sz="2000" i="1" spc="-5" dirty="0">
                <a:solidFill>
                  <a:srgbClr val="0000FF"/>
                </a:solidFill>
                <a:latin typeface="Times New Roman"/>
                <a:cs typeface="Times New Roman"/>
              </a:rPr>
              <a:t>Bridge</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35"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entities</a:t>
            </a:r>
            <a:endParaRPr sz="2000">
              <a:latin typeface="Times New Roman"/>
              <a:cs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1920875" cy="665480"/>
          </a:xfrm>
          <a:prstGeom prst="rect">
            <a:avLst/>
          </a:prstGeom>
        </p:spPr>
        <p:txBody>
          <a:bodyPr vert="horz" wrap="square" lIns="0" tIns="12700" rIns="0" bIns="0" rtlCol="0">
            <a:spAutoFit/>
          </a:bodyPr>
          <a:lstStyle/>
          <a:p>
            <a:pPr marL="12700">
              <a:lnSpc>
                <a:spcPct val="100000"/>
              </a:lnSpc>
              <a:spcBef>
                <a:spcPts val="100"/>
              </a:spcBef>
            </a:pPr>
            <a:r>
              <a:rPr spc="80" dirty="0"/>
              <a:t>Features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9</a:t>
            </a:r>
          </a:p>
        </p:txBody>
      </p:sp>
      <p:sp>
        <p:nvSpPr>
          <p:cNvPr id="3" name="object 3"/>
          <p:cNvSpPr txBox="1"/>
          <p:nvPr/>
        </p:nvSpPr>
        <p:spPr>
          <a:xfrm>
            <a:off x="810852" y="1950720"/>
            <a:ext cx="7056120" cy="3606800"/>
          </a:xfrm>
          <a:prstGeom prst="rect">
            <a:avLst/>
          </a:prstGeom>
        </p:spPr>
        <p:txBody>
          <a:bodyPr vert="horz" wrap="square" lIns="0" tIns="12700" rIns="0" bIns="0" rtlCol="0">
            <a:spAutoFit/>
          </a:bodyPr>
          <a:lstStyle/>
          <a:p>
            <a:pPr marL="355600" marR="471805" indent="-342900">
              <a:lnSpc>
                <a:spcPct val="100000"/>
              </a:lnSpc>
              <a:spcBef>
                <a:spcPts val="100"/>
              </a:spcBef>
              <a:buClr>
                <a:srgbClr val="002060"/>
              </a:buClr>
              <a:buAutoNum type="arabicPeriod" startAt="2"/>
              <a:tabLst>
                <a:tab pos="354965" algn="l"/>
                <a:tab pos="355600" algn="l"/>
              </a:tabLst>
            </a:pPr>
            <a:r>
              <a:rPr sz="2000" b="1" spc="-10" dirty="0">
                <a:solidFill>
                  <a:srgbClr val="595959"/>
                </a:solidFill>
                <a:latin typeface="Times New Roman"/>
                <a:cs typeface="Times New Roman"/>
              </a:rPr>
              <a:t>Features</a:t>
            </a:r>
            <a:r>
              <a:rPr sz="2000" b="1" spc="-5" dirty="0">
                <a:solidFill>
                  <a:srgbClr val="595959"/>
                </a:solidFill>
                <a:latin typeface="Times New Roman"/>
                <a:cs typeface="Times New Roman"/>
              </a:rPr>
              <a:t> derived</a:t>
            </a:r>
            <a:r>
              <a:rPr sz="2000" b="1" dirty="0">
                <a:solidFill>
                  <a:srgbClr val="595959"/>
                </a:solidFill>
                <a:latin typeface="Times New Roman"/>
                <a:cs typeface="Times New Roman"/>
              </a:rPr>
              <a:t> </a:t>
            </a:r>
            <a:r>
              <a:rPr sz="2000" b="1" spc="-15" dirty="0">
                <a:solidFill>
                  <a:srgbClr val="595959"/>
                </a:solidFill>
                <a:latin typeface="Times New Roman"/>
                <a:cs typeface="Times New Roman"/>
              </a:rPr>
              <a:t>from</a:t>
            </a:r>
            <a:r>
              <a:rPr sz="2000" b="1" spc="-5" dirty="0">
                <a:solidFill>
                  <a:srgbClr val="595959"/>
                </a:solidFill>
                <a:latin typeface="Times New Roman"/>
                <a:cs typeface="Times New Roman"/>
              </a:rPr>
              <a:t> the </a:t>
            </a:r>
            <a:r>
              <a:rPr sz="2000" b="1" dirty="0">
                <a:solidFill>
                  <a:srgbClr val="595959"/>
                </a:solidFill>
                <a:latin typeface="Times New Roman"/>
                <a:cs typeface="Times New Roman"/>
              </a:rPr>
              <a:t>words </a:t>
            </a:r>
            <a:r>
              <a:rPr sz="2000" b="1" spc="-5" dirty="0">
                <a:solidFill>
                  <a:srgbClr val="595959"/>
                </a:solidFill>
                <a:latin typeface="Times New Roman"/>
                <a:cs typeface="Times New Roman"/>
              </a:rPr>
              <a:t>between</a:t>
            </a:r>
            <a:r>
              <a:rPr sz="2000" b="1" dirty="0">
                <a:solidFill>
                  <a:srgbClr val="595959"/>
                </a:solidFill>
                <a:latin typeface="Times New Roman"/>
                <a:cs typeface="Times New Roman"/>
              </a:rPr>
              <a:t> and </a:t>
            </a:r>
            <a:r>
              <a:rPr sz="2000" b="1" spc="-10" dirty="0">
                <a:solidFill>
                  <a:srgbClr val="595959"/>
                </a:solidFill>
                <a:latin typeface="Times New Roman"/>
                <a:cs typeface="Times New Roman"/>
              </a:rPr>
              <a:t>around</a:t>
            </a:r>
            <a:r>
              <a:rPr sz="2000" b="1" dirty="0">
                <a:solidFill>
                  <a:srgbClr val="595959"/>
                </a:solidFill>
                <a:latin typeface="Times New Roman"/>
                <a:cs typeface="Times New Roman"/>
              </a:rPr>
              <a:t> </a:t>
            </a:r>
            <a:r>
              <a:rPr sz="2000" b="1" spc="-5" dirty="0">
                <a:solidFill>
                  <a:srgbClr val="595959"/>
                </a:solidFill>
                <a:latin typeface="Times New Roman"/>
                <a:cs typeface="Times New Roman"/>
              </a:rPr>
              <a:t>the </a:t>
            </a:r>
            <a:r>
              <a:rPr sz="2000" b="1" spc="-484" dirty="0">
                <a:solidFill>
                  <a:srgbClr val="595959"/>
                </a:solidFill>
                <a:latin typeface="Times New Roman"/>
                <a:cs typeface="Times New Roman"/>
              </a:rPr>
              <a:t> </a:t>
            </a:r>
            <a:r>
              <a:rPr sz="2000" b="1" spc="-5" dirty="0">
                <a:solidFill>
                  <a:srgbClr val="595959"/>
                </a:solidFill>
                <a:latin typeface="Times New Roman"/>
                <a:cs typeface="Times New Roman"/>
              </a:rPr>
              <a:t>named entities</a:t>
            </a:r>
            <a:endParaRPr sz="2000">
              <a:latin typeface="Times New Roman"/>
              <a:cs typeface="Times New Roman"/>
            </a:endParaRPr>
          </a:p>
          <a:p>
            <a:pPr marL="19558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Particular positions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left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right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entities</a:t>
            </a:r>
            <a:endParaRPr sz="2000">
              <a:latin typeface="Times New Roman"/>
              <a:cs typeface="Times New Roman"/>
            </a:endParaRPr>
          </a:p>
          <a:p>
            <a:pPr marL="341630">
              <a:lnSpc>
                <a:spcPct val="100000"/>
              </a:lnSpc>
              <a:spcBef>
                <a:spcPts val="6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1,</a:t>
            </a:r>
            <a:r>
              <a:rPr sz="2000" spc="-15" dirty="0">
                <a:solidFill>
                  <a:srgbClr val="595959"/>
                </a:solidFill>
                <a:latin typeface="Times New Roman"/>
                <a:cs typeface="Times New Roman"/>
              </a:rPr>
              <a:t> </a:t>
            </a:r>
            <a:r>
              <a:rPr sz="2000" dirty="0">
                <a:solidFill>
                  <a:srgbClr val="595959"/>
                </a:solidFill>
                <a:latin typeface="Times New Roman"/>
                <a:cs typeface="Times New Roman"/>
              </a:rPr>
              <a:t>2,</a:t>
            </a:r>
            <a:r>
              <a:rPr sz="2000" spc="-10" dirty="0">
                <a:solidFill>
                  <a:srgbClr val="595959"/>
                </a:solidFill>
                <a:latin typeface="Times New Roman"/>
                <a:cs typeface="Times New Roman"/>
              </a:rPr>
              <a:t> </a:t>
            </a:r>
            <a:r>
              <a:rPr sz="2000" dirty="0">
                <a:solidFill>
                  <a:srgbClr val="595959"/>
                </a:solidFill>
                <a:latin typeface="Times New Roman"/>
                <a:cs typeface="Times New Roman"/>
              </a:rPr>
              <a:t>3</a:t>
            </a:r>
            <a:endParaRPr sz="2000">
              <a:latin typeface="Times New Roman"/>
              <a:cs typeface="Times New Roman"/>
            </a:endParaRPr>
          </a:p>
          <a:p>
            <a:pPr marL="341630">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Bag</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between</a:t>
            </a:r>
            <a:endParaRPr sz="2000">
              <a:latin typeface="Times New Roman"/>
              <a:cs typeface="Times New Roman"/>
            </a:endParaRPr>
          </a:p>
          <a:p>
            <a:pPr marL="355600" marR="5080" indent="-342900">
              <a:lnSpc>
                <a:spcPct val="100000"/>
              </a:lnSpc>
              <a:spcBef>
                <a:spcPts val="600"/>
              </a:spcBef>
              <a:buClr>
                <a:srgbClr val="002060"/>
              </a:buClr>
              <a:buAutoNum type="arabicPeriod" startAt="3"/>
              <a:tabLst>
                <a:tab pos="354965" algn="l"/>
                <a:tab pos="355600" algn="l"/>
              </a:tabLst>
            </a:pPr>
            <a:r>
              <a:rPr sz="2000" b="1" spc="-10" dirty="0">
                <a:solidFill>
                  <a:srgbClr val="595959"/>
                </a:solidFill>
                <a:latin typeface="Times New Roman"/>
                <a:cs typeface="Times New Roman"/>
              </a:rPr>
              <a:t>Features</a:t>
            </a:r>
            <a:r>
              <a:rPr sz="2000" b="1" dirty="0">
                <a:solidFill>
                  <a:srgbClr val="595959"/>
                </a:solidFill>
                <a:latin typeface="Times New Roman"/>
                <a:cs typeface="Times New Roman"/>
              </a:rPr>
              <a:t> </a:t>
            </a:r>
            <a:r>
              <a:rPr sz="2000" b="1" spc="-5" dirty="0">
                <a:solidFill>
                  <a:srgbClr val="595959"/>
                </a:solidFill>
                <a:latin typeface="Times New Roman"/>
                <a:cs typeface="Times New Roman"/>
              </a:rPr>
              <a:t>derived</a:t>
            </a:r>
            <a:r>
              <a:rPr sz="2000" b="1" spc="10" dirty="0">
                <a:solidFill>
                  <a:srgbClr val="595959"/>
                </a:solidFill>
                <a:latin typeface="Times New Roman"/>
                <a:cs typeface="Times New Roman"/>
              </a:rPr>
              <a:t> </a:t>
            </a:r>
            <a:r>
              <a:rPr sz="2000" b="1" spc="-15" dirty="0">
                <a:solidFill>
                  <a:srgbClr val="595959"/>
                </a:solidFill>
                <a:latin typeface="Times New Roman"/>
                <a:cs typeface="Times New Roman"/>
              </a:rPr>
              <a:t>from</a:t>
            </a:r>
            <a:r>
              <a:rPr sz="2000" b="1" dirty="0">
                <a:solidFill>
                  <a:srgbClr val="595959"/>
                </a:solidFill>
                <a:latin typeface="Times New Roman"/>
                <a:cs typeface="Times New Roman"/>
              </a:rPr>
              <a:t> </a:t>
            </a:r>
            <a:r>
              <a:rPr sz="2000" b="1" spc="-5" dirty="0">
                <a:solidFill>
                  <a:srgbClr val="595959"/>
                </a:solidFill>
                <a:latin typeface="Times New Roman"/>
                <a:cs typeface="Times New Roman"/>
              </a:rPr>
              <a:t>the</a:t>
            </a:r>
            <a:r>
              <a:rPr sz="2000" b="1" spc="5" dirty="0">
                <a:solidFill>
                  <a:srgbClr val="595959"/>
                </a:solidFill>
                <a:latin typeface="Times New Roman"/>
                <a:cs typeface="Times New Roman"/>
              </a:rPr>
              <a:t> </a:t>
            </a:r>
            <a:r>
              <a:rPr sz="2000" b="1" spc="-5" dirty="0">
                <a:solidFill>
                  <a:srgbClr val="595959"/>
                </a:solidFill>
                <a:latin typeface="Times New Roman"/>
                <a:cs typeface="Times New Roman"/>
              </a:rPr>
              <a:t>syntactic</a:t>
            </a:r>
            <a:r>
              <a:rPr sz="2000" b="1" spc="5" dirty="0">
                <a:solidFill>
                  <a:srgbClr val="595959"/>
                </a:solidFill>
                <a:latin typeface="Times New Roman"/>
                <a:cs typeface="Times New Roman"/>
              </a:rPr>
              <a:t> </a:t>
            </a:r>
            <a:r>
              <a:rPr sz="2000" b="1" spc="-10" dirty="0">
                <a:solidFill>
                  <a:srgbClr val="595959"/>
                </a:solidFill>
                <a:latin typeface="Times New Roman"/>
                <a:cs typeface="Times New Roman"/>
              </a:rPr>
              <a:t>environment</a:t>
            </a:r>
            <a:r>
              <a:rPr sz="2000" b="1" dirty="0">
                <a:solidFill>
                  <a:srgbClr val="595959"/>
                </a:solidFill>
                <a:latin typeface="Times New Roman"/>
                <a:cs typeface="Times New Roman"/>
              </a:rPr>
              <a:t> </a:t>
            </a:r>
            <a:r>
              <a:rPr sz="2000" b="1" spc="-5" dirty="0">
                <a:solidFill>
                  <a:srgbClr val="595959"/>
                </a:solidFill>
                <a:latin typeface="Times New Roman"/>
                <a:cs typeface="Times New Roman"/>
              </a:rPr>
              <a:t>that</a:t>
            </a:r>
            <a:r>
              <a:rPr sz="2000" b="1" spc="5" dirty="0">
                <a:solidFill>
                  <a:srgbClr val="595959"/>
                </a:solidFill>
                <a:latin typeface="Times New Roman"/>
                <a:cs typeface="Times New Roman"/>
              </a:rPr>
              <a:t> </a:t>
            </a:r>
            <a:r>
              <a:rPr sz="2000" b="1" spc="-5" dirty="0">
                <a:solidFill>
                  <a:srgbClr val="595959"/>
                </a:solidFill>
                <a:latin typeface="Times New Roman"/>
                <a:cs typeface="Times New Roman"/>
              </a:rPr>
              <a:t>governs </a:t>
            </a:r>
            <a:r>
              <a:rPr sz="2000" b="1" spc="-484" dirty="0">
                <a:solidFill>
                  <a:srgbClr val="595959"/>
                </a:solidFill>
                <a:latin typeface="Times New Roman"/>
                <a:cs typeface="Times New Roman"/>
              </a:rPr>
              <a:t> </a:t>
            </a:r>
            <a:r>
              <a:rPr sz="2000" b="1" spc="-5" dirty="0">
                <a:solidFill>
                  <a:srgbClr val="595959"/>
                </a:solidFill>
                <a:latin typeface="Times New Roman"/>
                <a:cs typeface="Times New Roman"/>
              </a:rPr>
              <a:t>the</a:t>
            </a:r>
            <a:r>
              <a:rPr sz="2000" b="1" spc="-10" dirty="0">
                <a:solidFill>
                  <a:srgbClr val="595959"/>
                </a:solidFill>
                <a:latin typeface="Times New Roman"/>
                <a:cs typeface="Times New Roman"/>
              </a:rPr>
              <a:t> </a:t>
            </a:r>
            <a:r>
              <a:rPr sz="2000" b="1" dirty="0">
                <a:solidFill>
                  <a:srgbClr val="595959"/>
                </a:solidFill>
                <a:latin typeface="Times New Roman"/>
                <a:cs typeface="Times New Roman"/>
              </a:rPr>
              <a:t>two </a:t>
            </a:r>
            <a:r>
              <a:rPr sz="2000" b="1" spc="-5" dirty="0">
                <a:solidFill>
                  <a:srgbClr val="595959"/>
                </a:solidFill>
                <a:latin typeface="Times New Roman"/>
                <a:cs typeface="Times New Roman"/>
              </a:rPr>
              <a:t>entities</a:t>
            </a:r>
            <a:endParaRPr sz="2000">
              <a:latin typeface="Times New Roman"/>
              <a:cs typeface="Times New Roman"/>
            </a:endParaRPr>
          </a:p>
          <a:p>
            <a:pPr marL="19558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Constituent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path through</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tree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0" dirty="0">
                <a:solidFill>
                  <a:srgbClr val="595959"/>
                </a:solidFill>
                <a:latin typeface="Times New Roman"/>
                <a:cs typeface="Times New Roman"/>
              </a:rPr>
              <a:t> </a:t>
            </a:r>
            <a:r>
              <a:rPr sz="2000" dirty="0">
                <a:solidFill>
                  <a:srgbClr val="595959"/>
                </a:solidFill>
                <a:latin typeface="Times New Roman"/>
                <a:cs typeface="Times New Roman"/>
              </a:rPr>
              <a:t>one</a:t>
            </a:r>
            <a:r>
              <a:rPr sz="2000" spc="-5" dirty="0">
                <a:solidFill>
                  <a:srgbClr val="595959"/>
                </a:solidFill>
                <a:latin typeface="Times New Roman"/>
                <a:cs typeface="Times New Roman"/>
              </a:rPr>
              <a:t> to the other</a:t>
            </a:r>
            <a:endParaRPr sz="2000">
              <a:latin typeface="Times New Roman"/>
              <a:cs typeface="Times New Roman"/>
            </a:endParaRPr>
          </a:p>
          <a:p>
            <a:pPr marL="19558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Base syntactic chunk sequence from</a:t>
            </a:r>
            <a:r>
              <a:rPr sz="2000" spc="-10" dirty="0">
                <a:solidFill>
                  <a:srgbClr val="595959"/>
                </a:solidFill>
                <a:latin typeface="Times New Roman"/>
                <a:cs typeface="Times New Roman"/>
              </a:rPr>
              <a:t> </a:t>
            </a:r>
            <a:r>
              <a:rPr sz="2000" dirty="0">
                <a:solidFill>
                  <a:srgbClr val="595959"/>
                </a:solidFill>
                <a:latin typeface="Times New Roman"/>
                <a:cs typeface="Times New Roman"/>
              </a:rPr>
              <a:t>one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other</a:t>
            </a:r>
            <a:endParaRPr sz="2000">
              <a:latin typeface="Times New Roman"/>
              <a:cs typeface="Times New Roman"/>
            </a:endParaRPr>
          </a:p>
          <a:p>
            <a:pPr marL="195580">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Dependency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path</a:t>
            </a:r>
            <a:endParaRPr sz="2000">
              <a:latin typeface="Times New Roman"/>
              <a:cs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39179" y="3119966"/>
            <a:ext cx="8201659" cy="3637915"/>
            <a:chOff x="839179" y="3119966"/>
            <a:chExt cx="8201659" cy="3637915"/>
          </a:xfrm>
        </p:grpSpPr>
        <p:pic>
          <p:nvPicPr>
            <p:cNvPr id="3" name="object 3"/>
            <p:cNvPicPr/>
            <p:nvPr/>
          </p:nvPicPr>
          <p:blipFill>
            <a:blip r:embed="rId2" cstate="print"/>
            <a:stretch>
              <a:fillRect/>
            </a:stretch>
          </p:blipFill>
          <p:spPr>
            <a:xfrm>
              <a:off x="7048500" y="6454861"/>
              <a:ext cx="1992229" cy="302561"/>
            </a:xfrm>
            <a:prstGeom prst="rect">
              <a:avLst/>
            </a:prstGeom>
          </p:spPr>
        </p:pic>
        <p:sp>
          <p:nvSpPr>
            <p:cNvPr id="4" name="object 4"/>
            <p:cNvSpPr/>
            <p:nvPr/>
          </p:nvSpPr>
          <p:spPr>
            <a:xfrm>
              <a:off x="851879" y="3132667"/>
              <a:ext cx="7440295" cy="3336290"/>
            </a:xfrm>
            <a:custGeom>
              <a:avLst/>
              <a:gdLst/>
              <a:ahLst/>
              <a:cxnLst/>
              <a:rect l="l" t="t" r="r" b="b"/>
              <a:pathLst>
                <a:path w="7440295" h="3336290">
                  <a:moveTo>
                    <a:pt x="7440240" y="0"/>
                  </a:moveTo>
                  <a:lnTo>
                    <a:pt x="0" y="0"/>
                  </a:lnTo>
                  <a:lnTo>
                    <a:pt x="0" y="3336104"/>
                  </a:lnTo>
                  <a:lnTo>
                    <a:pt x="7440240" y="3336104"/>
                  </a:lnTo>
                  <a:lnTo>
                    <a:pt x="7440240" y="0"/>
                  </a:lnTo>
                  <a:close/>
                </a:path>
              </a:pathLst>
            </a:custGeom>
            <a:solidFill>
              <a:srgbClr val="FFFFFF"/>
            </a:solidFill>
          </p:spPr>
          <p:txBody>
            <a:bodyPr wrap="square" lIns="0" tIns="0" rIns="0" bIns="0" rtlCol="0"/>
            <a:lstStyle/>
            <a:p>
              <a:endParaRPr/>
            </a:p>
          </p:txBody>
        </p:sp>
        <p:sp>
          <p:nvSpPr>
            <p:cNvPr id="5" name="object 5"/>
            <p:cNvSpPr/>
            <p:nvPr/>
          </p:nvSpPr>
          <p:spPr>
            <a:xfrm>
              <a:off x="851879" y="3126316"/>
              <a:ext cx="7440295" cy="3348990"/>
            </a:xfrm>
            <a:custGeom>
              <a:avLst/>
              <a:gdLst/>
              <a:ahLst/>
              <a:cxnLst/>
              <a:rect l="l" t="t" r="r" b="b"/>
              <a:pathLst>
                <a:path w="7440295" h="3348990">
                  <a:moveTo>
                    <a:pt x="0" y="0"/>
                  </a:moveTo>
                  <a:lnTo>
                    <a:pt x="0" y="3348805"/>
                  </a:lnTo>
                </a:path>
                <a:path w="7440295" h="3348990">
                  <a:moveTo>
                    <a:pt x="7440240" y="0"/>
                  </a:moveTo>
                  <a:lnTo>
                    <a:pt x="7440240" y="3348805"/>
                  </a:lnTo>
                </a:path>
              </a:pathLst>
            </a:custGeom>
            <a:ln w="12700">
              <a:solidFill>
                <a:srgbClr val="7F7F7F"/>
              </a:solidFill>
            </a:ln>
          </p:spPr>
          <p:txBody>
            <a:bodyPr wrap="square" lIns="0" tIns="0" rIns="0" bIns="0" rtlCol="0"/>
            <a:lstStyle/>
            <a:p>
              <a:endParaRPr/>
            </a:p>
          </p:txBody>
        </p:sp>
        <p:sp>
          <p:nvSpPr>
            <p:cNvPr id="6" name="object 6"/>
            <p:cNvSpPr/>
            <p:nvPr/>
          </p:nvSpPr>
          <p:spPr>
            <a:xfrm>
              <a:off x="845529" y="3126316"/>
              <a:ext cx="7452995" cy="12700"/>
            </a:xfrm>
            <a:custGeom>
              <a:avLst/>
              <a:gdLst/>
              <a:ahLst/>
              <a:cxnLst/>
              <a:rect l="l" t="t" r="r" b="b"/>
              <a:pathLst>
                <a:path w="7452995" h="12700">
                  <a:moveTo>
                    <a:pt x="0" y="0"/>
                  </a:moveTo>
                  <a:lnTo>
                    <a:pt x="7452940" y="0"/>
                  </a:lnTo>
                  <a:lnTo>
                    <a:pt x="7452940" y="12700"/>
                  </a:lnTo>
                  <a:lnTo>
                    <a:pt x="0" y="12700"/>
                  </a:lnTo>
                  <a:lnTo>
                    <a:pt x="0" y="0"/>
                  </a:lnTo>
                  <a:close/>
                </a:path>
              </a:pathLst>
            </a:custGeom>
            <a:solidFill>
              <a:srgbClr val="7F7F7F"/>
            </a:solidFill>
          </p:spPr>
          <p:txBody>
            <a:bodyPr wrap="square" lIns="0" tIns="0" rIns="0" bIns="0" rtlCol="0"/>
            <a:lstStyle/>
            <a:p>
              <a:endParaRPr/>
            </a:p>
          </p:txBody>
        </p:sp>
        <p:sp>
          <p:nvSpPr>
            <p:cNvPr id="7" name="object 7"/>
            <p:cNvSpPr/>
            <p:nvPr/>
          </p:nvSpPr>
          <p:spPr>
            <a:xfrm>
              <a:off x="845529" y="6468772"/>
              <a:ext cx="7452995" cy="0"/>
            </a:xfrm>
            <a:custGeom>
              <a:avLst/>
              <a:gdLst/>
              <a:ahLst/>
              <a:cxnLst/>
              <a:rect l="l" t="t" r="r" b="b"/>
              <a:pathLst>
                <a:path w="7452995">
                  <a:moveTo>
                    <a:pt x="0" y="0"/>
                  </a:moveTo>
                  <a:lnTo>
                    <a:pt x="7452940" y="0"/>
                  </a:lnTo>
                </a:path>
              </a:pathLst>
            </a:custGeom>
            <a:ln w="12700">
              <a:solidFill>
                <a:srgbClr val="7F7F7F"/>
              </a:solidFill>
            </a:ln>
          </p:spPr>
          <p:txBody>
            <a:bodyPr wrap="square" lIns="0" tIns="0" rIns="0" bIns="0" rtlCol="0"/>
            <a:lstStyle/>
            <a:p>
              <a:endParaRPr/>
            </a:p>
          </p:txBody>
        </p:sp>
      </p:grpSp>
      <p:sp>
        <p:nvSpPr>
          <p:cNvPr id="8" name="object 8"/>
          <p:cNvSpPr/>
          <p:nvPr/>
        </p:nvSpPr>
        <p:spPr>
          <a:xfrm>
            <a:off x="571500" y="8255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sp>
        <p:nvSpPr>
          <p:cNvPr id="9" name="object 9"/>
          <p:cNvSpPr txBox="1"/>
          <p:nvPr/>
        </p:nvSpPr>
        <p:spPr>
          <a:xfrm>
            <a:off x="4470745" y="3391019"/>
            <a:ext cx="3638550" cy="2588260"/>
          </a:xfrm>
          <a:prstGeom prst="rect">
            <a:avLst/>
          </a:prstGeom>
        </p:spPr>
        <p:txBody>
          <a:bodyPr vert="horz" wrap="square" lIns="0" tIns="12700" rIns="0" bIns="0" rtlCol="0">
            <a:spAutoFit/>
          </a:bodyPr>
          <a:lstStyle/>
          <a:p>
            <a:pPr marR="2844800" algn="ctr">
              <a:lnSpc>
                <a:spcPct val="100000"/>
              </a:lnSpc>
              <a:spcBef>
                <a:spcPts val="100"/>
              </a:spcBef>
            </a:pPr>
            <a:r>
              <a:rPr sz="1400" dirty="0">
                <a:solidFill>
                  <a:srgbClr val="595959"/>
                </a:solidFill>
                <a:latin typeface="Times New Roman"/>
                <a:cs typeface="Times New Roman"/>
              </a:rPr>
              <a:t>ORG</a:t>
            </a:r>
            <a:endParaRPr sz="1400">
              <a:latin typeface="Times New Roman"/>
              <a:cs typeface="Times New Roman"/>
            </a:endParaRPr>
          </a:p>
          <a:p>
            <a:pPr marR="2705735" algn="ctr">
              <a:lnSpc>
                <a:spcPct val="100000"/>
              </a:lnSpc>
              <a:spcBef>
                <a:spcPts val="20"/>
              </a:spcBef>
            </a:pPr>
            <a:r>
              <a:rPr sz="1400" i="1" spc="-5" dirty="0">
                <a:solidFill>
                  <a:srgbClr val="595959"/>
                </a:solidFill>
                <a:latin typeface="Times New Roman"/>
                <a:cs typeface="Times New Roman"/>
              </a:rPr>
              <a:t>airlines</a:t>
            </a:r>
            <a:endParaRPr sz="1400">
              <a:latin typeface="Times New Roman"/>
              <a:cs typeface="Times New Roman"/>
            </a:endParaRPr>
          </a:p>
          <a:p>
            <a:pPr marR="2797175" algn="ctr">
              <a:lnSpc>
                <a:spcPct val="100000"/>
              </a:lnSpc>
              <a:spcBef>
                <a:spcPts val="20"/>
              </a:spcBef>
            </a:pPr>
            <a:r>
              <a:rPr sz="1400" spc="-5" dirty="0">
                <a:solidFill>
                  <a:srgbClr val="595959"/>
                </a:solidFill>
                <a:latin typeface="Times New Roman"/>
                <a:cs typeface="Times New Roman"/>
              </a:rPr>
              <a:t>PERS</a:t>
            </a:r>
            <a:endParaRPr sz="1400">
              <a:latin typeface="Times New Roman"/>
              <a:cs typeface="Times New Roman"/>
            </a:endParaRPr>
          </a:p>
          <a:p>
            <a:pPr marR="2703195" algn="ctr">
              <a:lnSpc>
                <a:spcPct val="100000"/>
              </a:lnSpc>
              <a:spcBef>
                <a:spcPts val="20"/>
              </a:spcBef>
            </a:pPr>
            <a:r>
              <a:rPr sz="1400" i="1" spc="-25" dirty="0">
                <a:solidFill>
                  <a:srgbClr val="595959"/>
                </a:solidFill>
                <a:latin typeface="Times New Roman"/>
                <a:cs typeface="Times New Roman"/>
              </a:rPr>
              <a:t>Wagner</a:t>
            </a:r>
            <a:endParaRPr sz="1400">
              <a:latin typeface="Times New Roman"/>
              <a:cs typeface="Times New Roman"/>
            </a:endParaRPr>
          </a:p>
          <a:p>
            <a:pPr marR="2747645" algn="ctr">
              <a:lnSpc>
                <a:spcPct val="100000"/>
              </a:lnSpc>
              <a:spcBef>
                <a:spcPts val="20"/>
              </a:spcBef>
            </a:pPr>
            <a:r>
              <a:rPr sz="1400" spc="-5" dirty="0">
                <a:solidFill>
                  <a:srgbClr val="595959"/>
                </a:solidFill>
                <a:latin typeface="Times New Roman"/>
                <a:cs typeface="Times New Roman"/>
              </a:rPr>
              <a:t>ORGPERS</a:t>
            </a:r>
            <a:endParaRPr sz="1400">
              <a:latin typeface="Times New Roman"/>
              <a:cs typeface="Times New Roman"/>
            </a:endParaRPr>
          </a:p>
          <a:p>
            <a:pPr>
              <a:lnSpc>
                <a:spcPct val="100000"/>
              </a:lnSpc>
              <a:spcBef>
                <a:spcPts val="10"/>
              </a:spcBef>
            </a:pPr>
            <a:endParaRPr sz="1400">
              <a:latin typeface="Times New Roman"/>
              <a:cs typeface="Times New Roman"/>
            </a:endParaRPr>
          </a:p>
          <a:p>
            <a:pPr>
              <a:lnSpc>
                <a:spcPct val="100000"/>
              </a:lnSpc>
            </a:pPr>
            <a:r>
              <a:rPr sz="1400" dirty="0">
                <a:solidFill>
                  <a:srgbClr val="595959"/>
                </a:solidFill>
                <a:latin typeface="Times New Roman"/>
                <a:cs typeface="Times New Roman"/>
              </a:rPr>
              <a:t>{ a,</a:t>
            </a:r>
            <a:r>
              <a:rPr sz="1400" spc="5" dirty="0">
                <a:solidFill>
                  <a:srgbClr val="595959"/>
                </a:solidFill>
                <a:latin typeface="Times New Roman"/>
                <a:cs typeface="Times New Roman"/>
              </a:rPr>
              <a:t> </a:t>
            </a:r>
            <a:r>
              <a:rPr sz="1400" i="1" spc="-5" dirty="0">
                <a:solidFill>
                  <a:srgbClr val="595959"/>
                </a:solidFill>
                <a:latin typeface="Times New Roman"/>
                <a:cs typeface="Times New Roman"/>
              </a:rPr>
              <a:t>unit</a:t>
            </a:r>
            <a:r>
              <a:rPr sz="1400" spc="-5" dirty="0">
                <a:solidFill>
                  <a:srgbClr val="595959"/>
                </a:solidFill>
                <a:latin typeface="Times New Roman"/>
                <a:cs typeface="Times New Roman"/>
              </a:rPr>
              <a:t>,</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of,</a:t>
            </a:r>
            <a:r>
              <a:rPr sz="1400" dirty="0">
                <a:solidFill>
                  <a:srgbClr val="595959"/>
                </a:solidFill>
                <a:latin typeface="Times New Roman"/>
                <a:cs typeface="Times New Roman"/>
              </a:rPr>
              <a:t> </a:t>
            </a:r>
            <a:r>
              <a:rPr sz="1400" i="1" spc="-5" dirty="0">
                <a:solidFill>
                  <a:srgbClr val="595959"/>
                </a:solidFill>
                <a:latin typeface="Times New Roman"/>
                <a:cs typeface="Times New Roman"/>
              </a:rPr>
              <a:t>AMR</a:t>
            </a:r>
            <a:r>
              <a:rPr sz="1400" spc="-5" dirty="0">
                <a:solidFill>
                  <a:srgbClr val="595959"/>
                </a:solidFill>
                <a:latin typeface="Times New Roman"/>
                <a:cs typeface="Times New Roman"/>
              </a:rPr>
              <a:t>,</a:t>
            </a:r>
            <a:r>
              <a:rPr sz="1400" spc="5" dirty="0">
                <a:solidFill>
                  <a:srgbClr val="595959"/>
                </a:solidFill>
                <a:latin typeface="Times New Roman"/>
                <a:cs typeface="Times New Roman"/>
              </a:rPr>
              <a:t> </a:t>
            </a:r>
            <a:r>
              <a:rPr sz="1400" i="1" spc="-5" dirty="0">
                <a:solidFill>
                  <a:srgbClr val="595959"/>
                </a:solidFill>
                <a:latin typeface="Times New Roman"/>
                <a:cs typeface="Times New Roman"/>
              </a:rPr>
              <a:t>Inc</a:t>
            </a:r>
            <a:r>
              <a:rPr sz="1400" b="1" spc="-5" dirty="0">
                <a:solidFill>
                  <a:srgbClr val="595959"/>
                </a:solidFill>
                <a:latin typeface="Times New Roman"/>
                <a:cs typeface="Times New Roman"/>
              </a:rPr>
              <a:t>.,</a:t>
            </a:r>
            <a:r>
              <a:rPr sz="1400" b="1" dirty="0">
                <a:solidFill>
                  <a:srgbClr val="595959"/>
                </a:solidFill>
                <a:latin typeface="Times New Roman"/>
                <a:cs typeface="Times New Roman"/>
              </a:rPr>
              <a:t> </a:t>
            </a:r>
            <a:r>
              <a:rPr sz="1400" i="1" spc="-5" dirty="0">
                <a:solidFill>
                  <a:srgbClr val="595959"/>
                </a:solidFill>
                <a:latin typeface="Times New Roman"/>
                <a:cs typeface="Times New Roman"/>
              </a:rPr>
              <a:t>immediately</a:t>
            </a:r>
            <a:r>
              <a:rPr sz="1400" b="1" spc="-5" dirty="0">
                <a:solidFill>
                  <a:srgbClr val="595959"/>
                </a:solidFill>
                <a:latin typeface="Times New Roman"/>
                <a:cs typeface="Times New Roman"/>
              </a:rPr>
              <a:t>,</a:t>
            </a:r>
            <a:r>
              <a:rPr sz="1400" b="1" spc="5" dirty="0">
                <a:solidFill>
                  <a:srgbClr val="595959"/>
                </a:solidFill>
                <a:latin typeface="Times New Roman"/>
                <a:cs typeface="Times New Roman"/>
              </a:rPr>
              <a:t> </a:t>
            </a:r>
            <a:r>
              <a:rPr sz="1400" i="1" spc="-5" dirty="0">
                <a:solidFill>
                  <a:srgbClr val="595959"/>
                </a:solidFill>
                <a:latin typeface="Times New Roman"/>
                <a:cs typeface="Times New Roman"/>
              </a:rPr>
              <a:t>matched</a:t>
            </a:r>
            <a:r>
              <a:rPr sz="1400" b="1" spc="-5" dirty="0">
                <a:solidFill>
                  <a:srgbClr val="595959"/>
                </a:solidFill>
                <a:latin typeface="Times New Roman"/>
                <a:cs typeface="Times New Roman"/>
              </a:rPr>
              <a:t>,</a:t>
            </a:r>
            <a:r>
              <a:rPr sz="1400" b="1" spc="5" dirty="0">
                <a:solidFill>
                  <a:srgbClr val="595959"/>
                </a:solidFill>
                <a:latin typeface="Times New Roman"/>
                <a:cs typeface="Times New Roman"/>
              </a:rPr>
              <a:t> </a:t>
            </a:r>
            <a:r>
              <a:rPr sz="1400" i="1" spc="-5" dirty="0">
                <a:solidFill>
                  <a:srgbClr val="595959"/>
                </a:solidFill>
                <a:latin typeface="Times New Roman"/>
                <a:cs typeface="Times New Roman"/>
              </a:rPr>
              <a:t>the</a:t>
            </a:r>
            <a:r>
              <a:rPr sz="1400" b="1" spc="-5" dirty="0">
                <a:solidFill>
                  <a:srgbClr val="595959"/>
                </a:solidFill>
                <a:latin typeface="Times New Roman"/>
                <a:cs typeface="Times New Roman"/>
              </a:rPr>
              <a:t>,</a:t>
            </a:r>
            <a:endParaRPr sz="1400">
              <a:latin typeface="Times New Roman"/>
              <a:cs typeface="Times New Roman"/>
            </a:endParaRPr>
          </a:p>
          <a:p>
            <a:pPr>
              <a:lnSpc>
                <a:spcPct val="100000"/>
              </a:lnSpc>
              <a:spcBef>
                <a:spcPts val="50"/>
              </a:spcBef>
            </a:pPr>
            <a:endParaRPr sz="1450">
              <a:latin typeface="Times New Roman"/>
              <a:cs typeface="Times New Roman"/>
            </a:endParaRPr>
          </a:p>
          <a:p>
            <a:pPr marL="26670">
              <a:lnSpc>
                <a:spcPct val="100000"/>
              </a:lnSpc>
            </a:pPr>
            <a:r>
              <a:rPr sz="1400" dirty="0">
                <a:solidFill>
                  <a:srgbClr val="595959"/>
                </a:solidFill>
                <a:latin typeface="Times New Roman"/>
                <a:cs typeface="Times New Roman"/>
              </a:rPr>
              <a:t>NONE</a:t>
            </a:r>
            <a:endParaRPr sz="1400">
              <a:latin typeface="Times New Roman"/>
              <a:cs typeface="Times New Roman"/>
            </a:endParaRPr>
          </a:p>
          <a:p>
            <a:pPr marL="42545">
              <a:lnSpc>
                <a:spcPct val="100000"/>
              </a:lnSpc>
              <a:spcBef>
                <a:spcPts val="20"/>
              </a:spcBef>
            </a:pPr>
            <a:r>
              <a:rPr sz="1400" i="1" dirty="0">
                <a:solidFill>
                  <a:srgbClr val="595959"/>
                </a:solidFill>
                <a:latin typeface="Times New Roman"/>
                <a:cs typeface="Times New Roman"/>
              </a:rPr>
              <a:t>said</a:t>
            </a:r>
            <a:endParaRPr sz="1400">
              <a:latin typeface="Times New Roman"/>
              <a:cs typeface="Times New Roman"/>
            </a:endParaRPr>
          </a:p>
          <a:p>
            <a:pPr>
              <a:lnSpc>
                <a:spcPct val="100000"/>
              </a:lnSpc>
              <a:spcBef>
                <a:spcPts val="10"/>
              </a:spcBef>
            </a:pPr>
            <a:endParaRPr sz="1400">
              <a:latin typeface="Times New Roman"/>
              <a:cs typeface="Times New Roman"/>
            </a:endParaRPr>
          </a:p>
          <a:p>
            <a:pPr marL="88900">
              <a:lnSpc>
                <a:spcPct val="100000"/>
              </a:lnSpc>
              <a:tabLst>
                <a:tab pos="448945" algn="l"/>
              </a:tabLst>
            </a:pPr>
            <a:r>
              <a:rPr sz="1400" i="1" dirty="0">
                <a:solidFill>
                  <a:srgbClr val="595959"/>
                </a:solidFill>
                <a:latin typeface="Times New Roman"/>
                <a:cs typeface="Times New Roman"/>
              </a:rPr>
              <a:t>NP	NP</a:t>
            </a:r>
            <a:endParaRPr sz="1400">
              <a:latin typeface="Times New Roman"/>
              <a:cs typeface="Times New Roman"/>
            </a:endParaRPr>
          </a:p>
        </p:txBody>
      </p:sp>
      <p:sp>
        <p:nvSpPr>
          <p:cNvPr id="10" name="object 10"/>
          <p:cNvSpPr txBox="1"/>
          <p:nvPr/>
        </p:nvSpPr>
        <p:spPr>
          <a:xfrm>
            <a:off x="4532657" y="5956419"/>
            <a:ext cx="645795" cy="238760"/>
          </a:xfrm>
          <a:prstGeom prst="rect">
            <a:avLst/>
          </a:prstGeom>
        </p:spPr>
        <p:txBody>
          <a:bodyPr vert="horz" wrap="square" lIns="0" tIns="12700" rIns="0" bIns="0" rtlCol="0">
            <a:spAutoFit/>
          </a:bodyPr>
          <a:lstStyle/>
          <a:p>
            <a:pPr>
              <a:lnSpc>
                <a:spcPct val="100000"/>
              </a:lnSpc>
              <a:spcBef>
                <a:spcPts val="100"/>
              </a:spcBef>
              <a:tabLst>
                <a:tab pos="404495" algn="l"/>
              </a:tabLst>
            </a:pPr>
            <a:r>
              <a:rPr sz="1400" i="1" dirty="0">
                <a:solidFill>
                  <a:srgbClr val="595959"/>
                </a:solidFill>
                <a:latin typeface="Times New Roman"/>
                <a:cs typeface="Times New Roman"/>
              </a:rPr>
              <a:t>NP	NP</a:t>
            </a:r>
            <a:endParaRPr sz="1400">
              <a:latin typeface="Times New Roman"/>
              <a:cs typeface="Times New Roman"/>
            </a:endParaRPr>
          </a:p>
        </p:txBody>
      </p:sp>
      <p:sp>
        <p:nvSpPr>
          <p:cNvPr id="11" name="object 11"/>
          <p:cNvSpPr txBox="1"/>
          <p:nvPr/>
        </p:nvSpPr>
        <p:spPr>
          <a:xfrm>
            <a:off x="5321645" y="5740519"/>
            <a:ext cx="1893570" cy="454659"/>
          </a:xfrm>
          <a:prstGeom prst="rect">
            <a:avLst/>
          </a:prstGeom>
        </p:spPr>
        <p:txBody>
          <a:bodyPr vert="horz" wrap="square" lIns="0" tIns="12700" rIns="0" bIns="0" rtlCol="0">
            <a:spAutoFit/>
          </a:bodyPr>
          <a:lstStyle/>
          <a:p>
            <a:pPr>
              <a:lnSpc>
                <a:spcPct val="100000"/>
              </a:lnSpc>
              <a:spcBef>
                <a:spcPts val="100"/>
              </a:spcBef>
              <a:tabLst>
                <a:tab pos="266065" algn="l"/>
                <a:tab pos="532765" algn="l"/>
              </a:tabLst>
            </a:pPr>
            <a:r>
              <a:rPr sz="1400" i="1" dirty="0">
                <a:solidFill>
                  <a:srgbClr val="595959"/>
                </a:solidFill>
                <a:latin typeface="Times New Roman"/>
                <a:cs typeface="Times New Roman"/>
              </a:rPr>
              <a:t>S	S	NP</a:t>
            </a:r>
            <a:endParaRPr sz="1400">
              <a:latin typeface="Times New Roman"/>
              <a:cs typeface="Times New Roman"/>
            </a:endParaRPr>
          </a:p>
          <a:p>
            <a:pPr marL="17145">
              <a:lnSpc>
                <a:spcPct val="100000"/>
              </a:lnSpc>
              <a:spcBef>
                <a:spcPts val="20"/>
              </a:spcBef>
              <a:tabLst>
                <a:tab pos="452120" algn="l"/>
                <a:tab pos="853440" algn="l"/>
                <a:tab pos="1652270" algn="l"/>
              </a:tabLst>
            </a:pPr>
            <a:r>
              <a:rPr sz="1400" i="1" spc="-10" dirty="0">
                <a:solidFill>
                  <a:srgbClr val="595959"/>
                </a:solidFill>
                <a:latin typeface="Times New Roman"/>
                <a:cs typeface="Times New Roman"/>
              </a:rPr>
              <a:t>P</a:t>
            </a:r>
            <a:r>
              <a:rPr sz="1400" i="1" dirty="0">
                <a:solidFill>
                  <a:srgbClr val="595959"/>
                </a:solidFill>
                <a:latin typeface="Times New Roman"/>
                <a:cs typeface="Times New Roman"/>
              </a:rPr>
              <a:t>P	NP	</a:t>
            </a:r>
            <a:r>
              <a:rPr sz="1400" i="1" spc="-10" dirty="0">
                <a:solidFill>
                  <a:srgbClr val="595959"/>
                </a:solidFill>
                <a:latin typeface="Times New Roman"/>
                <a:cs typeface="Times New Roman"/>
              </a:rPr>
              <a:t>V</a:t>
            </a:r>
            <a:r>
              <a:rPr sz="1400" i="1" dirty="0">
                <a:solidFill>
                  <a:srgbClr val="595959"/>
                </a:solidFill>
                <a:latin typeface="Times New Roman"/>
                <a:cs typeface="Times New Roman"/>
              </a:rPr>
              <a:t>P </a:t>
            </a:r>
            <a:r>
              <a:rPr sz="1400" i="1" spc="-10" dirty="0">
                <a:solidFill>
                  <a:srgbClr val="595959"/>
                </a:solidFill>
                <a:latin typeface="Times New Roman"/>
                <a:cs typeface="Times New Roman"/>
              </a:rPr>
              <a:t> </a:t>
            </a:r>
            <a:r>
              <a:rPr sz="1400" i="1" dirty="0">
                <a:solidFill>
                  <a:srgbClr val="595959"/>
                </a:solidFill>
                <a:latin typeface="Times New Roman"/>
                <a:cs typeface="Times New Roman"/>
              </a:rPr>
              <a:t>NP	NP</a:t>
            </a:r>
            <a:endParaRPr sz="1400">
              <a:latin typeface="Times New Roman"/>
              <a:cs typeface="Times New Roman"/>
            </a:endParaRPr>
          </a:p>
        </p:txBody>
      </p:sp>
      <p:sp>
        <p:nvSpPr>
          <p:cNvPr id="12" name="object 12"/>
          <p:cNvSpPr txBox="1"/>
          <p:nvPr/>
        </p:nvSpPr>
        <p:spPr>
          <a:xfrm>
            <a:off x="917920" y="3187819"/>
            <a:ext cx="2612390" cy="3223260"/>
          </a:xfrm>
          <a:prstGeom prst="rect">
            <a:avLst/>
          </a:prstGeom>
        </p:spPr>
        <p:txBody>
          <a:bodyPr vert="horz" wrap="square" lIns="0" tIns="12700" rIns="0" bIns="0" rtlCol="0">
            <a:spAutoFit/>
          </a:bodyPr>
          <a:lstStyle/>
          <a:p>
            <a:pPr marL="25400" algn="just">
              <a:lnSpc>
                <a:spcPts val="1639"/>
              </a:lnSpc>
              <a:spcBef>
                <a:spcPts val="100"/>
              </a:spcBef>
            </a:pPr>
            <a:r>
              <a:rPr sz="1400" b="1" spc="-5" dirty="0">
                <a:solidFill>
                  <a:srgbClr val="595959"/>
                </a:solidFill>
                <a:latin typeface="Times New Roman"/>
                <a:cs typeface="Times New Roman"/>
              </a:rPr>
              <a:t>Entity-based</a:t>
            </a:r>
            <a:r>
              <a:rPr sz="1400" b="1" spc="-20" dirty="0">
                <a:solidFill>
                  <a:srgbClr val="595959"/>
                </a:solidFill>
                <a:latin typeface="Times New Roman"/>
                <a:cs typeface="Times New Roman"/>
              </a:rPr>
              <a:t> </a:t>
            </a:r>
            <a:r>
              <a:rPr sz="1400" b="1" spc="-5" dirty="0">
                <a:solidFill>
                  <a:srgbClr val="595959"/>
                </a:solidFill>
                <a:latin typeface="Times New Roman"/>
                <a:cs typeface="Times New Roman"/>
              </a:rPr>
              <a:t>features</a:t>
            </a:r>
            <a:endParaRPr sz="1400">
              <a:latin typeface="Times New Roman"/>
              <a:cs typeface="Times New Roman"/>
            </a:endParaRPr>
          </a:p>
          <a:p>
            <a:pPr marL="514350" marR="1216660" algn="just">
              <a:lnSpc>
                <a:spcPts val="1700"/>
              </a:lnSpc>
            </a:pPr>
            <a:r>
              <a:rPr sz="1400" spc="-5" dirty="0">
                <a:solidFill>
                  <a:srgbClr val="595959"/>
                </a:solidFill>
                <a:latin typeface="Times New Roman"/>
                <a:cs typeface="Times New Roman"/>
              </a:rPr>
              <a:t>Entity</a:t>
            </a:r>
            <a:r>
              <a:rPr sz="1350" spc="-7" baseline="-18518" dirty="0">
                <a:solidFill>
                  <a:srgbClr val="595959"/>
                </a:solidFill>
                <a:latin typeface="Times New Roman"/>
                <a:cs typeface="Times New Roman"/>
              </a:rPr>
              <a:t>1 </a:t>
            </a:r>
            <a:r>
              <a:rPr sz="1400" spc="-5" dirty="0">
                <a:solidFill>
                  <a:srgbClr val="595959"/>
                </a:solidFill>
                <a:latin typeface="Times New Roman"/>
                <a:cs typeface="Times New Roman"/>
              </a:rPr>
              <a:t>type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Entity</a:t>
            </a:r>
            <a:r>
              <a:rPr sz="1350" spc="-7" baseline="-18518" dirty="0">
                <a:solidFill>
                  <a:srgbClr val="595959"/>
                </a:solidFill>
                <a:latin typeface="Times New Roman"/>
                <a:cs typeface="Times New Roman"/>
              </a:rPr>
              <a:t>1</a:t>
            </a:r>
            <a:r>
              <a:rPr sz="1400" spc="-5" dirty="0">
                <a:solidFill>
                  <a:srgbClr val="595959"/>
                </a:solidFill>
                <a:latin typeface="Times New Roman"/>
                <a:cs typeface="Times New Roman"/>
              </a:rPr>
              <a:t>head </a:t>
            </a:r>
            <a:r>
              <a:rPr sz="1400" spc="-340" dirty="0">
                <a:solidFill>
                  <a:srgbClr val="595959"/>
                </a:solidFill>
                <a:latin typeface="Times New Roman"/>
                <a:cs typeface="Times New Roman"/>
              </a:rPr>
              <a:t> </a:t>
            </a:r>
            <a:r>
              <a:rPr sz="1400" spc="-5" dirty="0">
                <a:solidFill>
                  <a:srgbClr val="595959"/>
                </a:solidFill>
                <a:latin typeface="Times New Roman"/>
                <a:cs typeface="Times New Roman"/>
              </a:rPr>
              <a:t>Entity</a:t>
            </a:r>
            <a:r>
              <a:rPr sz="1350" spc="-7" baseline="-18518" dirty="0">
                <a:solidFill>
                  <a:srgbClr val="595959"/>
                </a:solidFill>
                <a:latin typeface="Times New Roman"/>
                <a:cs typeface="Times New Roman"/>
              </a:rPr>
              <a:t>2 </a:t>
            </a:r>
            <a:r>
              <a:rPr sz="1400" spc="-5" dirty="0">
                <a:solidFill>
                  <a:srgbClr val="595959"/>
                </a:solidFill>
                <a:latin typeface="Times New Roman"/>
                <a:cs typeface="Times New Roman"/>
              </a:rPr>
              <a:t>type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Entity</a:t>
            </a:r>
            <a:r>
              <a:rPr sz="1350" spc="-7" baseline="-18518" dirty="0">
                <a:solidFill>
                  <a:srgbClr val="595959"/>
                </a:solidFill>
                <a:latin typeface="Times New Roman"/>
                <a:cs typeface="Times New Roman"/>
              </a:rPr>
              <a:t>2</a:t>
            </a:r>
            <a:r>
              <a:rPr sz="1350" spc="75" baseline="-18518" dirty="0">
                <a:solidFill>
                  <a:srgbClr val="595959"/>
                </a:solidFill>
                <a:latin typeface="Times New Roman"/>
                <a:cs typeface="Times New Roman"/>
              </a:rPr>
              <a:t> </a:t>
            </a:r>
            <a:r>
              <a:rPr sz="1400" dirty="0">
                <a:solidFill>
                  <a:srgbClr val="595959"/>
                </a:solidFill>
                <a:latin typeface="Times New Roman"/>
                <a:cs typeface="Times New Roman"/>
              </a:rPr>
              <a:t>head</a:t>
            </a:r>
            <a:endParaRPr sz="1400">
              <a:latin typeface="Times New Roman"/>
              <a:cs typeface="Times New Roman"/>
            </a:endParaRPr>
          </a:p>
          <a:p>
            <a:pPr marL="514350" algn="just">
              <a:lnSpc>
                <a:spcPts val="1600"/>
              </a:lnSpc>
            </a:pPr>
            <a:r>
              <a:rPr sz="1400" spc="-5" dirty="0">
                <a:solidFill>
                  <a:srgbClr val="595959"/>
                </a:solidFill>
                <a:latin typeface="Times New Roman"/>
                <a:cs typeface="Times New Roman"/>
              </a:rPr>
              <a:t>Concatenated</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types</a:t>
            </a:r>
            <a:endParaRPr sz="1400">
              <a:latin typeface="Times New Roman"/>
              <a:cs typeface="Times New Roman"/>
            </a:endParaRPr>
          </a:p>
          <a:p>
            <a:pPr marL="25400" algn="just">
              <a:lnSpc>
                <a:spcPts val="1639"/>
              </a:lnSpc>
            </a:pPr>
            <a:r>
              <a:rPr sz="1400" b="1" spc="-10" dirty="0">
                <a:solidFill>
                  <a:srgbClr val="595959"/>
                </a:solidFill>
                <a:latin typeface="Times New Roman"/>
                <a:cs typeface="Times New Roman"/>
              </a:rPr>
              <a:t>Word-based</a:t>
            </a:r>
            <a:r>
              <a:rPr sz="1400" b="1" spc="-25" dirty="0">
                <a:solidFill>
                  <a:srgbClr val="595959"/>
                </a:solidFill>
                <a:latin typeface="Times New Roman"/>
                <a:cs typeface="Times New Roman"/>
              </a:rPr>
              <a:t> </a:t>
            </a:r>
            <a:r>
              <a:rPr sz="1400" b="1" spc="-5" dirty="0">
                <a:solidFill>
                  <a:srgbClr val="595959"/>
                </a:solidFill>
                <a:latin typeface="Times New Roman"/>
                <a:cs typeface="Times New Roman"/>
              </a:rPr>
              <a:t>features</a:t>
            </a:r>
            <a:endParaRPr sz="1400">
              <a:latin typeface="Times New Roman"/>
              <a:cs typeface="Times New Roman"/>
            </a:endParaRPr>
          </a:p>
          <a:p>
            <a:pPr marL="514350" algn="just">
              <a:lnSpc>
                <a:spcPct val="100000"/>
              </a:lnSpc>
              <a:spcBef>
                <a:spcPts val="20"/>
              </a:spcBef>
            </a:pPr>
            <a:r>
              <a:rPr sz="1400" spc="-5" dirty="0">
                <a:solidFill>
                  <a:srgbClr val="595959"/>
                </a:solidFill>
                <a:latin typeface="Times New Roman"/>
                <a:cs typeface="Times New Roman"/>
              </a:rPr>
              <a:t>Between-entity</a:t>
            </a:r>
            <a:r>
              <a:rPr sz="1400" spc="-15" dirty="0">
                <a:solidFill>
                  <a:srgbClr val="595959"/>
                </a:solidFill>
                <a:latin typeface="Times New Roman"/>
                <a:cs typeface="Times New Roman"/>
              </a:rPr>
              <a:t> </a:t>
            </a:r>
            <a:r>
              <a:rPr sz="1400" dirty="0">
                <a:solidFill>
                  <a:srgbClr val="595959"/>
                </a:solidFill>
                <a:latin typeface="Times New Roman"/>
                <a:cs typeface="Times New Roman"/>
              </a:rPr>
              <a:t>bag</a:t>
            </a:r>
            <a:r>
              <a:rPr sz="1400" spc="-10" dirty="0">
                <a:solidFill>
                  <a:srgbClr val="595959"/>
                </a:solidFill>
                <a:latin typeface="Times New Roman"/>
                <a:cs typeface="Times New Roman"/>
              </a:rPr>
              <a:t> </a:t>
            </a:r>
            <a:r>
              <a:rPr sz="1400" dirty="0">
                <a:solidFill>
                  <a:srgbClr val="595959"/>
                </a:solidFill>
                <a:latin typeface="Times New Roman"/>
                <a:cs typeface="Times New Roman"/>
              </a:rPr>
              <a:t>of</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words</a:t>
            </a:r>
            <a:endParaRPr sz="1400">
              <a:latin typeface="Times New Roman"/>
              <a:cs typeface="Times New Roman"/>
            </a:endParaRPr>
          </a:p>
          <a:p>
            <a:pPr marL="25400" algn="just">
              <a:lnSpc>
                <a:spcPct val="100000"/>
              </a:lnSpc>
              <a:spcBef>
                <a:spcPts val="20"/>
              </a:spcBef>
            </a:pPr>
            <a:r>
              <a:rPr sz="1400" i="1" dirty="0">
                <a:solidFill>
                  <a:srgbClr val="595959"/>
                </a:solidFill>
                <a:latin typeface="Times New Roman"/>
                <a:cs typeface="Times New Roman"/>
              </a:rPr>
              <a:t>spokesman</a:t>
            </a:r>
            <a:r>
              <a:rPr sz="1400" i="1" spc="-20" dirty="0">
                <a:solidFill>
                  <a:srgbClr val="595959"/>
                </a:solidFill>
                <a:latin typeface="Times New Roman"/>
                <a:cs typeface="Times New Roman"/>
              </a:rPr>
              <a:t> </a:t>
            </a:r>
            <a:r>
              <a:rPr sz="1400" dirty="0">
                <a:solidFill>
                  <a:srgbClr val="595959"/>
                </a:solidFill>
                <a:latin typeface="Times New Roman"/>
                <a:cs typeface="Times New Roman"/>
              </a:rPr>
              <a:t>}</a:t>
            </a:r>
            <a:endParaRPr sz="1400">
              <a:latin typeface="Times New Roman"/>
              <a:cs typeface="Times New Roman"/>
            </a:endParaRPr>
          </a:p>
          <a:p>
            <a:pPr marL="511175" marR="478790" indent="3175" algn="just">
              <a:lnSpc>
                <a:spcPct val="101200"/>
              </a:lnSpc>
            </a:pPr>
            <a:r>
              <a:rPr sz="1400" spc="-20" dirty="0">
                <a:solidFill>
                  <a:srgbClr val="595959"/>
                </a:solidFill>
                <a:latin typeface="Times New Roman"/>
                <a:cs typeface="Times New Roman"/>
              </a:rPr>
              <a:t>Word(s) </a:t>
            </a:r>
            <a:r>
              <a:rPr sz="1400" spc="-5" dirty="0">
                <a:solidFill>
                  <a:srgbClr val="595959"/>
                </a:solidFill>
                <a:latin typeface="Times New Roman"/>
                <a:cs typeface="Times New Roman"/>
              </a:rPr>
              <a:t>before Entity</a:t>
            </a:r>
            <a:r>
              <a:rPr sz="1350" spc="-7" baseline="-18518" dirty="0">
                <a:solidFill>
                  <a:srgbClr val="595959"/>
                </a:solidFill>
                <a:latin typeface="Times New Roman"/>
                <a:cs typeface="Times New Roman"/>
              </a:rPr>
              <a:t>1 </a:t>
            </a:r>
            <a:r>
              <a:rPr sz="1350" spc="-315" baseline="-18518" dirty="0">
                <a:solidFill>
                  <a:srgbClr val="595959"/>
                </a:solidFill>
                <a:latin typeface="Times New Roman"/>
                <a:cs typeface="Times New Roman"/>
              </a:rPr>
              <a:t> </a:t>
            </a:r>
            <a:r>
              <a:rPr sz="1400" spc="-20" dirty="0">
                <a:solidFill>
                  <a:srgbClr val="595959"/>
                </a:solidFill>
                <a:latin typeface="Times New Roman"/>
                <a:cs typeface="Times New Roman"/>
              </a:rPr>
              <a:t>Word(s)</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after</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Entity</a:t>
            </a:r>
            <a:r>
              <a:rPr sz="1350" spc="-7" baseline="-18518" dirty="0">
                <a:solidFill>
                  <a:srgbClr val="595959"/>
                </a:solidFill>
                <a:latin typeface="Times New Roman"/>
                <a:cs typeface="Times New Roman"/>
              </a:rPr>
              <a:t>2</a:t>
            </a:r>
            <a:endParaRPr sz="1350" baseline="-18518">
              <a:latin typeface="Times New Roman"/>
              <a:cs typeface="Times New Roman"/>
            </a:endParaRPr>
          </a:p>
          <a:p>
            <a:pPr marL="25400" algn="just">
              <a:lnSpc>
                <a:spcPts val="1600"/>
              </a:lnSpc>
            </a:pPr>
            <a:r>
              <a:rPr sz="1400" b="1" spc="-5" dirty="0">
                <a:solidFill>
                  <a:srgbClr val="595959"/>
                </a:solidFill>
                <a:latin typeface="Times New Roman"/>
                <a:cs typeface="Times New Roman"/>
              </a:rPr>
              <a:t>Syntactic</a:t>
            </a:r>
            <a:r>
              <a:rPr sz="1400" b="1" spc="-20" dirty="0">
                <a:solidFill>
                  <a:srgbClr val="595959"/>
                </a:solidFill>
                <a:latin typeface="Times New Roman"/>
                <a:cs typeface="Times New Roman"/>
              </a:rPr>
              <a:t> </a:t>
            </a:r>
            <a:r>
              <a:rPr sz="1400" b="1" spc="-5" dirty="0">
                <a:solidFill>
                  <a:srgbClr val="595959"/>
                </a:solidFill>
                <a:latin typeface="Times New Roman"/>
                <a:cs typeface="Times New Roman"/>
              </a:rPr>
              <a:t>features</a:t>
            </a:r>
            <a:endParaRPr sz="1400">
              <a:latin typeface="Times New Roman"/>
              <a:cs typeface="Times New Roman"/>
            </a:endParaRPr>
          </a:p>
          <a:p>
            <a:pPr marL="514350" algn="just">
              <a:lnSpc>
                <a:spcPct val="100000"/>
              </a:lnSpc>
              <a:spcBef>
                <a:spcPts val="20"/>
              </a:spcBef>
            </a:pPr>
            <a:r>
              <a:rPr sz="1400" spc="-5" dirty="0">
                <a:solidFill>
                  <a:srgbClr val="595959"/>
                </a:solidFill>
                <a:latin typeface="Times New Roman"/>
                <a:cs typeface="Times New Roman"/>
              </a:rPr>
              <a:t>Constituent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path</a:t>
            </a:r>
            <a:endParaRPr sz="1400">
              <a:latin typeface="Times New Roman"/>
              <a:cs typeface="Times New Roman"/>
            </a:endParaRPr>
          </a:p>
          <a:p>
            <a:pPr marL="514350" marR="234315" algn="just">
              <a:lnSpc>
                <a:spcPct val="101200"/>
              </a:lnSpc>
            </a:pPr>
            <a:r>
              <a:rPr sz="1400" dirty="0">
                <a:solidFill>
                  <a:srgbClr val="595959"/>
                </a:solidFill>
                <a:latin typeface="Times New Roman"/>
                <a:cs typeface="Times New Roman"/>
              </a:rPr>
              <a:t>Base </a:t>
            </a:r>
            <a:r>
              <a:rPr sz="1400" spc="-5" dirty="0">
                <a:solidFill>
                  <a:srgbClr val="595959"/>
                </a:solidFill>
                <a:latin typeface="Times New Roman"/>
                <a:cs typeface="Times New Roman"/>
              </a:rPr>
              <a:t>syntactic </a:t>
            </a:r>
            <a:r>
              <a:rPr sz="1400" dirty="0">
                <a:solidFill>
                  <a:srgbClr val="595959"/>
                </a:solidFill>
                <a:latin typeface="Times New Roman"/>
                <a:cs typeface="Times New Roman"/>
              </a:rPr>
              <a:t>chunk </a:t>
            </a:r>
            <a:r>
              <a:rPr sz="1400" spc="-5" dirty="0">
                <a:solidFill>
                  <a:srgbClr val="595959"/>
                </a:solidFill>
                <a:latin typeface="Times New Roman"/>
                <a:cs typeface="Times New Roman"/>
              </a:rPr>
              <a:t>path </a:t>
            </a:r>
            <a:r>
              <a:rPr sz="1400" spc="-335" dirty="0">
                <a:solidFill>
                  <a:srgbClr val="595959"/>
                </a:solidFill>
                <a:latin typeface="Times New Roman"/>
                <a:cs typeface="Times New Roman"/>
              </a:rPr>
              <a:t> </a:t>
            </a:r>
            <a:r>
              <a:rPr sz="1400" spc="-10" dirty="0">
                <a:solidFill>
                  <a:srgbClr val="595959"/>
                </a:solidFill>
                <a:latin typeface="Times New Roman"/>
                <a:cs typeface="Times New Roman"/>
              </a:rPr>
              <a:t>Typed-dependency </a:t>
            </a:r>
            <a:r>
              <a:rPr sz="1400" spc="-5" dirty="0">
                <a:solidFill>
                  <a:srgbClr val="595959"/>
                </a:solidFill>
                <a:latin typeface="Times New Roman"/>
                <a:cs typeface="Times New Roman"/>
              </a:rPr>
              <a:t>path</a:t>
            </a:r>
            <a:endParaRPr sz="1400">
              <a:latin typeface="Times New Roman"/>
              <a:cs typeface="Times New Roman"/>
            </a:endParaRPr>
          </a:p>
        </p:txBody>
      </p:sp>
      <p:sp>
        <p:nvSpPr>
          <p:cNvPr id="13" name="object 13"/>
          <p:cNvSpPr txBox="1"/>
          <p:nvPr/>
        </p:nvSpPr>
        <p:spPr>
          <a:xfrm>
            <a:off x="4442614" y="6172319"/>
            <a:ext cx="2931160" cy="238760"/>
          </a:xfrm>
          <a:prstGeom prst="rect">
            <a:avLst/>
          </a:prstGeom>
        </p:spPr>
        <p:txBody>
          <a:bodyPr vert="horz" wrap="square" lIns="0" tIns="12700" rIns="0" bIns="0" rtlCol="0">
            <a:spAutoFit/>
          </a:bodyPr>
          <a:lstStyle/>
          <a:p>
            <a:pPr marL="25400">
              <a:lnSpc>
                <a:spcPct val="100000"/>
              </a:lnSpc>
              <a:spcBef>
                <a:spcPts val="100"/>
              </a:spcBef>
            </a:pPr>
            <a:r>
              <a:rPr sz="1400" i="1" spc="-5" dirty="0">
                <a:solidFill>
                  <a:srgbClr val="595959"/>
                </a:solidFill>
                <a:latin typeface="Times New Roman"/>
                <a:cs typeface="Times New Roman"/>
              </a:rPr>
              <a:t>Airlines</a:t>
            </a:r>
            <a:r>
              <a:rPr sz="1400" i="1" dirty="0">
                <a:solidFill>
                  <a:srgbClr val="595959"/>
                </a:solidFill>
                <a:latin typeface="Times New Roman"/>
                <a:cs typeface="Times New Roman"/>
              </a:rPr>
              <a:t> </a:t>
            </a:r>
            <a:r>
              <a:rPr sz="1350" i="1" baseline="-18518" dirty="0">
                <a:solidFill>
                  <a:srgbClr val="595959"/>
                </a:solidFill>
                <a:latin typeface="Times New Roman"/>
                <a:cs typeface="Times New Roman"/>
              </a:rPr>
              <a:t>subj</a:t>
            </a:r>
            <a:r>
              <a:rPr sz="1400" i="1" dirty="0">
                <a:solidFill>
                  <a:srgbClr val="595959"/>
                </a:solidFill>
                <a:latin typeface="Times New Roman"/>
                <a:cs typeface="Times New Roman"/>
              </a:rPr>
              <a:t>matched</a:t>
            </a:r>
            <a:r>
              <a:rPr sz="1400" i="1" spc="-5" dirty="0">
                <a:solidFill>
                  <a:srgbClr val="595959"/>
                </a:solidFill>
                <a:latin typeface="Times New Roman"/>
                <a:cs typeface="Times New Roman"/>
              </a:rPr>
              <a:t> </a:t>
            </a:r>
            <a:r>
              <a:rPr sz="1350" i="1" spc="15" baseline="-18518" dirty="0">
                <a:solidFill>
                  <a:srgbClr val="595959"/>
                </a:solidFill>
                <a:latin typeface="Times New Roman"/>
                <a:cs typeface="Times New Roman"/>
              </a:rPr>
              <a:t>comp</a:t>
            </a:r>
            <a:r>
              <a:rPr sz="1350" i="1" spc="202" baseline="-18518" dirty="0">
                <a:solidFill>
                  <a:srgbClr val="595959"/>
                </a:solidFill>
                <a:latin typeface="Times New Roman"/>
                <a:cs typeface="Times New Roman"/>
              </a:rPr>
              <a:t> </a:t>
            </a:r>
            <a:r>
              <a:rPr sz="1400" i="1" dirty="0">
                <a:solidFill>
                  <a:srgbClr val="595959"/>
                </a:solidFill>
                <a:latin typeface="Times New Roman"/>
                <a:cs typeface="Times New Roman"/>
              </a:rPr>
              <a:t>said</a:t>
            </a:r>
            <a:r>
              <a:rPr sz="1400" i="1" spc="-5" dirty="0">
                <a:solidFill>
                  <a:srgbClr val="595959"/>
                </a:solidFill>
                <a:latin typeface="Times New Roman"/>
                <a:cs typeface="Times New Roman"/>
              </a:rPr>
              <a:t> </a:t>
            </a:r>
            <a:r>
              <a:rPr sz="1350" i="1" spc="7" baseline="-18518" dirty="0">
                <a:solidFill>
                  <a:srgbClr val="595959"/>
                </a:solidFill>
                <a:latin typeface="Times New Roman"/>
                <a:cs typeface="Times New Roman"/>
              </a:rPr>
              <a:t>subj</a:t>
            </a:r>
            <a:r>
              <a:rPr sz="1350" i="1" spc="37" baseline="-18518" dirty="0">
                <a:solidFill>
                  <a:srgbClr val="595959"/>
                </a:solidFill>
                <a:latin typeface="Times New Roman"/>
                <a:cs typeface="Times New Roman"/>
              </a:rPr>
              <a:t> </a:t>
            </a:r>
            <a:r>
              <a:rPr sz="1400" i="1" spc="-25" dirty="0">
                <a:solidFill>
                  <a:srgbClr val="595959"/>
                </a:solidFill>
                <a:latin typeface="Times New Roman"/>
                <a:cs typeface="Times New Roman"/>
              </a:rPr>
              <a:t>Wagner</a:t>
            </a:r>
            <a:endParaRPr sz="1400">
              <a:latin typeface="Times New Roman"/>
              <a:cs typeface="Times New Roman"/>
            </a:endParaRPr>
          </a:p>
        </p:txBody>
      </p:sp>
      <p:sp>
        <p:nvSpPr>
          <p:cNvPr id="14" name="object 14"/>
          <p:cNvSpPr txBox="1">
            <a:spLocks noGrp="1"/>
          </p:cNvSpPr>
          <p:nvPr>
            <p:ph type="title"/>
          </p:nvPr>
        </p:nvSpPr>
        <p:spPr>
          <a:xfrm>
            <a:off x="846836" y="989584"/>
            <a:ext cx="2008505" cy="665480"/>
          </a:xfrm>
          <a:prstGeom prst="rect">
            <a:avLst/>
          </a:prstGeom>
        </p:spPr>
        <p:txBody>
          <a:bodyPr vert="horz" wrap="square" lIns="0" tIns="12700" rIns="0" bIns="0" rtlCol="0">
            <a:spAutoFit/>
          </a:bodyPr>
          <a:lstStyle/>
          <a:p>
            <a:pPr marL="12700">
              <a:lnSpc>
                <a:spcPct val="100000"/>
              </a:lnSpc>
              <a:spcBef>
                <a:spcPts val="100"/>
              </a:spcBef>
            </a:pPr>
            <a:r>
              <a:rPr spc="95" dirty="0"/>
              <a:t>E</a:t>
            </a:r>
            <a:r>
              <a:rPr spc="100" dirty="0"/>
              <a:t>x</a:t>
            </a:r>
            <a:r>
              <a:rPr spc="95" dirty="0"/>
              <a:t>am</a:t>
            </a:r>
            <a:r>
              <a:rPr spc="100" dirty="0"/>
              <a:t>p</a:t>
            </a:r>
            <a:r>
              <a:rPr spc="95" dirty="0"/>
              <a:t>le</a:t>
            </a:r>
          </a:p>
        </p:txBody>
      </p:sp>
      <p:sp>
        <p:nvSpPr>
          <p:cNvPr id="15" name="object 15"/>
          <p:cNvSpPr txBox="1"/>
          <p:nvPr/>
        </p:nvSpPr>
        <p:spPr>
          <a:xfrm>
            <a:off x="858690" y="1747520"/>
            <a:ext cx="7035165" cy="1234440"/>
          </a:xfrm>
          <a:prstGeom prst="rect">
            <a:avLst/>
          </a:prstGeom>
        </p:spPr>
        <p:txBody>
          <a:bodyPr vert="horz" wrap="square" lIns="0" tIns="12700" rIns="0" bIns="0" rtlCol="0">
            <a:spAutoFit/>
          </a:bodyPr>
          <a:lstStyle/>
          <a:p>
            <a:pPr marL="12700" marR="200660">
              <a:lnSpc>
                <a:spcPct val="100000"/>
              </a:lnSpc>
              <a:spcBef>
                <a:spcPts val="100"/>
              </a:spcBef>
            </a:pPr>
            <a:r>
              <a:rPr sz="2000" dirty="0">
                <a:solidFill>
                  <a:srgbClr val="595959"/>
                </a:solidFill>
                <a:latin typeface="Times New Roman"/>
                <a:cs typeface="Times New Roman"/>
              </a:rPr>
              <a:t>For</a:t>
            </a:r>
            <a:r>
              <a:rPr sz="2000" spc="-5" dirty="0">
                <a:solidFill>
                  <a:srgbClr val="595959"/>
                </a:solidFill>
                <a:latin typeface="Times New Roman"/>
                <a:cs typeface="Times New Roman"/>
              </a:rPr>
              <a:t> the</a:t>
            </a:r>
            <a:r>
              <a:rPr sz="2000" dirty="0">
                <a:solidFill>
                  <a:srgbClr val="595959"/>
                </a:solidFill>
                <a:latin typeface="Times New Roman"/>
                <a:cs typeface="Times New Roman"/>
              </a:rPr>
              <a:t> </a:t>
            </a:r>
            <a:r>
              <a:rPr sz="2000" spc="-5" dirty="0">
                <a:solidFill>
                  <a:srgbClr val="595959"/>
                </a:solidFill>
                <a:latin typeface="Times New Roman"/>
                <a:cs typeface="Times New Roman"/>
              </a:rPr>
              <a:t>following</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example,</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we’re </a:t>
            </a:r>
            <a:r>
              <a:rPr sz="2000" spc="-10" dirty="0">
                <a:solidFill>
                  <a:srgbClr val="595959"/>
                </a:solidFill>
                <a:latin typeface="Times New Roman"/>
                <a:cs typeface="Times New Roman"/>
              </a:rPr>
              <a:t>interested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in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possible </a:t>
            </a:r>
            <a:r>
              <a:rPr sz="2000" spc="-10" dirty="0">
                <a:solidFill>
                  <a:srgbClr val="595959"/>
                </a:solidFill>
                <a:latin typeface="Times New Roman"/>
                <a:cs typeface="Times New Roman"/>
              </a:rPr>
              <a:t>relation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between</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American</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Airlines and</a:t>
            </a:r>
            <a:r>
              <a:rPr sz="2000" spc="-40" dirty="0">
                <a:solidFill>
                  <a:srgbClr val="595959"/>
                </a:solidFill>
                <a:latin typeface="Times New Roman"/>
                <a:cs typeface="Times New Roman"/>
              </a:rPr>
              <a:t> </a:t>
            </a:r>
            <a:r>
              <a:rPr sz="2000" spc="-30" dirty="0">
                <a:solidFill>
                  <a:srgbClr val="595959"/>
                </a:solidFill>
                <a:latin typeface="Times New Roman"/>
                <a:cs typeface="Times New Roman"/>
              </a:rPr>
              <a:t>Tim</a:t>
            </a:r>
            <a:r>
              <a:rPr sz="2000" spc="-45" dirty="0">
                <a:solidFill>
                  <a:srgbClr val="595959"/>
                </a:solidFill>
                <a:latin typeface="Times New Roman"/>
                <a:cs typeface="Times New Roman"/>
              </a:rPr>
              <a:t> Wagner.</a:t>
            </a:r>
            <a:endParaRPr sz="2000">
              <a:latin typeface="Times New Roman"/>
              <a:cs typeface="Times New Roman"/>
            </a:endParaRPr>
          </a:p>
          <a:p>
            <a:pPr marL="186690" marR="5080" indent="-137160">
              <a:lnSpc>
                <a:spcPct val="104200"/>
              </a:lnSpc>
              <a:spcBef>
                <a:spcPts val="720"/>
              </a:spcBef>
            </a:pPr>
            <a:r>
              <a:rPr sz="1600" spc="-10" dirty="0">
                <a:solidFill>
                  <a:srgbClr val="002060"/>
                </a:solidFill>
                <a:latin typeface="Impact"/>
                <a:cs typeface="Impact"/>
              </a:rPr>
              <a:t>­</a:t>
            </a:r>
            <a:r>
              <a:rPr sz="1600" spc="65" dirty="0">
                <a:solidFill>
                  <a:srgbClr val="002060"/>
                </a:solidFill>
                <a:latin typeface="Impact"/>
                <a:cs typeface="Impact"/>
              </a:rPr>
              <a:t> </a:t>
            </a:r>
            <a:r>
              <a:rPr sz="1600" dirty="0">
                <a:solidFill>
                  <a:srgbClr val="0000FF"/>
                </a:solidFill>
                <a:latin typeface="Times New Roman"/>
                <a:cs typeface="Times New Roman"/>
              </a:rPr>
              <a:t>American</a:t>
            </a:r>
            <a:r>
              <a:rPr sz="1600" spc="-95" dirty="0">
                <a:solidFill>
                  <a:srgbClr val="0000FF"/>
                </a:solidFill>
                <a:latin typeface="Times New Roman"/>
                <a:cs typeface="Times New Roman"/>
              </a:rPr>
              <a:t> </a:t>
            </a:r>
            <a:r>
              <a:rPr sz="1600" dirty="0">
                <a:solidFill>
                  <a:srgbClr val="0000FF"/>
                </a:solidFill>
                <a:latin typeface="Times New Roman"/>
                <a:cs typeface="Times New Roman"/>
              </a:rPr>
              <a:t>Airlines, a</a:t>
            </a:r>
            <a:r>
              <a:rPr sz="1600" spc="-5" dirty="0">
                <a:solidFill>
                  <a:srgbClr val="0000FF"/>
                </a:solidFill>
                <a:latin typeface="Times New Roman"/>
                <a:cs typeface="Times New Roman"/>
              </a:rPr>
              <a:t> </a:t>
            </a:r>
            <a:r>
              <a:rPr sz="1600" dirty="0">
                <a:solidFill>
                  <a:srgbClr val="0000FF"/>
                </a:solidFill>
                <a:latin typeface="Times New Roman"/>
                <a:cs typeface="Times New Roman"/>
              </a:rPr>
              <a:t>unit</a:t>
            </a:r>
            <a:r>
              <a:rPr sz="1600" spc="5" dirty="0">
                <a:solidFill>
                  <a:srgbClr val="0000FF"/>
                </a:solidFill>
                <a:latin typeface="Times New Roman"/>
                <a:cs typeface="Times New Roman"/>
              </a:rPr>
              <a:t> </a:t>
            </a:r>
            <a:r>
              <a:rPr sz="1600" dirty="0">
                <a:solidFill>
                  <a:srgbClr val="0000FF"/>
                </a:solidFill>
                <a:latin typeface="Times New Roman"/>
                <a:cs typeface="Times New Roman"/>
              </a:rPr>
              <a:t>of</a:t>
            </a:r>
            <a:r>
              <a:rPr sz="1600" spc="-85" dirty="0">
                <a:solidFill>
                  <a:srgbClr val="0000FF"/>
                </a:solidFill>
                <a:latin typeface="Times New Roman"/>
                <a:cs typeface="Times New Roman"/>
              </a:rPr>
              <a:t> </a:t>
            </a:r>
            <a:r>
              <a:rPr sz="1600" spc="-5" dirty="0">
                <a:solidFill>
                  <a:srgbClr val="0000FF"/>
                </a:solidFill>
                <a:latin typeface="Times New Roman"/>
                <a:cs typeface="Times New Roman"/>
              </a:rPr>
              <a:t>AMR</a:t>
            </a:r>
            <a:r>
              <a:rPr sz="1600" spc="-5" dirty="0">
                <a:solidFill>
                  <a:srgbClr val="595959"/>
                </a:solidFill>
                <a:latin typeface="Times New Roman"/>
                <a:cs typeface="Times New Roman"/>
              </a:rPr>
              <a:t>, </a:t>
            </a:r>
            <a:r>
              <a:rPr sz="1600" dirty="0">
                <a:solidFill>
                  <a:srgbClr val="595959"/>
                </a:solidFill>
                <a:latin typeface="Times New Roman"/>
                <a:cs typeface="Times New Roman"/>
              </a:rPr>
              <a:t>immediately matched the</a:t>
            </a:r>
            <a:r>
              <a:rPr sz="1600" spc="-5" dirty="0">
                <a:solidFill>
                  <a:srgbClr val="595959"/>
                </a:solidFill>
                <a:latin typeface="Times New Roman"/>
                <a:cs typeface="Times New Roman"/>
              </a:rPr>
              <a:t> </a:t>
            </a:r>
            <a:r>
              <a:rPr sz="1600" dirty="0">
                <a:solidFill>
                  <a:srgbClr val="595959"/>
                </a:solidFill>
                <a:latin typeface="Times New Roman"/>
                <a:cs typeface="Times New Roman"/>
              </a:rPr>
              <a:t>move, </a:t>
            </a:r>
            <a:r>
              <a:rPr sz="1600" dirty="0">
                <a:solidFill>
                  <a:srgbClr val="CC0000"/>
                </a:solidFill>
                <a:latin typeface="Times New Roman"/>
                <a:cs typeface="Times New Roman"/>
              </a:rPr>
              <a:t>spokesman</a:t>
            </a:r>
            <a:r>
              <a:rPr sz="1600" spc="-35" dirty="0">
                <a:solidFill>
                  <a:srgbClr val="CC0000"/>
                </a:solidFill>
                <a:latin typeface="Times New Roman"/>
                <a:cs typeface="Times New Roman"/>
              </a:rPr>
              <a:t> </a:t>
            </a:r>
            <a:r>
              <a:rPr sz="1600" spc="-20" dirty="0">
                <a:solidFill>
                  <a:srgbClr val="CC0000"/>
                </a:solidFill>
                <a:latin typeface="Times New Roman"/>
                <a:cs typeface="Times New Roman"/>
              </a:rPr>
              <a:t>Tim </a:t>
            </a:r>
            <a:r>
              <a:rPr sz="1600" spc="-385" dirty="0">
                <a:solidFill>
                  <a:srgbClr val="CC0000"/>
                </a:solidFill>
                <a:latin typeface="Times New Roman"/>
                <a:cs typeface="Times New Roman"/>
              </a:rPr>
              <a:t> </a:t>
            </a:r>
            <a:r>
              <a:rPr sz="1600" spc="-25" dirty="0">
                <a:solidFill>
                  <a:srgbClr val="CC0000"/>
                </a:solidFill>
                <a:latin typeface="Times New Roman"/>
                <a:cs typeface="Times New Roman"/>
              </a:rPr>
              <a:t>Wagner</a:t>
            </a:r>
            <a:r>
              <a:rPr sz="1600" dirty="0">
                <a:solidFill>
                  <a:srgbClr val="CC0000"/>
                </a:solidFill>
                <a:latin typeface="Times New Roman"/>
                <a:cs typeface="Times New Roman"/>
              </a:rPr>
              <a:t> </a:t>
            </a:r>
            <a:r>
              <a:rPr sz="1600" dirty="0">
                <a:solidFill>
                  <a:srgbClr val="595959"/>
                </a:solidFill>
                <a:latin typeface="Times New Roman"/>
                <a:cs typeface="Times New Roman"/>
              </a:rPr>
              <a:t>said.</a:t>
            </a:r>
            <a:endParaRPr sz="1600">
              <a:latin typeface="Times New Roman"/>
              <a:cs typeface="Times New Roman"/>
            </a:endParaRPr>
          </a:p>
        </p:txBody>
      </p:sp>
      <p:grpSp>
        <p:nvGrpSpPr>
          <p:cNvPr id="16" name="object 16"/>
          <p:cNvGrpSpPr/>
          <p:nvPr/>
        </p:nvGrpSpPr>
        <p:grpSpPr>
          <a:xfrm>
            <a:off x="4591050" y="5822949"/>
            <a:ext cx="2004060" cy="495300"/>
            <a:chOff x="4591050" y="5822949"/>
            <a:chExt cx="2004060" cy="495300"/>
          </a:xfrm>
        </p:grpSpPr>
        <p:pic>
          <p:nvPicPr>
            <p:cNvPr id="17" name="object 17"/>
            <p:cNvPicPr/>
            <p:nvPr/>
          </p:nvPicPr>
          <p:blipFill>
            <a:blip r:embed="rId3" cstate="print"/>
            <a:stretch>
              <a:fillRect/>
            </a:stretch>
          </p:blipFill>
          <p:spPr>
            <a:xfrm>
              <a:off x="4603750" y="6038850"/>
              <a:ext cx="137160" cy="76199"/>
            </a:xfrm>
            <a:prstGeom prst="rect">
              <a:avLst/>
            </a:prstGeom>
          </p:spPr>
        </p:pic>
        <p:pic>
          <p:nvPicPr>
            <p:cNvPr id="18" name="object 18"/>
            <p:cNvPicPr/>
            <p:nvPr/>
          </p:nvPicPr>
          <p:blipFill>
            <a:blip r:embed="rId4" cstate="print"/>
            <a:stretch>
              <a:fillRect/>
            </a:stretch>
          </p:blipFill>
          <p:spPr>
            <a:xfrm>
              <a:off x="4591050" y="5822949"/>
              <a:ext cx="76200" cy="137160"/>
            </a:xfrm>
            <a:prstGeom prst="rect">
              <a:avLst/>
            </a:prstGeom>
          </p:spPr>
        </p:pic>
        <p:pic>
          <p:nvPicPr>
            <p:cNvPr id="19" name="object 19"/>
            <p:cNvPicPr/>
            <p:nvPr/>
          </p:nvPicPr>
          <p:blipFill>
            <a:blip r:embed="rId4" cstate="print"/>
            <a:stretch>
              <a:fillRect/>
            </a:stretch>
          </p:blipFill>
          <p:spPr>
            <a:xfrm>
              <a:off x="4933950" y="5822949"/>
              <a:ext cx="76200" cy="137160"/>
            </a:xfrm>
            <a:prstGeom prst="rect">
              <a:avLst/>
            </a:prstGeom>
          </p:spPr>
        </p:pic>
        <p:pic>
          <p:nvPicPr>
            <p:cNvPr id="20" name="object 20"/>
            <p:cNvPicPr/>
            <p:nvPr/>
          </p:nvPicPr>
          <p:blipFill>
            <a:blip r:embed="rId4" cstate="print"/>
            <a:stretch>
              <a:fillRect/>
            </a:stretch>
          </p:blipFill>
          <p:spPr>
            <a:xfrm>
              <a:off x="5175250" y="5822949"/>
              <a:ext cx="76200" cy="137160"/>
            </a:xfrm>
            <a:prstGeom prst="rect">
              <a:avLst/>
            </a:prstGeom>
          </p:spPr>
        </p:pic>
        <p:pic>
          <p:nvPicPr>
            <p:cNvPr id="21" name="object 21"/>
            <p:cNvPicPr/>
            <p:nvPr/>
          </p:nvPicPr>
          <p:blipFill>
            <a:blip r:embed="rId5" cstate="print"/>
            <a:stretch>
              <a:fillRect/>
            </a:stretch>
          </p:blipFill>
          <p:spPr>
            <a:xfrm>
              <a:off x="5441950" y="5822949"/>
              <a:ext cx="76200" cy="137159"/>
            </a:xfrm>
            <a:prstGeom prst="rect">
              <a:avLst/>
            </a:prstGeom>
          </p:spPr>
        </p:pic>
        <p:pic>
          <p:nvPicPr>
            <p:cNvPr id="22" name="object 22"/>
            <p:cNvPicPr/>
            <p:nvPr/>
          </p:nvPicPr>
          <p:blipFill>
            <a:blip r:embed="rId6" cstate="print"/>
            <a:stretch>
              <a:fillRect/>
            </a:stretch>
          </p:blipFill>
          <p:spPr>
            <a:xfrm>
              <a:off x="4972050" y="6038850"/>
              <a:ext cx="137160" cy="76199"/>
            </a:xfrm>
            <a:prstGeom prst="rect">
              <a:avLst/>
            </a:prstGeom>
          </p:spPr>
        </p:pic>
        <p:pic>
          <p:nvPicPr>
            <p:cNvPr id="23" name="object 23"/>
            <p:cNvPicPr/>
            <p:nvPr/>
          </p:nvPicPr>
          <p:blipFill>
            <a:blip r:embed="rId6" cstate="print"/>
            <a:stretch>
              <a:fillRect/>
            </a:stretch>
          </p:blipFill>
          <p:spPr>
            <a:xfrm>
              <a:off x="5314950" y="6038850"/>
              <a:ext cx="137160" cy="76199"/>
            </a:xfrm>
            <a:prstGeom prst="rect">
              <a:avLst/>
            </a:prstGeom>
          </p:spPr>
        </p:pic>
        <p:pic>
          <p:nvPicPr>
            <p:cNvPr id="24" name="object 24"/>
            <p:cNvPicPr/>
            <p:nvPr/>
          </p:nvPicPr>
          <p:blipFill>
            <a:blip r:embed="rId6" cstate="print"/>
            <a:stretch>
              <a:fillRect/>
            </a:stretch>
          </p:blipFill>
          <p:spPr>
            <a:xfrm>
              <a:off x="5683250" y="6038850"/>
              <a:ext cx="137160" cy="76199"/>
            </a:xfrm>
            <a:prstGeom prst="rect">
              <a:avLst/>
            </a:prstGeom>
          </p:spPr>
        </p:pic>
        <p:pic>
          <p:nvPicPr>
            <p:cNvPr id="25" name="object 25"/>
            <p:cNvPicPr/>
            <p:nvPr/>
          </p:nvPicPr>
          <p:blipFill>
            <a:blip r:embed="rId6" cstate="print"/>
            <a:stretch>
              <a:fillRect/>
            </a:stretch>
          </p:blipFill>
          <p:spPr>
            <a:xfrm>
              <a:off x="6026150" y="6038850"/>
              <a:ext cx="137160" cy="76199"/>
            </a:xfrm>
            <a:prstGeom prst="rect">
              <a:avLst/>
            </a:prstGeom>
          </p:spPr>
        </p:pic>
        <p:pic>
          <p:nvPicPr>
            <p:cNvPr id="26" name="object 26"/>
            <p:cNvPicPr/>
            <p:nvPr/>
          </p:nvPicPr>
          <p:blipFill>
            <a:blip r:embed="rId6" cstate="print"/>
            <a:stretch>
              <a:fillRect/>
            </a:stretch>
          </p:blipFill>
          <p:spPr>
            <a:xfrm>
              <a:off x="6407150" y="6038850"/>
              <a:ext cx="137159" cy="76199"/>
            </a:xfrm>
            <a:prstGeom prst="rect">
              <a:avLst/>
            </a:prstGeom>
          </p:spPr>
        </p:pic>
        <p:pic>
          <p:nvPicPr>
            <p:cNvPr id="27" name="object 27"/>
            <p:cNvPicPr/>
            <p:nvPr/>
          </p:nvPicPr>
          <p:blipFill>
            <a:blip r:embed="rId7" cstate="print"/>
            <a:stretch>
              <a:fillRect/>
            </a:stretch>
          </p:blipFill>
          <p:spPr>
            <a:xfrm>
              <a:off x="4883150" y="6242050"/>
              <a:ext cx="137160" cy="76200"/>
            </a:xfrm>
            <a:prstGeom prst="rect">
              <a:avLst/>
            </a:prstGeom>
          </p:spPr>
        </p:pic>
        <p:pic>
          <p:nvPicPr>
            <p:cNvPr id="28" name="object 28"/>
            <p:cNvPicPr/>
            <p:nvPr/>
          </p:nvPicPr>
          <p:blipFill>
            <a:blip r:embed="rId7" cstate="print"/>
            <a:stretch>
              <a:fillRect/>
            </a:stretch>
          </p:blipFill>
          <p:spPr>
            <a:xfrm>
              <a:off x="5759450" y="6242050"/>
              <a:ext cx="137160" cy="76200"/>
            </a:xfrm>
            <a:prstGeom prst="rect">
              <a:avLst/>
            </a:prstGeom>
          </p:spPr>
        </p:pic>
        <p:pic>
          <p:nvPicPr>
            <p:cNvPr id="29" name="object 29"/>
            <p:cNvPicPr/>
            <p:nvPr/>
          </p:nvPicPr>
          <p:blipFill>
            <a:blip r:embed="rId6" cstate="print"/>
            <a:stretch>
              <a:fillRect/>
            </a:stretch>
          </p:blipFill>
          <p:spPr>
            <a:xfrm>
              <a:off x="6457950" y="6242050"/>
              <a:ext cx="137159" cy="76200"/>
            </a:xfrm>
            <a:prstGeom prst="rect">
              <a:avLst/>
            </a:prstGeom>
          </p:spPr>
        </p:pic>
      </p:grpSp>
      <p:sp>
        <p:nvSpPr>
          <p:cNvPr id="30" name="object 30"/>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1" name="object 31"/>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002020" cy="665480"/>
          </a:xfrm>
          <a:prstGeom prst="rect">
            <a:avLst/>
          </a:prstGeom>
        </p:spPr>
        <p:txBody>
          <a:bodyPr vert="horz" wrap="square" lIns="0" tIns="12700" rIns="0" bIns="0" rtlCol="0">
            <a:spAutoFit/>
          </a:bodyPr>
          <a:lstStyle/>
          <a:p>
            <a:pPr marL="12700">
              <a:lnSpc>
                <a:spcPct val="100000"/>
              </a:lnSpc>
              <a:spcBef>
                <a:spcPts val="100"/>
              </a:spcBef>
            </a:pPr>
            <a:r>
              <a:rPr spc="85" dirty="0"/>
              <a:t>Bootstrapping</a:t>
            </a:r>
            <a:r>
              <a:rPr spc="-75" dirty="0"/>
              <a:t> </a:t>
            </a:r>
            <a:r>
              <a:rPr spc="95" dirty="0"/>
              <a:t>Approaches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11</a:t>
            </a:r>
          </a:p>
        </p:txBody>
      </p:sp>
      <p:sp>
        <p:nvSpPr>
          <p:cNvPr id="3" name="object 3"/>
          <p:cNvSpPr txBox="1"/>
          <p:nvPr/>
        </p:nvSpPr>
        <p:spPr>
          <a:xfrm>
            <a:off x="824823" y="1915243"/>
            <a:ext cx="7411720" cy="323215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What</a:t>
            </a:r>
            <a:r>
              <a:rPr sz="2200" dirty="0">
                <a:solidFill>
                  <a:srgbClr val="595959"/>
                </a:solidFill>
                <a:latin typeface="Times New Roman"/>
                <a:cs typeface="Times New Roman"/>
              </a:rPr>
              <a:t> if you</a:t>
            </a:r>
            <a:r>
              <a:rPr sz="2200" spc="5" dirty="0">
                <a:solidFill>
                  <a:srgbClr val="595959"/>
                </a:solidFill>
                <a:latin typeface="Times New Roman"/>
                <a:cs typeface="Times New Roman"/>
              </a:rPr>
              <a:t> </a:t>
            </a:r>
            <a:r>
              <a:rPr sz="2200" spc="-10" dirty="0">
                <a:solidFill>
                  <a:srgbClr val="595959"/>
                </a:solidFill>
                <a:latin typeface="Times New Roman"/>
                <a:cs typeface="Times New Roman"/>
              </a:rPr>
              <a:t>don’t</a:t>
            </a:r>
            <a:r>
              <a:rPr sz="2200" dirty="0">
                <a:solidFill>
                  <a:srgbClr val="595959"/>
                </a:solidFill>
                <a:latin typeface="Times New Roman"/>
                <a:cs typeface="Times New Roman"/>
              </a:rPr>
              <a:t> </a:t>
            </a:r>
            <a:r>
              <a:rPr sz="2200" spc="-5" dirty="0">
                <a:solidFill>
                  <a:srgbClr val="595959"/>
                </a:solidFill>
                <a:latin typeface="Times New Roman"/>
                <a:cs typeface="Times New Roman"/>
              </a:rPr>
              <a:t>have</a:t>
            </a:r>
            <a:r>
              <a:rPr sz="2200" dirty="0">
                <a:solidFill>
                  <a:srgbClr val="595959"/>
                </a:solidFill>
                <a:latin typeface="Times New Roman"/>
                <a:cs typeface="Times New Roman"/>
              </a:rPr>
              <a:t> </a:t>
            </a:r>
            <a:r>
              <a:rPr sz="2200" spc="-5" dirty="0">
                <a:solidFill>
                  <a:srgbClr val="595959"/>
                </a:solidFill>
                <a:latin typeface="Times New Roman"/>
                <a:cs typeface="Times New Roman"/>
              </a:rPr>
              <a:t>enough</a:t>
            </a:r>
            <a:r>
              <a:rPr sz="2200" dirty="0">
                <a:solidFill>
                  <a:srgbClr val="595959"/>
                </a:solidFill>
                <a:latin typeface="Times New Roman"/>
                <a:cs typeface="Times New Roman"/>
              </a:rPr>
              <a:t> </a:t>
            </a:r>
            <a:r>
              <a:rPr sz="2200" spc="-5" dirty="0">
                <a:solidFill>
                  <a:srgbClr val="595959"/>
                </a:solidFill>
                <a:latin typeface="Times New Roman"/>
                <a:cs typeface="Times New Roman"/>
              </a:rPr>
              <a:t>annotated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text</a:t>
            </a:r>
            <a:r>
              <a:rPr sz="2200" dirty="0">
                <a:solidFill>
                  <a:srgbClr val="595959"/>
                </a:solidFill>
                <a:latin typeface="Times New Roman"/>
                <a:cs typeface="Times New Roman"/>
              </a:rPr>
              <a:t> to </a:t>
            </a:r>
            <a:r>
              <a:rPr sz="2200" spc="-5" dirty="0">
                <a:solidFill>
                  <a:srgbClr val="595959"/>
                </a:solidFill>
                <a:latin typeface="Times New Roman"/>
                <a:cs typeface="Times New Roman"/>
              </a:rPr>
              <a:t>train</a:t>
            </a:r>
            <a:r>
              <a:rPr sz="2200" spc="5" dirty="0">
                <a:solidFill>
                  <a:srgbClr val="595959"/>
                </a:solidFill>
                <a:latin typeface="Times New Roman"/>
                <a:cs typeface="Times New Roman"/>
              </a:rPr>
              <a:t> </a:t>
            </a:r>
            <a:r>
              <a:rPr sz="2200" dirty="0">
                <a:solidFill>
                  <a:srgbClr val="595959"/>
                </a:solidFill>
                <a:latin typeface="Times New Roman"/>
                <a:cs typeface="Times New Roman"/>
              </a:rPr>
              <a:t>on?</a:t>
            </a:r>
            <a:endParaRPr sz="2200">
              <a:latin typeface="Times New Roman"/>
              <a:cs typeface="Times New Roman"/>
            </a:endParaRPr>
          </a:p>
          <a:p>
            <a:pPr marL="48895">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But</a:t>
            </a:r>
            <a:r>
              <a:rPr sz="2000" spc="-10" dirty="0">
                <a:solidFill>
                  <a:srgbClr val="595959"/>
                </a:solidFill>
                <a:latin typeface="Times New Roman"/>
                <a:cs typeface="Times New Roman"/>
              </a:rPr>
              <a:t> </a:t>
            </a:r>
            <a:r>
              <a:rPr sz="2000" dirty="0">
                <a:solidFill>
                  <a:srgbClr val="595959"/>
                </a:solidFill>
                <a:latin typeface="Times New Roman"/>
                <a:cs typeface="Times New Roman"/>
              </a:rPr>
              <a:t>you</a:t>
            </a:r>
            <a:r>
              <a:rPr sz="2000" spc="-5" dirty="0">
                <a:solidFill>
                  <a:srgbClr val="595959"/>
                </a:solidFill>
                <a:latin typeface="Times New Roman"/>
                <a:cs typeface="Times New Roman"/>
              </a:rPr>
              <a:t> might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some seed tuples from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 annotated text.</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dirty="0">
                <a:solidFill>
                  <a:srgbClr val="595959"/>
                </a:solidFill>
                <a:latin typeface="Times New Roman"/>
                <a:cs typeface="Times New Roman"/>
              </a:rPr>
              <a:t>you</a:t>
            </a:r>
            <a:r>
              <a:rPr sz="2000" spc="-5" dirty="0">
                <a:solidFill>
                  <a:srgbClr val="595959"/>
                </a:solidFill>
                <a:latin typeface="Times New Roman"/>
                <a:cs typeface="Times New Roman"/>
              </a:rPr>
              <a:t> might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some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patterns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work</a:t>
            </a:r>
            <a:r>
              <a:rPr sz="2000" spc="-5" dirty="0">
                <a:solidFill>
                  <a:srgbClr val="595959"/>
                </a:solidFill>
                <a:latin typeface="Times New Roman"/>
                <a:cs typeface="Times New Roman"/>
              </a:rPr>
              <a:t> pretty well.</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Can </a:t>
            </a:r>
            <a:r>
              <a:rPr sz="2200" dirty="0">
                <a:solidFill>
                  <a:srgbClr val="595959"/>
                </a:solidFill>
                <a:latin typeface="Times New Roman"/>
                <a:cs typeface="Times New Roman"/>
              </a:rPr>
              <a:t>you </a:t>
            </a:r>
            <a:r>
              <a:rPr sz="2200" spc="-5" dirty="0">
                <a:solidFill>
                  <a:srgbClr val="595959"/>
                </a:solidFill>
                <a:latin typeface="Times New Roman"/>
                <a:cs typeface="Times New Roman"/>
              </a:rPr>
              <a:t>use those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seeds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 do</a:t>
            </a:r>
            <a:r>
              <a:rPr sz="2200" spc="-5" dirty="0">
                <a:solidFill>
                  <a:srgbClr val="595959"/>
                </a:solidFill>
                <a:latin typeface="Times New Roman"/>
                <a:cs typeface="Times New Roman"/>
              </a:rPr>
              <a:t> something</a:t>
            </a:r>
            <a:r>
              <a:rPr sz="2200" dirty="0">
                <a:solidFill>
                  <a:srgbClr val="595959"/>
                </a:solidFill>
                <a:latin typeface="Times New Roman"/>
                <a:cs typeface="Times New Roman"/>
              </a:rPr>
              <a:t> </a:t>
            </a:r>
            <a:r>
              <a:rPr sz="2200" spc="-5" dirty="0">
                <a:solidFill>
                  <a:srgbClr val="595959"/>
                </a:solidFill>
                <a:latin typeface="Times New Roman"/>
                <a:cs typeface="Times New Roman"/>
              </a:rPr>
              <a:t>useful?</a:t>
            </a:r>
            <a:endParaRPr sz="2200">
              <a:latin typeface="Times New Roman"/>
              <a:cs typeface="Times New Roman"/>
            </a:endParaRPr>
          </a:p>
          <a:p>
            <a:pPr marL="186690" marR="173355" indent="-137160">
              <a:lnSpc>
                <a:spcPct val="100000"/>
              </a:lnSpc>
              <a:spcBef>
                <a:spcPts val="7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Co-training and active learning use the seeds to </a:t>
            </a:r>
            <a:r>
              <a:rPr sz="2000" spc="-10" dirty="0">
                <a:solidFill>
                  <a:srgbClr val="595959"/>
                </a:solidFill>
                <a:latin typeface="Times New Roman"/>
                <a:cs typeface="Times New Roman"/>
              </a:rPr>
              <a:t>train classifiers </a:t>
            </a:r>
            <a:r>
              <a:rPr sz="2000" spc="-5" dirty="0">
                <a:solidFill>
                  <a:srgbClr val="595959"/>
                </a:solidFill>
                <a:latin typeface="Times New Roman"/>
                <a:cs typeface="Times New Roman"/>
              </a:rPr>
              <a:t>to tag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more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data to</a:t>
            </a:r>
            <a:r>
              <a:rPr sz="2000" dirty="0">
                <a:solidFill>
                  <a:srgbClr val="595959"/>
                </a:solidFill>
                <a:latin typeface="Times New Roman"/>
                <a:cs typeface="Times New Roman"/>
              </a:rPr>
              <a:t> </a:t>
            </a:r>
            <a:r>
              <a:rPr sz="2000" spc="-10" dirty="0">
                <a:solidFill>
                  <a:srgbClr val="595959"/>
                </a:solidFill>
                <a:latin typeface="Times New Roman"/>
                <a:cs typeface="Times New Roman"/>
              </a:rPr>
              <a:t>train</a:t>
            </a:r>
            <a:r>
              <a:rPr sz="2000" dirty="0">
                <a:solidFill>
                  <a:srgbClr val="595959"/>
                </a:solidFill>
                <a:latin typeface="Times New Roman"/>
                <a:cs typeface="Times New Roman"/>
              </a:rPr>
              <a:t> </a:t>
            </a:r>
            <a:r>
              <a:rPr sz="2000" spc="-5" dirty="0">
                <a:solidFill>
                  <a:srgbClr val="595959"/>
                </a:solidFill>
                <a:latin typeface="Times New Roman"/>
                <a:cs typeface="Times New Roman"/>
              </a:rPr>
              <a:t>better </a:t>
            </a:r>
            <a:r>
              <a:rPr sz="2000" spc="-10" dirty="0">
                <a:solidFill>
                  <a:srgbClr val="595959"/>
                </a:solidFill>
                <a:latin typeface="Times New Roman"/>
                <a:cs typeface="Times New Roman"/>
              </a:rPr>
              <a:t>classifiers.</a:t>
            </a:r>
            <a:endParaRPr sz="2000">
              <a:latin typeface="Times New Roman"/>
              <a:cs typeface="Times New Roman"/>
            </a:endParaRPr>
          </a:p>
          <a:p>
            <a:pPr marL="186690" marR="5080"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Bootstrapping </a:t>
            </a:r>
            <a:r>
              <a:rPr sz="2000" spc="-10" dirty="0">
                <a:solidFill>
                  <a:srgbClr val="595959"/>
                </a:solidFill>
                <a:latin typeface="Times New Roman"/>
                <a:cs typeface="Times New Roman"/>
              </a:rPr>
              <a:t>tries </a:t>
            </a:r>
            <a:r>
              <a:rPr sz="2000" spc="-5" dirty="0">
                <a:solidFill>
                  <a:srgbClr val="595959"/>
                </a:solidFill>
                <a:latin typeface="Times New Roman"/>
                <a:cs typeface="Times New Roman"/>
              </a:rPr>
              <a:t>to learn </a:t>
            </a:r>
            <a:r>
              <a:rPr sz="2000" spc="-10" dirty="0">
                <a:solidFill>
                  <a:srgbClr val="595959"/>
                </a:solidFill>
                <a:latin typeface="Times New Roman"/>
                <a:cs typeface="Times New Roman"/>
              </a:rPr>
              <a:t>directly </a:t>
            </a:r>
            <a:r>
              <a:rPr sz="2000" spc="-5" dirty="0">
                <a:solidFill>
                  <a:srgbClr val="595959"/>
                </a:solidFill>
                <a:latin typeface="Times New Roman"/>
                <a:cs typeface="Times New Roman"/>
              </a:rPr>
              <a:t>(populate </a:t>
            </a:r>
            <a:r>
              <a:rPr sz="2000" dirty="0">
                <a:solidFill>
                  <a:srgbClr val="595959"/>
                </a:solidFill>
                <a:latin typeface="Times New Roman"/>
                <a:cs typeface="Times New Roman"/>
              </a:rPr>
              <a:t>a </a:t>
            </a:r>
            <a:r>
              <a:rPr sz="2000" spc="-5" dirty="0">
                <a:solidFill>
                  <a:srgbClr val="595959"/>
                </a:solidFill>
                <a:latin typeface="Times New Roman"/>
                <a:cs typeface="Times New Roman"/>
              </a:rPr>
              <a:t>relation) through direct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use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seeds.</a:t>
            </a:r>
            <a:endParaRPr sz="200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5273" y="1035303"/>
            <a:ext cx="7059295" cy="574040"/>
          </a:xfrm>
          <a:prstGeom prst="rect">
            <a:avLst/>
          </a:prstGeom>
        </p:spPr>
        <p:txBody>
          <a:bodyPr vert="horz" wrap="square" lIns="0" tIns="12700" rIns="0" bIns="0" rtlCol="0">
            <a:spAutoFit/>
          </a:bodyPr>
          <a:lstStyle/>
          <a:p>
            <a:pPr marL="12700">
              <a:lnSpc>
                <a:spcPct val="100000"/>
              </a:lnSpc>
              <a:spcBef>
                <a:spcPts val="100"/>
              </a:spcBef>
            </a:pPr>
            <a:r>
              <a:rPr sz="3600" spc="85" dirty="0"/>
              <a:t>Bootstrapping</a:t>
            </a:r>
            <a:r>
              <a:rPr sz="3600" spc="180" dirty="0"/>
              <a:t> </a:t>
            </a:r>
            <a:r>
              <a:rPr sz="3600" spc="85" dirty="0"/>
              <a:t>Example:</a:t>
            </a:r>
            <a:r>
              <a:rPr sz="3600" spc="180" dirty="0"/>
              <a:t> </a:t>
            </a:r>
            <a:r>
              <a:rPr sz="3600" spc="70" dirty="0"/>
              <a:t>Seed</a:t>
            </a:r>
            <a:r>
              <a:rPr sz="3600" spc="120" dirty="0"/>
              <a:t> </a:t>
            </a:r>
            <a:r>
              <a:rPr sz="3600" spc="70" dirty="0"/>
              <a:t>Tuple</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12</a:t>
            </a:r>
          </a:p>
        </p:txBody>
      </p:sp>
      <p:sp>
        <p:nvSpPr>
          <p:cNvPr id="3" name="object 3"/>
          <p:cNvSpPr txBox="1"/>
          <p:nvPr/>
        </p:nvSpPr>
        <p:spPr>
          <a:xfrm>
            <a:off x="892555" y="1794084"/>
            <a:ext cx="6761480" cy="4330700"/>
          </a:xfrm>
          <a:prstGeom prst="rect">
            <a:avLst/>
          </a:prstGeom>
        </p:spPr>
        <p:txBody>
          <a:bodyPr vert="horz" wrap="square" lIns="0" tIns="50800" rIns="0" bIns="0" rtlCol="0">
            <a:spAutoFit/>
          </a:bodyPr>
          <a:lstStyle/>
          <a:p>
            <a:pPr marL="12700">
              <a:lnSpc>
                <a:spcPct val="100000"/>
              </a:lnSpc>
              <a:spcBef>
                <a:spcPts val="400"/>
              </a:spcBef>
            </a:pPr>
            <a:r>
              <a:rPr sz="2000" spc="-5" dirty="0">
                <a:solidFill>
                  <a:srgbClr val="595959"/>
                </a:solidFill>
                <a:latin typeface="Times New Roman"/>
                <a:cs typeface="Times New Roman"/>
              </a:rPr>
              <a:t>&lt;Mark</a:t>
            </a:r>
            <a:r>
              <a:rPr sz="2000" spc="-50" dirty="0">
                <a:solidFill>
                  <a:srgbClr val="595959"/>
                </a:solidFill>
                <a:latin typeface="Times New Roman"/>
                <a:cs typeface="Times New Roman"/>
              </a:rPr>
              <a:t> </a:t>
            </a:r>
            <a:r>
              <a:rPr sz="2000" spc="-25" dirty="0">
                <a:solidFill>
                  <a:srgbClr val="595959"/>
                </a:solidFill>
                <a:latin typeface="Times New Roman"/>
                <a:cs typeface="Times New Roman"/>
              </a:rPr>
              <a:t>Twain,</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Elmira&gt; </a:t>
            </a:r>
            <a:r>
              <a:rPr sz="2000" spc="-5" dirty="0">
                <a:solidFill>
                  <a:srgbClr val="0000FF"/>
                </a:solidFill>
                <a:latin typeface="Times New Roman"/>
                <a:cs typeface="Times New Roman"/>
              </a:rPr>
              <a:t>seed tuple</a:t>
            </a:r>
            <a:endParaRPr sz="2000">
              <a:latin typeface="Times New Roman"/>
              <a:cs typeface="Times New Roman"/>
            </a:endParaRPr>
          </a:p>
          <a:p>
            <a:pPr marL="231775">
              <a:lnSpc>
                <a:spcPct val="100000"/>
              </a:lnSpc>
              <a:spcBef>
                <a:spcPts val="3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0000FF"/>
                </a:solidFill>
                <a:latin typeface="Times New Roman"/>
                <a:cs typeface="Times New Roman"/>
              </a:rPr>
              <a:t>For</a:t>
            </a:r>
            <a:r>
              <a:rPr sz="2000" spc="-10" dirty="0">
                <a:solidFill>
                  <a:srgbClr val="0000FF"/>
                </a:solidFill>
                <a:latin typeface="Times New Roman"/>
                <a:cs typeface="Times New Roman"/>
              </a:rPr>
              <a:t> relation</a:t>
            </a:r>
            <a:r>
              <a:rPr sz="2000" spc="-5" dirty="0">
                <a:solidFill>
                  <a:srgbClr val="0000FF"/>
                </a:solidFill>
                <a:latin typeface="Times New Roman"/>
                <a:cs typeface="Times New Roman"/>
              </a:rPr>
              <a:t> “Location </a:t>
            </a:r>
            <a:r>
              <a:rPr sz="2000" dirty="0">
                <a:solidFill>
                  <a:srgbClr val="0000FF"/>
                </a:solidFill>
                <a:latin typeface="Times New Roman"/>
                <a:cs typeface="Times New Roman"/>
              </a:rPr>
              <a:t>of</a:t>
            </a:r>
            <a:r>
              <a:rPr sz="2000" spc="-10" dirty="0">
                <a:solidFill>
                  <a:srgbClr val="0000FF"/>
                </a:solidFill>
                <a:latin typeface="Times New Roman"/>
                <a:cs typeface="Times New Roman"/>
              </a:rPr>
              <a:t> </a:t>
            </a:r>
            <a:r>
              <a:rPr sz="2000" spc="-5" dirty="0">
                <a:solidFill>
                  <a:srgbClr val="0000FF"/>
                </a:solidFill>
                <a:latin typeface="Times New Roman"/>
                <a:cs typeface="Times New Roman"/>
              </a:rPr>
              <a:t>Burial”</a:t>
            </a:r>
            <a:endParaRPr sz="2000">
              <a:latin typeface="Times New Roman"/>
              <a:cs typeface="Times New Roman"/>
            </a:endParaRPr>
          </a:p>
          <a:p>
            <a:pPr marL="48895">
              <a:lnSpc>
                <a:spcPct val="100000"/>
              </a:lnSpc>
              <a:spcBef>
                <a:spcPts val="1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Search</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(Google)</a:t>
            </a:r>
            <a:endParaRPr sz="2000">
              <a:latin typeface="Times New Roman"/>
              <a:cs typeface="Times New Roman"/>
            </a:endParaRPr>
          </a:p>
          <a:p>
            <a:pPr marL="48895">
              <a:lnSpc>
                <a:spcPct val="100000"/>
              </a:lnSpc>
              <a:spcBef>
                <a:spcPts val="1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“Mark</a:t>
            </a:r>
            <a:r>
              <a:rPr sz="2000" spc="-45" dirty="0">
                <a:solidFill>
                  <a:srgbClr val="595959"/>
                </a:solidFill>
                <a:latin typeface="Times New Roman"/>
                <a:cs typeface="Times New Roman"/>
              </a:rPr>
              <a:t> </a:t>
            </a:r>
            <a:r>
              <a:rPr sz="2000" spc="-30" dirty="0">
                <a:solidFill>
                  <a:srgbClr val="595959"/>
                </a:solidFill>
                <a:latin typeface="Times New Roman"/>
                <a:cs typeface="Times New Roman"/>
              </a:rPr>
              <a:t>Twain</a:t>
            </a:r>
            <a:r>
              <a:rPr sz="200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buried in</a:t>
            </a:r>
            <a:r>
              <a:rPr sz="2000" dirty="0">
                <a:solidFill>
                  <a:srgbClr val="595959"/>
                </a:solidFill>
                <a:latin typeface="Times New Roman"/>
                <a:cs typeface="Times New Roman"/>
              </a:rPr>
              <a:t> </a:t>
            </a:r>
            <a:r>
              <a:rPr sz="2000" spc="-10" dirty="0">
                <a:solidFill>
                  <a:srgbClr val="595959"/>
                </a:solidFill>
                <a:latin typeface="Times New Roman"/>
                <a:cs typeface="Times New Roman"/>
              </a:rPr>
              <a:t>Elmira,</a:t>
            </a:r>
            <a:r>
              <a:rPr sz="2000" spc="-5" dirty="0">
                <a:solidFill>
                  <a:srgbClr val="595959"/>
                </a:solidFill>
                <a:latin typeface="Times New Roman"/>
                <a:cs typeface="Times New Roman"/>
              </a:rPr>
              <a:t> </a:t>
            </a:r>
            <a:r>
              <a:rPr sz="2000" dirty="0">
                <a:solidFill>
                  <a:srgbClr val="595959"/>
                </a:solidFill>
                <a:latin typeface="Times New Roman"/>
                <a:cs typeface="Times New Roman"/>
              </a:rPr>
              <a:t>NY”</a:t>
            </a:r>
            <a:endParaRPr sz="2000">
              <a:latin typeface="Times New Roman"/>
              <a:cs typeface="Times New Roman"/>
            </a:endParaRPr>
          </a:p>
          <a:p>
            <a:pPr marL="231775">
              <a:lnSpc>
                <a:spcPct val="100000"/>
              </a:lnSpc>
              <a:spcBef>
                <a:spcPts val="1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CC0000"/>
                </a:solidFill>
                <a:latin typeface="Times New Roman"/>
                <a:cs typeface="Times New Roman"/>
              </a:rPr>
              <a:t>X</a:t>
            </a:r>
            <a:r>
              <a:rPr sz="2000" spc="-5" dirty="0">
                <a:solidFill>
                  <a:srgbClr val="CC0000"/>
                </a:solidFill>
                <a:latin typeface="Times New Roman"/>
                <a:cs typeface="Times New Roman"/>
              </a:rPr>
              <a:t> is</a:t>
            </a:r>
            <a:r>
              <a:rPr sz="2000" spc="-15" dirty="0">
                <a:solidFill>
                  <a:srgbClr val="CC0000"/>
                </a:solidFill>
                <a:latin typeface="Times New Roman"/>
                <a:cs typeface="Times New Roman"/>
              </a:rPr>
              <a:t> </a:t>
            </a:r>
            <a:r>
              <a:rPr sz="2000" spc="-5" dirty="0">
                <a:solidFill>
                  <a:srgbClr val="CC0000"/>
                </a:solidFill>
                <a:latin typeface="Times New Roman"/>
                <a:cs typeface="Times New Roman"/>
              </a:rPr>
              <a:t>buried</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in</a:t>
            </a:r>
            <a:r>
              <a:rPr sz="2000" spc="-85" dirty="0">
                <a:solidFill>
                  <a:srgbClr val="CC0000"/>
                </a:solidFill>
                <a:latin typeface="Times New Roman"/>
                <a:cs typeface="Times New Roman"/>
              </a:rPr>
              <a:t> </a:t>
            </a:r>
            <a:r>
              <a:rPr sz="2000" dirty="0">
                <a:solidFill>
                  <a:srgbClr val="CC0000"/>
                </a:solidFill>
                <a:latin typeface="Times New Roman"/>
                <a:cs typeface="Times New Roman"/>
              </a:rPr>
              <a:t>Y</a:t>
            </a:r>
            <a:endParaRPr sz="2000">
              <a:latin typeface="Times New Roman"/>
              <a:cs typeface="Times New Roman"/>
            </a:endParaRPr>
          </a:p>
          <a:p>
            <a:pPr marL="48895">
              <a:lnSpc>
                <a:spcPct val="100000"/>
              </a:lnSpc>
              <a:spcBef>
                <a:spcPts val="1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grave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Mark</a:t>
            </a:r>
            <a:r>
              <a:rPr sz="2000" spc="-45" dirty="0">
                <a:solidFill>
                  <a:srgbClr val="595959"/>
                </a:solidFill>
                <a:latin typeface="Times New Roman"/>
                <a:cs typeface="Times New Roman"/>
              </a:rPr>
              <a:t> </a:t>
            </a:r>
            <a:r>
              <a:rPr sz="2000" spc="-30" dirty="0">
                <a:solidFill>
                  <a:srgbClr val="595959"/>
                </a:solidFill>
                <a:latin typeface="Times New Roman"/>
                <a:cs typeface="Times New Roman"/>
              </a:rPr>
              <a:t>Twain</a:t>
            </a:r>
            <a:r>
              <a:rPr sz="2000" spc="-5" dirty="0">
                <a:solidFill>
                  <a:srgbClr val="595959"/>
                </a:solidFill>
                <a:latin typeface="Times New Roman"/>
                <a:cs typeface="Times New Roman"/>
              </a:rPr>
              <a:t> 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 Elmira”</a:t>
            </a:r>
            <a:endParaRPr sz="2000">
              <a:latin typeface="Times New Roman"/>
              <a:cs typeface="Times New Roman"/>
            </a:endParaRPr>
          </a:p>
          <a:p>
            <a:pPr marL="231775">
              <a:lnSpc>
                <a:spcPct val="100000"/>
              </a:lnSpc>
              <a:spcBef>
                <a:spcPts val="1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CC0000"/>
                </a:solidFill>
                <a:latin typeface="Times New Roman"/>
                <a:cs typeface="Times New Roman"/>
              </a:rPr>
              <a:t>The</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grave</a:t>
            </a:r>
            <a:r>
              <a:rPr sz="2000" spc="-15" dirty="0">
                <a:solidFill>
                  <a:srgbClr val="CC0000"/>
                </a:solidFill>
                <a:latin typeface="Times New Roman"/>
                <a:cs typeface="Times New Roman"/>
              </a:rPr>
              <a:t> </a:t>
            </a:r>
            <a:r>
              <a:rPr sz="2000" dirty="0">
                <a:solidFill>
                  <a:srgbClr val="CC0000"/>
                </a:solidFill>
                <a:latin typeface="Times New Roman"/>
                <a:cs typeface="Times New Roman"/>
              </a:rPr>
              <a:t>of</a:t>
            </a:r>
            <a:r>
              <a:rPr sz="2000" spc="-10" dirty="0">
                <a:solidFill>
                  <a:srgbClr val="CC0000"/>
                </a:solidFill>
                <a:latin typeface="Times New Roman"/>
                <a:cs typeface="Times New Roman"/>
              </a:rPr>
              <a:t> </a:t>
            </a:r>
            <a:r>
              <a:rPr sz="2000" dirty="0">
                <a:solidFill>
                  <a:srgbClr val="CC0000"/>
                </a:solidFill>
                <a:latin typeface="Times New Roman"/>
                <a:cs typeface="Times New Roman"/>
              </a:rPr>
              <a:t>X</a:t>
            </a:r>
            <a:r>
              <a:rPr sz="2000" spc="-5" dirty="0">
                <a:solidFill>
                  <a:srgbClr val="CC0000"/>
                </a:solidFill>
                <a:latin typeface="Times New Roman"/>
                <a:cs typeface="Times New Roman"/>
              </a:rPr>
              <a:t> is</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in</a:t>
            </a:r>
            <a:r>
              <a:rPr sz="2000" spc="-85" dirty="0">
                <a:solidFill>
                  <a:srgbClr val="CC0000"/>
                </a:solidFill>
                <a:latin typeface="Times New Roman"/>
                <a:cs typeface="Times New Roman"/>
              </a:rPr>
              <a:t> </a:t>
            </a:r>
            <a:r>
              <a:rPr sz="2000" dirty="0">
                <a:solidFill>
                  <a:srgbClr val="CC0000"/>
                </a:solidFill>
                <a:latin typeface="Times New Roman"/>
                <a:cs typeface="Times New Roman"/>
              </a:rPr>
              <a:t>Y</a:t>
            </a:r>
            <a:endParaRPr sz="2000">
              <a:latin typeface="Times New Roman"/>
              <a:cs typeface="Times New Roman"/>
            </a:endParaRPr>
          </a:p>
          <a:p>
            <a:pPr marL="48895">
              <a:lnSpc>
                <a:spcPct val="100000"/>
              </a:lnSpc>
              <a:spcBef>
                <a:spcPts val="1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10" dirty="0">
                <a:solidFill>
                  <a:srgbClr val="595959"/>
                </a:solidFill>
                <a:latin typeface="Times New Roman"/>
                <a:cs typeface="Times New Roman"/>
              </a:rPr>
              <a:t>“Elmira</a:t>
            </a:r>
            <a:r>
              <a:rPr sz="2000" spc="-5" dirty="0">
                <a:solidFill>
                  <a:srgbClr val="595959"/>
                </a:solidFill>
                <a:latin typeface="Times New Roman"/>
                <a:cs typeface="Times New Roman"/>
              </a:rPr>
              <a:t> 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Mark</a:t>
            </a:r>
            <a:r>
              <a:rPr sz="2000" spc="-40" dirty="0">
                <a:solidFill>
                  <a:srgbClr val="595959"/>
                </a:solidFill>
                <a:latin typeface="Times New Roman"/>
                <a:cs typeface="Times New Roman"/>
              </a:rPr>
              <a:t> </a:t>
            </a:r>
            <a:r>
              <a:rPr sz="2000" spc="-25" dirty="0">
                <a:solidFill>
                  <a:srgbClr val="595959"/>
                </a:solidFill>
                <a:latin typeface="Times New Roman"/>
                <a:cs typeface="Times New Roman"/>
              </a:rPr>
              <a:t>Twain’s</a:t>
            </a:r>
            <a:r>
              <a:rPr sz="2000" spc="-5" dirty="0">
                <a:solidFill>
                  <a:srgbClr val="595959"/>
                </a:solidFill>
                <a:latin typeface="Times New Roman"/>
                <a:cs typeface="Times New Roman"/>
              </a:rPr>
              <a:t> final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resting</a:t>
            </a:r>
            <a:r>
              <a:rPr sz="2000" dirty="0">
                <a:solidFill>
                  <a:srgbClr val="595959"/>
                </a:solidFill>
                <a:latin typeface="Times New Roman"/>
                <a:cs typeface="Times New Roman"/>
              </a:rPr>
              <a:t> </a:t>
            </a:r>
            <a:r>
              <a:rPr sz="2000" spc="-5" dirty="0">
                <a:solidFill>
                  <a:srgbClr val="595959"/>
                </a:solidFill>
                <a:latin typeface="Times New Roman"/>
                <a:cs typeface="Times New Roman"/>
              </a:rPr>
              <a:t>place”</a:t>
            </a:r>
            <a:endParaRPr sz="2000">
              <a:latin typeface="Times New Roman"/>
              <a:cs typeface="Times New Roman"/>
            </a:endParaRPr>
          </a:p>
          <a:p>
            <a:pPr marL="231775">
              <a:lnSpc>
                <a:spcPct val="100000"/>
              </a:lnSpc>
              <a:spcBef>
                <a:spcPts val="1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CC0000"/>
                </a:solidFill>
                <a:latin typeface="Times New Roman"/>
                <a:cs typeface="Times New Roman"/>
              </a:rPr>
              <a:t>Y</a:t>
            </a:r>
            <a:r>
              <a:rPr sz="2000" spc="-75" dirty="0">
                <a:solidFill>
                  <a:srgbClr val="CC0000"/>
                </a:solidFill>
                <a:latin typeface="Times New Roman"/>
                <a:cs typeface="Times New Roman"/>
              </a:rPr>
              <a:t> </a:t>
            </a:r>
            <a:r>
              <a:rPr sz="2000" spc="-5" dirty="0">
                <a:solidFill>
                  <a:srgbClr val="CC0000"/>
                </a:solidFill>
                <a:latin typeface="Times New Roman"/>
                <a:cs typeface="Times New Roman"/>
              </a:rPr>
              <a:t>is</a:t>
            </a:r>
            <a:r>
              <a:rPr sz="2000" spc="-15" dirty="0">
                <a:solidFill>
                  <a:srgbClr val="CC0000"/>
                </a:solidFill>
                <a:latin typeface="Times New Roman"/>
                <a:cs typeface="Times New Roman"/>
              </a:rPr>
              <a:t> </a:t>
            </a:r>
            <a:r>
              <a:rPr sz="2000" spc="-40" dirty="0">
                <a:solidFill>
                  <a:srgbClr val="CC0000"/>
                </a:solidFill>
                <a:latin typeface="Times New Roman"/>
                <a:cs typeface="Times New Roman"/>
              </a:rPr>
              <a:t>X’s</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final</a:t>
            </a:r>
            <a:r>
              <a:rPr sz="2000" spc="-20" dirty="0">
                <a:solidFill>
                  <a:srgbClr val="CC0000"/>
                </a:solidFill>
                <a:latin typeface="Times New Roman"/>
                <a:cs typeface="Times New Roman"/>
              </a:rPr>
              <a:t> </a:t>
            </a:r>
            <a:r>
              <a:rPr sz="2000" spc="-5" dirty="0">
                <a:solidFill>
                  <a:srgbClr val="CC0000"/>
                </a:solidFill>
                <a:latin typeface="Times New Roman"/>
                <a:cs typeface="Times New Roman"/>
              </a:rPr>
              <a:t>resting place</a:t>
            </a:r>
            <a:endParaRPr sz="2000">
              <a:latin typeface="Times New Roman"/>
              <a:cs typeface="Times New Roman"/>
            </a:endParaRPr>
          </a:p>
          <a:p>
            <a:pPr marL="12700" marR="5080">
              <a:lnSpc>
                <a:spcPct val="100000"/>
              </a:lnSpc>
              <a:spcBef>
                <a:spcPts val="600"/>
              </a:spcBef>
            </a:pPr>
            <a:r>
              <a:rPr sz="2000" dirty="0">
                <a:solidFill>
                  <a:srgbClr val="595959"/>
                </a:solidFill>
                <a:latin typeface="Times New Roman"/>
                <a:cs typeface="Times New Roman"/>
              </a:rPr>
              <a:t>Use </a:t>
            </a:r>
            <a:r>
              <a:rPr sz="2000" spc="-5" dirty="0">
                <a:solidFill>
                  <a:srgbClr val="595959"/>
                </a:solidFill>
                <a:latin typeface="Times New Roman"/>
                <a:cs typeface="Times New Roman"/>
              </a:rPr>
              <a:t>those patterns to Google for new tuples that </a:t>
            </a:r>
            <a:r>
              <a:rPr sz="2000" dirty="0">
                <a:solidFill>
                  <a:srgbClr val="595959"/>
                </a:solidFill>
                <a:latin typeface="Times New Roman"/>
                <a:cs typeface="Times New Roman"/>
              </a:rPr>
              <a:t>you </a:t>
            </a:r>
            <a:r>
              <a:rPr sz="2000" spc="-10" dirty="0">
                <a:solidFill>
                  <a:srgbClr val="595959"/>
                </a:solidFill>
                <a:latin typeface="Times New Roman"/>
                <a:cs typeface="Times New Roman"/>
              </a:rPr>
              <a:t>don’t </a:t>
            </a:r>
            <a:r>
              <a:rPr sz="2000" spc="-5" dirty="0">
                <a:solidFill>
                  <a:srgbClr val="595959"/>
                </a:solidFill>
                <a:latin typeface="Times New Roman"/>
                <a:cs typeface="Times New Roman"/>
              </a:rPr>
              <a:t>already </a:t>
            </a:r>
            <a:r>
              <a:rPr sz="2000" spc="-484" dirty="0">
                <a:solidFill>
                  <a:srgbClr val="595959"/>
                </a:solidFill>
                <a:latin typeface="Times New Roman"/>
                <a:cs typeface="Times New Roman"/>
              </a:rPr>
              <a:t> </a:t>
            </a:r>
            <a:r>
              <a:rPr sz="2000" dirty="0">
                <a:solidFill>
                  <a:srgbClr val="595959"/>
                </a:solidFill>
                <a:latin typeface="Times New Roman"/>
                <a:cs typeface="Times New Roman"/>
              </a:rPr>
              <a:t>know</a:t>
            </a:r>
            <a:endParaRPr sz="2000">
              <a:latin typeface="Times New Roman"/>
              <a:cs typeface="Times New Roman"/>
            </a:endParaRPr>
          </a:p>
          <a:p>
            <a:pPr marL="186690" marR="378460" indent="-137160">
              <a:lnSpc>
                <a:spcPct val="100000"/>
              </a:lnSpc>
              <a:spcBef>
                <a:spcPts val="8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Note that</a:t>
            </a:r>
            <a:r>
              <a:rPr sz="2000" spc="-10" dirty="0">
                <a:solidFill>
                  <a:srgbClr val="595959"/>
                </a:solidFill>
                <a:latin typeface="Times New Roman"/>
                <a:cs typeface="Times New Roman"/>
              </a:rPr>
              <a:t> </a:t>
            </a:r>
            <a:r>
              <a:rPr sz="2000" dirty="0">
                <a:solidFill>
                  <a:srgbClr val="595959"/>
                </a:solidFill>
                <a:latin typeface="Times New Roman"/>
                <a:cs typeface="Times New Roman"/>
              </a:rPr>
              <a:t>we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a:t>
            </a:r>
            <a:r>
              <a:rPr sz="2000" dirty="0">
                <a:solidFill>
                  <a:srgbClr val="595959"/>
                </a:solidFill>
                <a:latin typeface="Times New Roman"/>
                <a:cs typeface="Times New Roman"/>
              </a:rPr>
              <a:t> </a:t>
            </a:r>
            <a:r>
              <a:rPr sz="2000" spc="-5" dirty="0">
                <a:solidFill>
                  <a:srgbClr val="595959"/>
                </a:solidFill>
                <a:latin typeface="Times New Roman"/>
                <a:cs typeface="Times New Roman"/>
              </a:rPr>
              <a:t>get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some “noise” if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there are other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relations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between Mark</a:t>
            </a:r>
            <a:r>
              <a:rPr sz="2000" spc="-40" dirty="0">
                <a:solidFill>
                  <a:srgbClr val="595959"/>
                </a:solidFill>
                <a:latin typeface="Times New Roman"/>
                <a:cs typeface="Times New Roman"/>
              </a:rPr>
              <a:t> </a:t>
            </a:r>
            <a:r>
              <a:rPr sz="2000" spc="-30" dirty="0">
                <a:solidFill>
                  <a:srgbClr val="595959"/>
                </a:solidFill>
                <a:latin typeface="Times New Roman"/>
                <a:cs typeface="Times New Roman"/>
              </a:rPr>
              <a:t>Twain</a:t>
            </a:r>
            <a:r>
              <a:rPr sz="200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10" dirty="0">
                <a:solidFill>
                  <a:srgbClr val="595959"/>
                </a:solidFill>
                <a:latin typeface="Times New Roman"/>
                <a:cs typeface="Times New Roman"/>
              </a:rPr>
              <a:t>Elmira</a:t>
            </a:r>
            <a:endParaRPr sz="200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483225" cy="665480"/>
          </a:xfrm>
          <a:prstGeom prst="rect">
            <a:avLst/>
          </a:prstGeom>
        </p:spPr>
        <p:txBody>
          <a:bodyPr vert="horz" wrap="square" lIns="0" tIns="12700" rIns="0" bIns="0" rtlCol="0">
            <a:spAutoFit/>
          </a:bodyPr>
          <a:lstStyle/>
          <a:p>
            <a:pPr marL="12700">
              <a:lnSpc>
                <a:spcPct val="100000"/>
              </a:lnSpc>
              <a:spcBef>
                <a:spcPts val="100"/>
              </a:spcBef>
            </a:pPr>
            <a:r>
              <a:rPr spc="85" dirty="0"/>
              <a:t>Bootstrapping</a:t>
            </a:r>
            <a:r>
              <a:rPr spc="175" dirty="0"/>
              <a:t> </a:t>
            </a:r>
            <a:r>
              <a:rPr spc="90" dirty="0"/>
              <a:t>Relations</a:t>
            </a:r>
          </a:p>
        </p:txBody>
      </p:sp>
      <p:pic>
        <p:nvPicPr>
          <p:cNvPr id="3" name="object 3"/>
          <p:cNvPicPr/>
          <p:nvPr/>
        </p:nvPicPr>
        <p:blipFill>
          <a:blip r:embed="rId2" cstate="print"/>
          <a:stretch>
            <a:fillRect/>
          </a:stretch>
        </p:blipFill>
        <p:spPr>
          <a:xfrm>
            <a:off x="1676400" y="1866900"/>
            <a:ext cx="5194300" cy="4203700"/>
          </a:xfrm>
          <a:prstGeom prst="rect">
            <a:avLst/>
          </a:prstGeom>
        </p:spPr>
      </p:pic>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745865" cy="665480"/>
          </a:xfrm>
          <a:prstGeom prst="rect">
            <a:avLst/>
          </a:prstGeom>
        </p:spPr>
        <p:txBody>
          <a:bodyPr vert="horz" wrap="square" lIns="0" tIns="12700" rIns="0" bIns="0" rtlCol="0">
            <a:spAutoFit/>
          </a:bodyPr>
          <a:lstStyle/>
          <a:p>
            <a:pPr marL="12700">
              <a:lnSpc>
                <a:spcPct val="100000"/>
              </a:lnSpc>
              <a:spcBef>
                <a:spcPts val="100"/>
              </a:spcBef>
            </a:pPr>
            <a:r>
              <a:rPr spc="45" dirty="0"/>
              <a:t>Template</a:t>
            </a:r>
            <a:r>
              <a:rPr spc="140" dirty="0"/>
              <a:t> </a:t>
            </a:r>
            <a:r>
              <a:rPr spc="80" dirty="0"/>
              <a:t>Filling</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14</a:t>
            </a:r>
          </a:p>
        </p:txBody>
      </p:sp>
      <p:sp>
        <p:nvSpPr>
          <p:cNvPr id="3" name="object 3"/>
          <p:cNvSpPr txBox="1"/>
          <p:nvPr/>
        </p:nvSpPr>
        <p:spPr>
          <a:xfrm>
            <a:off x="807888" y="1916852"/>
            <a:ext cx="6721475" cy="3446779"/>
          </a:xfrm>
          <a:prstGeom prst="rect">
            <a:avLst/>
          </a:prstGeom>
        </p:spPr>
        <p:txBody>
          <a:bodyPr vert="horz" wrap="square" lIns="0" tIns="5080" rIns="0" bIns="0" rtlCol="0">
            <a:spAutoFit/>
          </a:bodyPr>
          <a:lstStyle/>
          <a:p>
            <a:pPr marL="12700" marR="488950">
              <a:lnSpc>
                <a:spcPct val="102299"/>
              </a:lnSpc>
              <a:spcBef>
                <a:spcPts val="40"/>
              </a:spcBef>
            </a:pPr>
            <a:r>
              <a:rPr sz="2200" dirty="0">
                <a:solidFill>
                  <a:srgbClr val="595959"/>
                </a:solidFill>
                <a:latin typeface="Times New Roman"/>
                <a:cs typeface="Times New Roman"/>
              </a:rPr>
              <a:t>For </a:t>
            </a:r>
            <a:r>
              <a:rPr sz="2200" spc="-5" dirty="0">
                <a:solidFill>
                  <a:srgbClr val="595959"/>
                </a:solidFill>
                <a:latin typeface="Times New Roman"/>
                <a:cs typeface="Times New Roman"/>
              </a:rPr>
              <a:t>stories/texts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stereotypical</a:t>
            </a:r>
            <a:r>
              <a:rPr sz="2200" dirty="0">
                <a:solidFill>
                  <a:srgbClr val="595959"/>
                </a:solidFill>
                <a:latin typeface="Times New Roman"/>
                <a:cs typeface="Times New Roman"/>
              </a:rPr>
              <a:t> </a:t>
            </a:r>
            <a:r>
              <a:rPr sz="2200" spc="-5" dirty="0">
                <a:solidFill>
                  <a:srgbClr val="595959"/>
                </a:solidFill>
                <a:latin typeface="Times New Roman"/>
                <a:cs typeface="Times New Roman"/>
              </a:rPr>
              <a:t>sequences </a:t>
            </a:r>
            <a:r>
              <a:rPr sz="2200" dirty="0">
                <a:solidFill>
                  <a:srgbClr val="595959"/>
                </a:solidFill>
                <a:latin typeface="Times New Roman"/>
                <a:cs typeface="Times New Roman"/>
              </a:rPr>
              <a:t>of </a:t>
            </a:r>
            <a:r>
              <a:rPr sz="2200" spc="-5" dirty="0">
                <a:solidFill>
                  <a:srgbClr val="595959"/>
                </a:solidFill>
                <a:latin typeface="Times New Roman"/>
                <a:cs typeface="Times New Roman"/>
              </a:rPr>
              <a:t>events,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participants, props,</a:t>
            </a:r>
            <a:r>
              <a:rPr sz="2200" dirty="0">
                <a:solidFill>
                  <a:srgbClr val="595959"/>
                </a:solidFill>
                <a:latin typeface="Times New Roman"/>
                <a:cs typeface="Times New Roman"/>
              </a:rPr>
              <a:t> </a:t>
            </a:r>
            <a:r>
              <a:rPr sz="2200" spc="-5" dirty="0">
                <a:solidFill>
                  <a:srgbClr val="595959"/>
                </a:solidFill>
                <a:latin typeface="Times New Roman"/>
                <a:cs typeface="Times New Roman"/>
              </a:rPr>
              <a:t>etc.</a:t>
            </a:r>
            <a:endParaRPr sz="2200">
              <a:latin typeface="Times New Roman"/>
              <a:cs typeface="Times New Roman"/>
            </a:endParaRPr>
          </a:p>
          <a:p>
            <a:pPr marL="12700" marR="551180">
              <a:lnSpc>
                <a:spcPts val="2600"/>
              </a:lnSpc>
              <a:spcBef>
                <a:spcPts val="880"/>
              </a:spcBef>
            </a:pPr>
            <a:r>
              <a:rPr sz="2200" spc="-5" dirty="0">
                <a:solidFill>
                  <a:srgbClr val="595959"/>
                </a:solidFill>
                <a:latin typeface="Times New Roman"/>
                <a:cs typeface="Times New Roman"/>
              </a:rPr>
              <a:t>Represent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these</a:t>
            </a:r>
            <a:r>
              <a:rPr sz="2200" dirty="0">
                <a:solidFill>
                  <a:srgbClr val="595959"/>
                </a:solidFill>
                <a:latin typeface="Times New Roman"/>
                <a:cs typeface="Times New Roman"/>
              </a:rPr>
              <a:t> </a:t>
            </a:r>
            <a:r>
              <a:rPr sz="2200" spc="-5" dirty="0">
                <a:solidFill>
                  <a:srgbClr val="595959"/>
                </a:solidFill>
                <a:latin typeface="Times New Roman"/>
                <a:cs typeface="Times New Roman"/>
              </a:rPr>
              <a:t>facts as slots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slot-fillers: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templates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(frames, scripts,</a:t>
            </a:r>
            <a:r>
              <a:rPr sz="2200" dirty="0">
                <a:solidFill>
                  <a:srgbClr val="595959"/>
                </a:solidFill>
                <a:latin typeface="Times New Roman"/>
                <a:cs typeface="Times New Roman"/>
              </a:rPr>
              <a:t> </a:t>
            </a:r>
            <a:r>
              <a:rPr sz="2200" spc="-5" dirty="0">
                <a:solidFill>
                  <a:srgbClr val="595959"/>
                </a:solidFill>
                <a:latin typeface="Times New Roman"/>
                <a:cs typeface="Times New Roman"/>
              </a:rPr>
              <a:t>schemas)</a:t>
            </a:r>
            <a:endParaRPr sz="2200">
              <a:latin typeface="Times New Roman"/>
              <a:cs typeface="Times New Roman"/>
            </a:endParaRPr>
          </a:p>
          <a:p>
            <a:pPr marL="49530">
              <a:lnSpc>
                <a:spcPct val="100000"/>
              </a:lnSpc>
              <a:spcBef>
                <a:spcPts val="78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Evoke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right</a:t>
            </a:r>
            <a:r>
              <a:rPr sz="2000" spc="-20" dirty="0">
                <a:solidFill>
                  <a:srgbClr val="595959"/>
                </a:solidFill>
                <a:latin typeface="Times New Roman"/>
                <a:cs typeface="Times New Roman"/>
              </a:rPr>
              <a:t> </a:t>
            </a:r>
            <a:r>
              <a:rPr sz="2000" spc="-10" dirty="0">
                <a:solidFill>
                  <a:srgbClr val="595959"/>
                </a:solidFill>
                <a:latin typeface="Times New Roman"/>
                <a:cs typeface="Times New Roman"/>
              </a:rPr>
              <a:t>template</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Identify</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story </a:t>
            </a:r>
            <a:r>
              <a:rPr sz="2000" spc="-10" dirty="0">
                <a:solidFill>
                  <a:srgbClr val="595959"/>
                </a:solidFill>
                <a:latin typeface="Times New Roman"/>
                <a:cs typeface="Times New Roman"/>
              </a:rPr>
              <a:t>elements</a:t>
            </a:r>
            <a:r>
              <a:rPr sz="2000" spc="-5" dirty="0">
                <a:solidFill>
                  <a:srgbClr val="595959"/>
                </a:solidFill>
                <a:latin typeface="Times New Roman"/>
                <a:cs typeface="Times New Roman"/>
              </a:rPr>
              <a:t> that</a:t>
            </a:r>
            <a:r>
              <a:rPr sz="2000" spc="-10" dirty="0">
                <a:solidFill>
                  <a:srgbClr val="595959"/>
                </a:solidFill>
                <a:latin typeface="Times New Roman"/>
                <a:cs typeface="Times New Roman"/>
              </a:rPr>
              <a:t> fill </a:t>
            </a:r>
            <a:r>
              <a:rPr sz="2000" spc="-5" dirty="0">
                <a:solidFill>
                  <a:srgbClr val="595959"/>
                </a:solidFill>
                <a:latin typeface="Times New Roman"/>
                <a:cs typeface="Times New Roman"/>
              </a:rPr>
              <a:t>each slot</a:t>
            </a:r>
            <a:endParaRPr sz="2000">
              <a:latin typeface="Times New Roman"/>
              <a:cs typeface="Times New Roman"/>
            </a:endParaRPr>
          </a:p>
          <a:p>
            <a:pPr marL="12700" marR="5080" algn="just">
              <a:lnSpc>
                <a:spcPct val="100400"/>
              </a:lnSpc>
              <a:spcBef>
                <a:spcPts val="985"/>
              </a:spcBef>
            </a:pPr>
            <a:r>
              <a:rPr sz="2200" spc="-5" dirty="0">
                <a:solidFill>
                  <a:srgbClr val="595959"/>
                </a:solidFill>
                <a:latin typeface="Times New Roman"/>
                <a:cs typeface="Times New Roman"/>
              </a:rPr>
              <a:t>Similar approaches as </a:t>
            </a:r>
            <a:r>
              <a:rPr sz="2200" dirty="0">
                <a:solidFill>
                  <a:srgbClr val="595959"/>
                </a:solidFill>
                <a:latin typeface="Times New Roman"/>
                <a:cs typeface="Times New Roman"/>
              </a:rPr>
              <a:t>to </a:t>
            </a:r>
            <a:r>
              <a:rPr sz="2200" spc="-5" dirty="0">
                <a:solidFill>
                  <a:srgbClr val="595959"/>
                </a:solidFill>
                <a:latin typeface="Times New Roman"/>
                <a:cs typeface="Times New Roman"/>
              </a:rPr>
              <a:t>relation extraction, except that </a:t>
            </a:r>
            <a:r>
              <a:rPr sz="2200" dirty="0">
                <a:solidFill>
                  <a:srgbClr val="595959"/>
                </a:solidFill>
                <a:latin typeface="Times New Roman"/>
                <a:cs typeface="Times New Roman"/>
              </a:rPr>
              <a:t>you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also have </a:t>
            </a:r>
            <a:r>
              <a:rPr sz="2200" dirty="0">
                <a:solidFill>
                  <a:srgbClr val="595959"/>
                </a:solidFill>
                <a:latin typeface="Times New Roman"/>
                <a:cs typeface="Times New Roman"/>
              </a:rPr>
              <a:t>the option of </a:t>
            </a:r>
            <a:r>
              <a:rPr sz="2200" spc="-5" dirty="0">
                <a:solidFill>
                  <a:srgbClr val="595959"/>
                </a:solidFill>
                <a:latin typeface="Times New Roman"/>
                <a:cs typeface="Times New Roman"/>
              </a:rPr>
              <a:t>developing patterns </a:t>
            </a:r>
            <a:r>
              <a:rPr sz="2200" dirty="0">
                <a:solidFill>
                  <a:srgbClr val="595959"/>
                </a:solidFill>
                <a:latin typeface="Times New Roman"/>
                <a:cs typeface="Times New Roman"/>
              </a:rPr>
              <a:t>or </a:t>
            </a:r>
            <a:r>
              <a:rPr sz="2200" spc="-5" dirty="0">
                <a:solidFill>
                  <a:srgbClr val="595959"/>
                </a:solidFill>
                <a:latin typeface="Times New Roman"/>
                <a:cs typeface="Times New Roman"/>
              </a:rPr>
              <a:t>classifiers </a:t>
            </a:r>
            <a:r>
              <a:rPr sz="2200" dirty="0">
                <a:solidFill>
                  <a:srgbClr val="595959"/>
                </a:solidFill>
                <a:latin typeface="Times New Roman"/>
                <a:cs typeface="Times New Roman"/>
              </a:rPr>
              <a:t>for </a:t>
            </a:r>
            <a:r>
              <a:rPr sz="2200" spc="-535" dirty="0">
                <a:solidFill>
                  <a:srgbClr val="595959"/>
                </a:solidFill>
                <a:latin typeface="Times New Roman"/>
                <a:cs typeface="Times New Roman"/>
              </a:rPr>
              <a:t> </a:t>
            </a:r>
            <a:r>
              <a:rPr sz="2200" dirty="0">
                <a:solidFill>
                  <a:srgbClr val="595959"/>
                </a:solidFill>
                <a:latin typeface="Times New Roman"/>
                <a:cs typeface="Times New Roman"/>
              </a:rPr>
              <a:t>more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than</a:t>
            </a:r>
            <a:r>
              <a:rPr sz="2200" dirty="0">
                <a:solidFill>
                  <a:srgbClr val="595959"/>
                </a:solidFill>
                <a:latin typeface="Times New Roman"/>
                <a:cs typeface="Times New Roman"/>
              </a:rPr>
              <a:t> one</a:t>
            </a:r>
            <a:r>
              <a:rPr sz="2200" spc="-5" dirty="0">
                <a:solidFill>
                  <a:srgbClr val="595959"/>
                </a:solidFill>
                <a:latin typeface="Times New Roman"/>
                <a:cs typeface="Times New Roman"/>
              </a:rPr>
              <a:t> slot</a:t>
            </a:r>
            <a:r>
              <a:rPr sz="2200" dirty="0">
                <a:solidFill>
                  <a:srgbClr val="595959"/>
                </a:solidFill>
                <a:latin typeface="Times New Roman"/>
                <a:cs typeface="Times New Roman"/>
              </a:rPr>
              <a:t> </a:t>
            </a:r>
            <a:r>
              <a:rPr sz="2200" spc="-5" dirty="0">
                <a:solidFill>
                  <a:srgbClr val="595959"/>
                </a:solidFill>
                <a:latin typeface="Times New Roman"/>
                <a:cs typeface="Times New Roman"/>
              </a:rPr>
              <a:t>at</a:t>
            </a:r>
            <a:r>
              <a:rPr sz="2200" dirty="0">
                <a:solidFill>
                  <a:srgbClr val="595959"/>
                </a:solidFill>
                <a:latin typeface="Times New Roman"/>
                <a:cs typeface="Times New Roman"/>
              </a:rPr>
              <a:t> </a:t>
            </a:r>
            <a:r>
              <a:rPr sz="2200" spc="-5" dirty="0">
                <a:solidFill>
                  <a:srgbClr val="595959"/>
                </a:solidFill>
                <a:latin typeface="Times New Roman"/>
                <a:cs typeface="Times New Roman"/>
              </a:rPr>
              <a:t>once</a:t>
            </a:r>
            <a:endParaRPr sz="220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741420" cy="665480"/>
          </a:xfrm>
          <a:prstGeom prst="rect">
            <a:avLst/>
          </a:prstGeom>
        </p:spPr>
        <p:txBody>
          <a:bodyPr vert="horz" wrap="square" lIns="0" tIns="12700" rIns="0" bIns="0" rtlCol="0">
            <a:spAutoFit/>
          </a:bodyPr>
          <a:lstStyle/>
          <a:p>
            <a:pPr marL="12700">
              <a:lnSpc>
                <a:spcPct val="100000"/>
              </a:lnSpc>
              <a:spcBef>
                <a:spcPts val="100"/>
              </a:spcBef>
            </a:pPr>
            <a:r>
              <a:rPr spc="80" dirty="0"/>
              <a:t>Airline</a:t>
            </a:r>
            <a:r>
              <a:rPr spc="145" dirty="0"/>
              <a:t> </a:t>
            </a:r>
            <a:r>
              <a:rPr spc="80" dirty="0"/>
              <a:t>Example</a:t>
            </a:r>
          </a:p>
        </p:txBody>
      </p:sp>
      <p:sp>
        <p:nvSpPr>
          <p:cNvPr id="3" name="object 3"/>
          <p:cNvSpPr txBox="1"/>
          <p:nvPr/>
        </p:nvSpPr>
        <p:spPr>
          <a:xfrm>
            <a:off x="790957" y="1866054"/>
            <a:ext cx="7343775" cy="70358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Example</a:t>
            </a:r>
            <a:r>
              <a:rPr sz="2200" spc="-5" dirty="0">
                <a:solidFill>
                  <a:srgbClr val="595959"/>
                </a:solidFill>
                <a:latin typeface="Times New Roman"/>
                <a:cs typeface="Times New Roman"/>
              </a:rPr>
              <a:t> template</a:t>
            </a:r>
            <a:r>
              <a:rPr sz="2200" dirty="0">
                <a:solidFill>
                  <a:srgbClr val="595959"/>
                </a:solidFill>
                <a:latin typeface="Times New Roman"/>
                <a:cs typeface="Times New Roman"/>
              </a:rPr>
              <a:t> 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“Attempt</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raise</a:t>
            </a:r>
            <a:r>
              <a:rPr sz="2200" dirty="0">
                <a:solidFill>
                  <a:srgbClr val="595959"/>
                </a:solidFill>
                <a:latin typeface="Times New Roman"/>
                <a:cs typeface="Times New Roman"/>
              </a:rPr>
              <a:t> </a:t>
            </a:r>
            <a:r>
              <a:rPr sz="2200" spc="-5" dirty="0">
                <a:solidFill>
                  <a:srgbClr val="595959"/>
                </a:solidFill>
                <a:latin typeface="Times New Roman"/>
                <a:cs typeface="Times New Roman"/>
              </a:rPr>
              <a:t>fares,” 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slots filled</a:t>
            </a:r>
            <a:r>
              <a:rPr sz="2200" dirty="0">
                <a:solidFill>
                  <a:srgbClr val="595959"/>
                </a:solidFill>
                <a:latin typeface="Times New Roman"/>
                <a:cs typeface="Times New Roman"/>
              </a:rPr>
              <a:t> in </a:t>
            </a:r>
            <a:r>
              <a:rPr sz="2200" spc="-535" dirty="0">
                <a:solidFill>
                  <a:srgbClr val="595959"/>
                </a:solidFill>
                <a:latin typeface="Times New Roman"/>
                <a:cs typeface="Times New Roman"/>
              </a:rPr>
              <a:t> </a:t>
            </a:r>
            <a:r>
              <a:rPr sz="2200" dirty="0">
                <a:solidFill>
                  <a:srgbClr val="595959"/>
                </a:solidFill>
                <a:latin typeface="Times New Roman"/>
                <a:cs typeface="Times New Roman"/>
              </a:rPr>
              <a:t>from</a:t>
            </a:r>
            <a:r>
              <a:rPr sz="2200" spc="-5" dirty="0">
                <a:solidFill>
                  <a:srgbClr val="595959"/>
                </a:solidFill>
                <a:latin typeface="Times New Roman"/>
                <a:cs typeface="Times New Roman"/>
              </a:rPr>
              <a:t> text</a:t>
            </a:r>
            <a:endParaRPr sz="2200">
              <a:latin typeface="Times New Roman"/>
              <a:cs typeface="Times New Roman"/>
            </a:endParaRPr>
          </a:p>
        </p:txBody>
      </p:sp>
      <p:sp>
        <p:nvSpPr>
          <p:cNvPr id="4" name="object 4"/>
          <p:cNvSpPr txBox="1"/>
          <p:nvPr/>
        </p:nvSpPr>
        <p:spPr>
          <a:xfrm>
            <a:off x="564886" y="2675469"/>
            <a:ext cx="7952740" cy="2775585"/>
          </a:xfrm>
          <a:prstGeom prst="rect">
            <a:avLst/>
          </a:prstGeom>
          <a:ln w="19050">
            <a:solidFill>
              <a:srgbClr val="595959"/>
            </a:solidFill>
          </a:ln>
        </p:spPr>
        <p:txBody>
          <a:bodyPr vert="horz" wrap="square" lIns="0" tIns="0" rIns="0" bIns="0" rtlCol="0">
            <a:spAutoFit/>
          </a:bodyPr>
          <a:lstStyle/>
          <a:p>
            <a:pPr>
              <a:lnSpc>
                <a:spcPct val="100000"/>
              </a:lnSpc>
            </a:pPr>
            <a:endParaRPr sz="2200">
              <a:latin typeface="Times New Roman"/>
              <a:cs typeface="Times New Roman"/>
            </a:endParaRPr>
          </a:p>
          <a:p>
            <a:pPr>
              <a:lnSpc>
                <a:spcPct val="100000"/>
              </a:lnSpc>
              <a:spcBef>
                <a:spcPts val="5"/>
              </a:spcBef>
            </a:pPr>
            <a:endParaRPr sz="2250">
              <a:latin typeface="Times New Roman"/>
              <a:cs typeface="Times New Roman"/>
            </a:endParaRPr>
          </a:p>
          <a:p>
            <a:pPr marL="91440">
              <a:lnSpc>
                <a:spcPct val="100000"/>
              </a:lnSpc>
              <a:spcBef>
                <a:spcPts val="5"/>
              </a:spcBef>
              <a:tabLst>
                <a:tab pos="3202305" algn="l"/>
                <a:tab pos="5414010" algn="l"/>
              </a:tabLst>
            </a:pPr>
            <a:r>
              <a:rPr sz="2000" spc="-20" dirty="0">
                <a:solidFill>
                  <a:srgbClr val="595959"/>
                </a:solidFill>
                <a:latin typeface="Times New Roman"/>
                <a:cs typeface="Times New Roman"/>
              </a:rPr>
              <a:t>FARE-RAISE</a:t>
            </a:r>
            <a:r>
              <a:rPr sz="2000" spc="-95" dirty="0">
                <a:solidFill>
                  <a:srgbClr val="595959"/>
                </a:solidFill>
                <a:latin typeface="Times New Roman"/>
                <a:cs typeface="Times New Roman"/>
              </a:rPr>
              <a:t> </a:t>
            </a:r>
            <a:r>
              <a:rPr sz="2000" spc="-30" dirty="0">
                <a:solidFill>
                  <a:srgbClr val="595959"/>
                </a:solidFill>
                <a:latin typeface="Times New Roman"/>
                <a:cs typeface="Times New Roman"/>
              </a:rPr>
              <a:t>ATTEMPT</a:t>
            </a:r>
            <a:r>
              <a:rPr sz="2000" b="1" spc="-30" dirty="0">
                <a:solidFill>
                  <a:srgbClr val="595959"/>
                </a:solidFill>
                <a:latin typeface="Times New Roman"/>
                <a:cs typeface="Times New Roman"/>
              </a:rPr>
              <a:t>:	</a:t>
            </a:r>
            <a:r>
              <a:rPr sz="2000" dirty="0">
                <a:solidFill>
                  <a:srgbClr val="595959"/>
                </a:solidFill>
                <a:latin typeface="Times New Roman"/>
                <a:cs typeface="Times New Roman"/>
              </a:rPr>
              <a:t>LEAD</a:t>
            </a:r>
            <a:r>
              <a:rPr sz="2000" spc="-105" dirty="0">
                <a:solidFill>
                  <a:srgbClr val="595959"/>
                </a:solidFill>
                <a:latin typeface="Times New Roman"/>
                <a:cs typeface="Times New Roman"/>
              </a:rPr>
              <a:t> </a:t>
            </a:r>
            <a:r>
              <a:rPr sz="2000" dirty="0">
                <a:solidFill>
                  <a:srgbClr val="595959"/>
                </a:solidFill>
                <a:latin typeface="Times New Roman"/>
                <a:cs typeface="Times New Roman"/>
              </a:rPr>
              <a:t>AIRLINE</a:t>
            </a:r>
            <a:r>
              <a:rPr sz="2000" spc="-5" dirty="0">
                <a:solidFill>
                  <a:srgbClr val="595959"/>
                </a:solidFill>
                <a:latin typeface="Times New Roman"/>
                <a:cs typeface="Times New Roman"/>
              </a:rPr>
              <a:t> </a:t>
            </a:r>
            <a:r>
              <a:rPr sz="2000" b="1" dirty="0">
                <a:solidFill>
                  <a:srgbClr val="595959"/>
                </a:solidFill>
                <a:latin typeface="Times New Roman"/>
                <a:cs typeface="Times New Roman"/>
              </a:rPr>
              <a:t>:	</a:t>
            </a:r>
            <a:r>
              <a:rPr sz="2000" dirty="0">
                <a:solidFill>
                  <a:srgbClr val="595959"/>
                </a:solidFill>
                <a:latin typeface="Times New Roman"/>
                <a:cs typeface="Times New Roman"/>
              </a:rPr>
              <a:t>UNITED</a:t>
            </a:r>
            <a:r>
              <a:rPr sz="2000" spc="-120" dirty="0">
                <a:solidFill>
                  <a:srgbClr val="595959"/>
                </a:solidFill>
                <a:latin typeface="Times New Roman"/>
                <a:cs typeface="Times New Roman"/>
              </a:rPr>
              <a:t> </a:t>
            </a:r>
            <a:r>
              <a:rPr sz="2000" dirty="0">
                <a:solidFill>
                  <a:srgbClr val="595959"/>
                </a:solidFill>
                <a:latin typeface="Times New Roman"/>
                <a:cs typeface="Times New Roman"/>
              </a:rPr>
              <a:t>AIRLINES</a:t>
            </a:r>
            <a:endParaRPr sz="2000">
              <a:latin typeface="Times New Roman"/>
              <a:cs typeface="Times New Roman"/>
            </a:endParaRPr>
          </a:p>
          <a:p>
            <a:pPr marL="3012440" marR="1266190">
              <a:lnSpc>
                <a:spcPct val="125000"/>
              </a:lnSpc>
              <a:tabLst>
                <a:tab pos="5166360" algn="l"/>
                <a:tab pos="5408295" algn="l"/>
              </a:tabLst>
            </a:pPr>
            <a:r>
              <a:rPr sz="2000" dirty="0">
                <a:solidFill>
                  <a:srgbClr val="595959"/>
                </a:solidFill>
                <a:latin typeface="Times New Roman"/>
                <a:cs typeface="Times New Roman"/>
              </a:rPr>
              <a:t>AMOUNT </a:t>
            </a:r>
            <a:r>
              <a:rPr sz="2000" b="1" dirty="0">
                <a:solidFill>
                  <a:srgbClr val="595959"/>
                </a:solidFill>
                <a:latin typeface="Times New Roman"/>
                <a:cs typeface="Times New Roman"/>
              </a:rPr>
              <a:t>:	</a:t>
            </a:r>
            <a:r>
              <a:rPr sz="2000" dirty="0">
                <a:solidFill>
                  <a:srgbClr val="595959"/>
                </a:solidFill>
                <a:latin typeface="Times New Roman"/>
                <a:cs typeface="Times New Roman"/>
              </a:rPr>
              <a:t>$6 </a:t>
            </a:r>
            <a:r>
              <a:rPr sz="2000" spc="5" dirty="0">
                <a:solidFill>
                  <a:srgbClr val="595959"/>
                </a:solidFill>
                <a:latin typeface="Times New Roman"/>
                <a:cs typeface="Times New Roman"/>
              </a:rPr>
              <a:t> </a:t>
            </a:r>
            <a:r>
              <a:rPr sz="2000" dirty="0">
                <a:solidFill>
                  <a:srgbClr val="595959"/>
                </a:solidFill>
                <a:latin typeface="Times New Roman"/>
                <a:cs typeface="Times New Roman"/>
              </a:rPr>
              <a:t>EFFECT</a:t>
            </a:r>
            <a:r>
              <a:rPr sz="2000" spc="-5" dirty="0">
                <a:solidFill>
                  <a:srgbClr val="595959"/>
                </a:solidFill>
                <a:latin typeface="Times New Roman"/>
                <a:cs typeface="Times New Roman"/>
              </a:rPr>
              <a:t>I</a:t>
            </a:r>
            <a:r>
              <a:rPr sz="2000" spc="5" dirty="0">
                <a:solidFill>
                  <a:srgbClr val="595959"/>
                </a:solidFill>
                <a:latin typeface="Times New Roman"/>
                <a:cs typeface="Times New Roman"/>
              </a:rPr>
              <a:t>V</a:t>
            </a:r>
            <a:r>
              <a:rPr sz="2000" dirty="0">
                <a:solidFill>
                  <a:srgbClr val="595959"/>
                </a:solidFill>
                <a:latin typeface="Times New Roman"/>
                <a:cs typeface="Times New Roman"/>
              </a:rPr>
              <a:t>E </a:t>
            </a:r>
            <a:r>
              <a:rPr sz="2000" spc="5" dirty="0">
                <a:solidFill>
                  <a:srgbClr val="595959"/>
                </a:solidFill>
                <a:latin typeface="Times New Roman"/>
                <a:cs typeface="Times New Roman"/>
              </a:rPr>
              <a:t>D</a:t>
            </a:r>
            <a:r>
              <a:rPr sz="2000" spc="-215" dirty="0">
                <a:solidFill>
                  <a:srgbClr val="595959"/>
                </a:solidFill>
                <a:latin typeface="Times New Roman"/>
                <a:cs typeface="Times New Roman"/>
              </a:rPr>
              <a:t>A</a:t>
            </a:r>
            <a:r>
              <a:rPr sz="2000" dirty="0">
                <a:solidFill>
                  <a:srgbClr val="595959"/>
                </a:solidFill>
                <a:latin typeface="Times New Roman"/>
                <a:cs typeface="Times New Roman"/>
              </a:rPr>
              <a:t>TE </a:t>
            </a:r>
            <a:r>
              <a:rPr sz="2000" b="1" dirty="0">
                <a:solidFill>
                  <a:srgbClr val="595959"/>
                </a:solidFill>
                <a:latin typeface="Times New Roman"/>
                <a:cs typeface="Times New Roman"/>
              </a:rPr>
              <a:t>:	</a:t>
            </a:r>
            <a:r>
              <a:rPr sz="2000" dirty="0">
                <a:solidFill>
                  <a:srgbClr val="595959"/>
                </a:solidFill>
                <a:latin typeface="Times New Roman"/>
                <a:cs typeface="Times New Roman"/>
              </a:rPr>
              <a:t>2006–10–26</a:t>
            </a:r>
            <a:endParaRPr sz="2000">
              <a:latin typeface="Times New Roman"/>
              <a:cs typeface="Times New Roman"/>
            </a:endParaRPr>
          </a:p>
          <a:p>
            <a:pPr marL="3012440">
              <a:lnSpc>
                <a:spcPct val="100000"/>
              </a:lnSpc>
              <a:spcBef>
                <a:spcPts val="600"/>
              </a:spcBef>
              <a:tabLst>
                <a:tab pos="4848860" algn="l"/>
              </a:tabLst>
            </a:pPr>
            <a:r>
              <a:rPr sz="2000" dirty="0">
                <a:solidFill>
                  <a:srgbClr val="595959"/>
                </a:solidFill>
                <a:latin typeface="Times New Roman"/>
                <a:cs typeface="Times New Roman"/>
              </a:rPr>
              <a:t>FOLLOWER </a:t>
            </a:r>
            <a:r>
              <a:rPr sz="2000" b="1" dirty="0">
                <a:solidFill>
                  <a:srgbClr val="595959"/>
                </a:solidFill>
                <a:latin typeface="Times New Roman"/>
                <a:cs typeface="Times New Roman"/>
              </a:rPr>
              <a:t>:	</a:t>
            </a:r>
            <a:r>
              <a:rPr sz="2000" dirty="0">
                <a:solidFill>
                  <a:srgbClr val="595959"/>
                </a:solidFill>
                <a:latin typeface="Times New Roman"/>
                <a:cs typeface="Times New Roman"/>
              </a:rPr>
              <a:t>AMERICAN</a:t>
            </a:r>
            <a:r>
              <a:rPr sz="2000" spc="-120" dirty="0">
                <a:solidFill>
                  <a:srgbClr val="595959"/>
                </a:solidFill>
                <a:latin typeface="Times New Roman"/>
                <a:cs typeface="Times New Roman"/>
              </a:rPr>
              <a:t> </a:t>
            </a:r>
            <a:r>
              <a:rPr sz="2000" dirty="0">
                <a:solidFill>
                  <a:srgbClr val="595959"/>
                </a:solidFill>
                <a:latin typeface="Times New Roman"/>
                <a:cs typeface="Times New Roman"/>
              </a:rPr>
              <a:t>AIRLINES</a:t>
            </a:r>
            <a:endParaRPr sz="2000">
              <a:latin typeface="Times New Roman"/>
              <a:cs typeface="Times New Roman"/>
            </a:endParaRPr>
          </a:p>
        </p:txBody>
      </p:sp>
      <p:grpSp>
        <p:nvGrpSpPr>
          <p:cNvPr id="5" name="object 5"/>
          <p:cNvGrpSpPr/>
          <p:nvPr/>
        </p:nvGrpSpPr>
        <p:grpSpPr>
          <a:xfrm>
            <a:off x="2997200" y="3238500"/>
            <a:ext cx="195580" cy="1612900"/>
            <a:chOff x="2997200" y="3238500"/>
            <a:chExt cx="195580" cy="1612900"/>
          </a:xfrm>
        </p:grpSpPr>
        <p:sp>
          <p:nvSpPr>
            <p:cNvPr id="6" name="object 6"/>
            <p:cNvSpPr/>
            <p:nvPr/>
          </p:nvSpPr>
          <p:spPr>
            <a:xfrm>
              <a:off x="3009900" y="3238500"/>
              <a:ext cx="0" cy="1604645"/>
            </a:xfrm>
            <a:custGeom>
              <a:avLst/>
              <a:gdLst/>
              <a:ahLst/>
              <a:cxnLst/>
              <a:rect l="l" t="t" r="r" b="b"/>
              <a:pathLst>
                <a:path h="1604645">
                  <a:moveTo>
                    <a:pt x="0" y="0"/>
                  </a:moveTo>
                  <a:lnTo>
                    <a:pt x="0" y="1604514"/>
                  </a:lnTo>
                </a:path>
              </a:pathLst>
            </a:custGeom>
            <a:ln w="25400">
              <a:solidFill>
                <a:srgbClr val="595959"/>
              </a:solidFill>
            </a:ln>
          </p:spPr>
          <p:txBody>
            <a:bodyPr wrap="square" lIns="0" tIns="0" rIns="0" bIns="0" rtlCol="0"/>
            <a:lstStyle/>
            <a:p>
              <a:endParaRPr/>
            </a:p>
          </p:txBody>
        </p:sp>
        <p:sp>
          <p:nvSpPr>
            <p:cNvPr id="7" name="object 7"/>
            <p:cNvSpPr/>
            <p:nvPr/>
          </p:nvSpPr>
          <p:spPr>
            <a:xfrm>
              <a:off x="3009899" y="3251200"/>
              <a:ext cx="182880" cy="0"/>
            </a:xfrm>
            <a:custGeom>
              <a:avLst/>
              <a:gdLst/>
              <a:ahLst/>
              <a:cxnLst/>
              <a:rect l="l" t="t" r="r" b="b"/>
              <a:pathLst>
                <a:path w="182880">
                  <a:moveTo>
                    <a:pt x="182879" y="0"/>
                  </a:moveTo>
                  <a:lnTo>
                    <a:pt x="0" y="1"/>
                  </a:lnTo>
                </a:path>
              </a:pathLst>
            </a:custGeom>
            <a:ln w="25400">
              <a:solidFill>
                <a:srgbClr val="595959"/>
              </a:solidFill>
            </a:ln>
          </p:spPr>
          <p:txBody>
            <a:bodyPr wrap="square" lIns="0" tIns="0" rIns="0" bIns="0" rtlCol="0"/>
            <a:lstStyle/>
            <a:p>
              <a:endParaRPr/>
            </a:p>
          </p:txBody>
        </p:sp>
        <p:sp>
          <p:nvSpPr>
            <p:cNvPr id="8" name="object 8"/>
            <p:cNvSpPr/>
            <p:nvPr/>
          </p:nvSpPr>
          <p:spPr>
            <a:xfrm>
              <a:off x="3009899" y="4838700"/>
              <a:ext cx="182880" cy="0"/>
            </a:xfrm>
            <a:custGeom>
              <a:avLst/>
              <a:gdLst/>
              <a:ahLst/>
              <a:cxnLst/>
              <a:rect l="l" t="t" r="r" b="b"/>
              <a:pathLst>
                <a:path w="182880">
                  <a:moveTo>
                    <a:pt x="182879" y="0"/>
                  </a:moveTo>
                  <a:lnTo>
                    <a:pt x="0" y="0"/>
                  </a:lnTo>
                </a:path>
              </a:pathLst>
            </a:custGeom>
            <a:ln w="25400">
              <a:solidFill>
                <a:srgbClr val="595959"/>
              </a:solidFill>
            </a:ln>
          </p:spPr>
          <p:txBody>
            <a:bodyPr wrap="square" lIns="0" tIns="0" rIns="0" bIns="0" rtlCol="0"/>
            <a:lstStyle/>
            <a:p>
              <a:endParaRPr/>
            </a:p>
          </p:txBody>
        </p:sp>
      </p:grpSp>
      <p:grpSp>
        <p:nvGrpSpPr>
          <p:cNvPr id="9" name="object 9"/>
          <p:cNvGrpSpPr/>
          <p:nvPr/>
        </p:nvGrpSpPr>
        <p:grpSpPr>
          <a:xfrm>
            <a:off x="7645400" y="3238500"/>
            <a:ext cx="190500" cy="1612900"/>
            <a:chOff x="7645400" y="3238500"/>
            <a:chExt cx="190500" cy="1612900"/>
          </a:xfrm>
        </p:grpSpPr>
        <p:sp>
          <p:nvSpPr>
            <p:cNvPr id="10" name="object 10"/>
            <p:cNvSpPr/>
            <p:nvPr/>
          </p:nvSpPr>
          <p:spPr>
            <a:xfrm>
              <a:off x="7823200" y="3238500"/>
              <a:ext cx="0" cy="1604645"/>
            </a:xfrm>
            <a:custGeom>
              <a:avLst/>
              <a:gdLst/>
              <a:ahLst/>
              <a:cxnLst/>
              <a:rect l="l" t="t" r="r" b="b"/>
              <a:pathLst>
                <a:path h="1604645">
                  <a:moveTo>
                    <a:pt x="0" y="0"/>
                  </a:moveTo>
                  <a:lnTo>
                    <a:pt x="0" y="1604514"/>
                  </a:lnTo>
                </a:path>
              </a:pathLst>
            </a:custGeom>
            <a:ln w="25400">
              <a:solidFill>
                <a:srgbClr val="595959"/>
              </a:solidFill>
            </a:ln>
          </p:spPr>
          <p:txBody>
            <a:bodyPr wrap="square" lIns="0" tIns="0" rIns="0" bIns="0" rtlCol="0"/>
            <a:lstStyle/>
            <a:p>
              <a:endParaRPr/>
            </a:p>
          </p:txBody>
        </p:sp>
        <p:sp>
          <p:nvSpPr>
            <p:cNvPr id="11" name="object 11"/>
            <p:cNvSpPr/>
            <p:nvPr/>
          </p:nvSpPr>
          <p:spPr>
            <a:xfrm>
              <a:off x="7645400" y="3251200"/>
              <a:ext cx="182880" cy="0"/>
            </a:xfrm>
            <a:custGeom>
              <a:avLst/>
              <a:gdLst/>
              <a:ahLst/>
              <a:cxnLst/>
              <a:rect l="l" t="t" r="r" b="b"/>
              <a:pathLst>
                <a:path w="182879">
                  <a:moveTo>
                    <a:pt x="182880" y="0"/>
                  </a:moveTo>
                  <a:lnTo>
                    <a:pt x="0" y="1"/>
                  </a:lnTo>
                </a:path>
              </a:pathLst>
            </a:custGeom>
            <a:ln w="25400">
              <a:solidFill>
                <a:srgbClr val="595959"/>
              </a:solidFill>
            </a:ln>
          </p:spPr>
          <p:txBody>
            <a:bodyPr wrap="square" lIns="0" tIns="0" rIns="0" bIns="0" rtlCol="0"/>
            <a:lstStyle/>
            <a:p>
              <a:endParaRPr/>
            </a:p>
          </p:txBody>
        </p:sp>
        <p:sp>
          <p:nvSpPr>
            <p:cNvPr id="12" name="object 12"/>
            <p:cNvSpPr/>
            <p:nvPr/>
          </p:nvSpPr>
          <p:spPr>
            <a:xfrm>
              <a:off x="7645400" y="4838700"/>
              <a:ext cx="182880" cy="0"/>
            </a:xfrm>
            <a:custGeom>
              <a:avLst/>
              <a:gdLst/>
              <a:ahLst/>
              <a:cxnLst/>
              <a:rect l="l" t="t" r="r" b="b"/>
              <a:pathLst>
                <a:path w="182879">
                  <a:moveTo>
                    <a:pt x="182880" y="0"/>
                  </a:moveTo>
                  <a:lnTo>
                    <a:pt x="0" y="0"/>
                  </a:lnTo>
                </a:path>
              </a:pathLst>
            </a:custGeom>
            <a:ln w="25400">
              <a:solidFill>
                <a:srgbClr val="595959"/>
              </a:solidFill>
            </a:ln>
          </p:spPr>
          <p:txBody>
            <a:bodyPr wrap="square" lIns="0" tIns="0" rIns="0" bIns="0" rtlCol="0"/>
            <a:lstStyle/>
            <a:p>
              <a:endParaRPr/>
            </a:p>
          </p:txBody>
        </p:sp>
      </p:grpSp>
      <p:sp>
        <p:nvSpPr>
          <p:cNvPr id="13" name="object 13"/>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4" name="object 14"/>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409690" cy="574040"/>
          </a:xfrm>
          <a:prstGeom prst="rect">
            <a:avLst/>
          </a:prstGeom>
        </p:spPr>
        <p:txBody>
          <a:bodyPr vert="horz" wrap="square" lIns="0" tIns="12700" rIns="0" bIns="0" rtlCol="0">
            <a:spAutoFit/>
          </a:bodyPr>
          <a:lstStyle/>
          <a:p>
            <a:pPr marL="12700">
              <a:lnSpc>
                <a:spcPct val="100000"/>
              </a:lnSpc>
              <a:spcBef>
                <a:spcPts val="100"/>
              </a:spcBef>
            </a:pPr>
            <a:r>
              <a:rPr sz="3600" spc="10" dirty="0"/>
              <a:t>Text</a:t>
            </a:r>
            <a:r>
              <a:rPr sz="3600" spc="-25" dirty="0"/>
              <a:t> </a:t>
            </a:r>
            <a:r>
              <a:rPr sz="3600" spc="85" dirty="0"/>
              <a:t>Analysis</a:t>
            </a:r>
            <a:r>
              <a:rPr sz="3600" spc="175" dirty="0"/>
              <a:t> </a:t>
            </a:r>
            <a:r>
              <a:rPr sz="3600" spc="90" dirty="0"/>
              <a:t>Conference</a:t>
            </a:r>
            <a:r>
              <a:rPr sz="3600" spc="175" dirty="0"/>
              <a:t> </a:t>
            </a:r>
            <a:r>
              <a:rPr sz="3600" spc="20" dirty="0"/>
              <a:t>(TAC)</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16</a:t>
            </a:r>
          </a:p>
        </p:txBody>
      </p:sp>
      <p:sp>
        <p:nvSpPr>
          <p:cNvPr id="3" name="object 3"/>
          <p:cNvSpPr txBox="1">
            <a:spLocks noGrp="1"/>
          </p:cNvSpPr>
          <p:nvPr>
            <p:ph type="body" idx="1"/>
          </p:nvPr>
        </p:nvSpPr>
        <p:spPr>
          <a:prstGeom prst="rect">
            <a:avLst/>
          </a:prstGeom>
        </p:spPr>
        <p:txBody>
          <a:bodyPr vert="horz" wrap="square" lIns="0" tIns="5080" rIns="0" bIns="0" rtlCol="0">
            <a:spAutoFit/>
          </a:bodyPr>
          <a:lstStyle/>
          <a:p>
            <a:pPr marL="18415" marR="67945">
              <a:lnSpc>
                <a:spcPct val="102299"/>
              </a:lnSpc>
              <a:spcBef>
                <a:spcPts val="40"/>
              </a:spcBef>
            </a:pPr>
            <a:r>
              <a:rPr spc="-5" dirty="0"/>
              <a:t>NIST</a:t>
            </a:r>
            <a:r>
              <a:rPr spc="-35" dirty="0"/>
              <a:t> </a:t>
            </a:r>
            <a:r>
              <a:rPr dirty="0"/>
              <a:t>is</a:t>
            </a:r>
            <a:r>
              <a:rPr spc="-5" dirty="0"/>
              <a:t> sponsoring</a:t>
            </a:r>
            <a:r>
              <a:rPr spc="5" dirty="0"/>
              <a:t> </a:t>
            </a:r>
            <a:r>
              <a:rPr spc="-5" dirty="0"/>
              <a:t>these</a:t>
            </a:r>
            <a:r>
              <a:rPr dirty="0"/>
              <a:t> </a:t>
            </a:r>
            <a:r>
              <a:rPr spc="-5" dirty="0"/>
              <a:t>yearly</a:t>
            </a:r>
            <a:r>
              <a:rPr spc="5" dirty="0"/>
              <a:t> </a:t>
            </a:r>
            <a:r>
              <a:rPr spc="-5" dirty="0"/>
              <a:t>text-analysis tasks (tracks)</a:t>
            </a:r>
            <a:r>
              <a:rPr spc="5" dirty="0"/>
              <a:t> </a:t>
            </a:r>
            <a:r>
              <a:rPr dirty="0"/>
              <a:t>in</a:t>
            </a:r>
            <a:r>
              <a:rPr spc="5" dirty="0"/>
              <a:t> </a:t>
            </a:r>
            <a:r>
              <a:rPr dirty="0"/>
              <a:t>the </a:t>
            </a:r>
            <a:r>
              <a:rPr spc="-535" dirty="0"/>
              <a:t> </a:t>
            </a:r>
            <a:r>
              <a:rPr spc="-5" dirty="0"/>
              <a:t>same spirit</a:t>
            </a:r>
            <a:r>
              <a:rPr dirty="0"/>
              <a:t> </a:t>
            </a:r>
            <a:r>
              <a:rPr spc="-5" dirty="0"/>
              <a:t>as</a:t>
            </a:r>
            <a:r>
              <a:rPr spc="-50" dirty="0"/>
              <a:t> </a:t>
            </a:r>
            <a:r>
              <a:rPr dirty="0"/>
              <a:t>TREC</a:t>
            </a:r>
            <a:r>
              <a:rPr spc="-5" dirty="0"/>
              <a:t> </a:t>
            </a:r>
            <a:r>
              <a:rPr dirty="0"/>
              <a:t>for </a:t>
            </a:r>
            <a:r>
              <a:rPr spc="-5" dirty="0"/>
              <a:t>information</a:t>
            </a:r>
            <a:r>
              <a:rPr spc="5" dirty="0"/>
              <a:t> </a:t>
            </a:r>
            <a:r>
              <a:rPr spc="-5" dirty="0"/>
              <a:t>retrieval</a:t>
            </a:r>
            <a:r>
              <a:rPr dirty="0"/>
              <a:t> </a:t>
            </a:r>
            <a:r>
              <a:rPr spc="-5" dirty="0"/>
              <a:t>(IR)</a:t>
            </a:r>
          </a:p>
          <a:p>
            <a:pPr marL="18415">
              <a:lnSpc>
                <a:spcPct val="100000"/>
              </a:lnSpc>
              <a:spcBef>
                <a:spcPts val="760"/>
              </a:spcBef>
            </a:pPr>
            <a:r>
              <a:rPr spc="-5" dirty="0"/>
              <a:t>Knowledge-based population</a:t>
            </a:r>
            <a:r>
              <a:rPr dirty="0"/>
              <a:t> </a:t>
            </a:r>
            <a:r>
              <a:rPr spc="-5" dirty="0"/>
              <a:t>(KBP)</a:t>
            </a:r>
          </a:p>
          <a:p>
            <a:pPr marL="18415" indent="36830">
              <a:lnSpc>
                <a:spcPct val="100000"/>
              </a:lnSpc>
              <a:spcBef>
                <a:spcPts val="760"/>
              </a:spcBef>
            </a:pPr>
            <a:r>
              <a:rPr spc="-15" dirty="0">
                <a:solidFill>
                  <a:srgbClr val="002060"/>
                </a:solidFill>
                <a:latin typeface="Impact"/>
                <a:cs typeface="Impact"/>
              </a:rPr>
              <a:t>­</a:t>
            </a:r>
            <a:r>
              <a:rPr spc="55" dirty="0">
                <a:solidFill>
                  <a:srgbClr val="002060"/>
                </a:solidFill>
                <a:latin typeface="Impact"/>
                <a:cs typeface="Impact"/>
              </a:rPr>
              <a:t> </a:t>
            </a:r>
            <a:r>
              <a:rPr spc="-5" dirty="0"/>
              <a:t>Also</a:t>
            </a:r>
            <a:r>
              <a:rPr spc="5" dirty="0"/>
              <a:t> </a:t>
            </a:r>
            <a:r>
              <a:rPr spc="-5" dirty="0"/>
              <a:t>tracks</a:t>
            </a:r>
            <a:r>
              <a:rPr spc="-10" dirty="0"/>
              <a:t> </a:t>
            </a:r>
            <a:r>
              <a:rPr dirty="0"/>
              <a:t>on</a:t>
            </a:r>
            <a:r>
              <a:rPr spc="5" dirty="0"/>
              <a:t> </a:t>
            </a:r>
            <a:r>
              <a:rPr spc="-5" dirty="0"/>
              <a:t>textual</a:t>
            </a:r>
            <a:r>
              <a:rPr spc="5" dirty="0"/>
              <a:t> </a:t>
            </a:r>
            <a:r>
              <a:rPr spc="-5" dirty="0"/>
              <a:t>entailment</a:t>
            </a:r>
            <a:r>
              <a:rPr spc="5" dirty="0"/>
              <a:t> </a:t>
            </a:r>
            <a:r>
              <a:rPr spc="-5" dirty="0"/>
              <a:t>and</a:t>
            </a:r>
            <a:r>
              <a:rPr dirty="0"/>
              <a:t> </a:t>
            </a:r>
            <a:r>
              <a:rPr spc="-5" dirty="0"/>
              <a:t>summarization</a:t>
            </a:r>
          </a:p>
          <a:p>
            <a:pPr marL="18415" marR="5080">
              <a:lnSpc>
                <a:spcPts val="2600"/>
              </a:lnSpc>
              <a:spcBef>
                <a:spcPts val="1180"/>
              </a:spcBef>
            </a:pPr>
            <a:r>
              <a:rPr spc="-5" dirty="0"/>
              <a:t>Participants</a:t>
            </a:r>
            <a:r>
              <a:rPr spc="-10" dirty="0"/>
              <a:t> </a:t>
            </a:r>
            <a:r>
              <a:rPr spc="-5" dirty="0"/>
              <a:t>must</a:t>
            </a:r>
            <a:r>
              <a:rPr dirty="0"/>
              <a:t> </a:t>
            </a:r>
            <a:r>
              <a:rPr spc="-5" dirty="0"/>
              <a:t>process news</a:t>
            </a:r>
            <a:r>
              <a:rPr spc="-10" dirty="0"/>
              <a:t> </a:t>
            </a:r>
            <a:r>
              <a:rPr spc="-5" dirty="0"/>
              <a:t>articles</a:t>
            </a:r>
            <a:r>
              <a:rPr spc="-10" dirty="0"/>
              <a:t> </a:t>
            </a:r>
            <a:r>
              <a:rPr spc="-5" dirty="0"/>
              <a:t>and</a:t>
            </a:r>
            <a:r>
              <a:rPr spc="5" dirty="0"/>
              <a:t> </a:t>
            </a:r>
            <a:r>
              <a:rPr spc="-5" dirty="0"/>
              <a:t>prepare an </a:t>
            </a:r>
            <a:r>
              <a:rPr dirty="0"/>
              <a:t> </a:t>
            </a:r>
            <a:r>
              <a:rPr spc="-5" dirty="0"/>
              <a:t>information-extraction</a:t>
            </a:r>
            <a:r>
              <a:rPr spc="15" dirty="0"/>
              <a:t> </a:t>
            </a:r>
            <a:r>
              <a:rPr spc="-5" dirty="0"/>
              <a:t>template</a:t>
            </a:r>
            <a:r>
              <a:rPr spc="10" dirty="0"/>
              <a:t> </a:t>
            </a:r>
            <a:r>
              <a:rPr spc="-5" dirty="0"/>
              <a:t>formatted</a:t>
            </a:r>
            <a:r>
              <a:rPr spc="15" dirty="0"/>
              <a:t> </a:t>
            </a:r>
            <a:r>
              <a:rPr spc="-5" dirty="0"/>
              <a:t>as</a:t>
            </a:r>
            <a:r>
              <a:rPr spc="10" dirty="0"/>
              <a:t> </a:t>
            </a:r>
            <a:r>
              <a:rPr dirty="0"/>
              <a:t>a</a:t>
            </a:r>
            <a:r>
              <a:rPr spc="-30" dirty="0"/>
              <a:t> </a:t>
            </a:r>
            <a:r>
              <a:rPr spc="-15" dirty="0"/>
              <a:t>Wikipedia</a:t>
            </a:r>
            <a:r>
              <a:rPr spc="10" dirty="0"/>
              <a:t> </a:t>
            </a:r>
            <a:r>
              <a:rPr dirty="0"/>
              <a:t>infobox</a:t>
            </a:r>
          </a:p>
          <a:p>
            <a:pPr marL="54610">
              <a:lnSpc>
                <a:spcPct val="100000"/>
              </a:lnSpc>
              <a:spcBef>
                <a:spcPts val="78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t>Must</a:t>
            </a:r>
            <a:r>
              <a:rPr sz="2000" spc="-10" dirty="0"/>
              <a:t> </a:t>
            </a:r>
            <a:r>
              <a:rPr sz="2000" spc="-5" dirty="0"/>
              <a:t>also resolve </a:t>
            </a:r>
            <a:r>
              <a:rPr sz="2000" spc="-10" dirty="0"/>
              <a:t>entities </a:t>
            </a:r>
            <a:r>
              <a:rPr sz="2000" spc="-5" dirty="0"/>
              <a:t>across documents</a:t>
            </a:r>
            <a:endParaRPr sz="2000">
              <a:latin typeface="Impact"/>
              <a:cs typeface="Impact"/>
            </a:endParaRPr>
          </a:p>
          <a:p>
            <a:pPr marL="5461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t>In </a:t>
            </a:r>
            <a:r>
              <a:rPr sz="2000" dirty="0"/>
              <a:t>2010,</a:t>
            </a:r>
            <a:r>
              <a:rPr sz="2000" spc="-10" dirty="0"/>
              <a:t> </a:t>
            </a:r>
            <a:r>
              <a:rPr sz="2000" spc="-5" dirty="0"/>
              <a:t>must</a:t>
            </a:r>
            <a:r>
              <a:rPr sz="2000" spc="-15" dirty="0"/>
              <a:t> </a:t>
            </a:r>
            <a:r>
              <a:rPr sz="2000" spc="-5" dirty="0"/>
              <a:t>also detect</a:t>
            </a:r>
            <a:r>
              <a:rPr sz="2000" spc="-20" dirty="0"/>
              <a:t> </a:t>
            </a:r>
            <a:r>
              <a:rPr sz="2000" spc="-5" dirty="0"/>
              <a:t>“certainty”</a:t>
            </a:r>
            <a:r>
              <a:rPr sz="2000" spc="-10" dirty="0"/>
              <a:t> </a:t>
            </a:r>
            <a:r>
              <a:rPr sz="2000" dirty="0"/>
              <a:t>of</a:t>
            </a:r>
            <a:r>
              <a:rPr sz="2000" spc="-10" dirty="0"/>
              <a:t> </a:t>
            </a:r>
            <a:r>
              <a:rPr sz="2000" spc="-5" dirty="0"/>
              <a:t>information</a:t>
            </a:r>
            <a:endParaRPr sz="2000">
              <a:latin typeface="Impact"/>
              <a:cs typeface="Impact"/>
            </a:endParaRPr>
          </a:p>
          <a:p>
            <a:pPr marL="54610">
              <a:lnSpc>
                <a:spcPct val="100000"/>
              </a:lnSpc>
              <a:spcBef>
                <a:spcPts val="10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10" dirty="0">
                <a:hlinkClick r:id="rId2"/>
              </a:rPr>
              <a:t>http://www.nist.gov/tac/</a:t>
            </a:r>
            <a:endParaRPr sz="2000">
              <a:latin typeface="Impact"/>
              <a:cs typeface="Impac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203190" cy="665480"/>
          </a:xfrm>
          <a:prstGeom prst="rect">
            <a:avLst/>
          </a:prstGeom>
        </p:spPr>
        <p:txBody>
          <a:bodyPr vert="horz" wrap="square" lIns="0" tIns="12700" rIns="0" bIns="0" rtlCol="0">
            <a:spAutoFit/>
          </a:bodyPr>
          <a:lstStyle/>
          <a:p>
            <a:pPr marL="12700">
              <a:lnSpc>
                <a:spcPct val="100000"/>
              </a:lnSpc>
              <a:spcBef>
                <a:spcPts val="100"/>
              </a:spcBef>
            </a:pPr>
            <a:r>
              <a:rPr spc="85" dirty="0"/>
              <a:t>Information</a:t>
            </a:r>
            <a:r>
              <a:rPr spc="140" dirty="0"/>
              <a:t> </a:t>
            </a:r>
            <a:r>
              <a:rPr spc="95" dirty="0"/>
              <a:t>Extraction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4</a:t>
            </a:fld>
            <a:endParaRPr dirty="0"/>
          </a:p>
        </p:txBody>
      </p:sp>
      <p:sp>
        <p:nvSpPr>
          <p:cNvPr id="3" name="object 3"/>
          <p:cNvSpPr txBox="1"/>
          <p:nvPr/>
        </p:nvSpPr>
        <p:spPr>
          <a:xfrm>
            <a:off x="860402" y="2016969"/>
            <a:ext cx="7193915" cy="3048000"/>
          </a:xfrm>
          <a:prstGeom prst="rect">
            <a:avLst/>
          </a:prstGeom>
        </p:spPr>
        <p:txBody>
          <a:bodyPr vert="horz" wrap="square" lIns="0" tIns="11430" rIns="0" bIns="0" rtlCol="0">
            <a:spAutoFit/>
          </a:bodyPr>
          <a:lstStyle/>
          <a:p>
            <a:pPr marL="12700" marR="89535">
              <a:lnSpc>
                <a:spcPct val="100400"/>
              </a:lnSpc>
              <a:spcBef>
                <a:spcPts val="90"/>
              </a:spcBef>
            </a:pPr>
            <a:r>
              <a:rPr sz="2200" dirty="0">
                <a:solidFill>
                  <a:srgbClr val="595959"/>
                </a:solidFill>
                <a:latin typeface="Times New Roman"/>
                <a:cs typeface="Times New Roman"/>
              </a:rPr>
              <a:t>So, </a:t>
            </a:r>
            <a:r>
              <a:rPr sz="2200" spc="-5" dirty="0">
                <a:solidFill>
                  <a:srgbClr val="595959"/>
                </a:solidFill>
                <a:latin typeface="Times New Roman"/>
                <a:cs typeface="Times New Roman"/>
              </a:rPr>
              <a:t>just</a:t>
            </a:r>
            <a:r>
              <a:rPr sz="2200"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can</a:t>
            </a:r>
            <a:r>
              <a:rPr sz="2200" dirty="0">
                <a:solidFill>
                  <a:srgbClr val="595959"/>
                </a:solidFill>
                <a:latin typeface="Times New Roman"/>
                <a:cs typeface="Times New Roman"/>
              </a:rPr>
              <a:t> do</a:t>
            </a:r>
            <a:r>
              <a:rPr sz="2200" spc="-5" dirty="0">
                <a:solidFill>
                  <a:srgbClr val="595959"/>
                </a:solidFill>
                <a:latin typeface="Times New Roman"/>
                <a:cs typeface="Times New Roman"/>
              </a:rPr>
              <a:t> 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partial</a:t>
            </a:r>
            <a:r>
              <a:rPr sz="2200" dirty="0">
                <a:solidFill>
                  <a:srgbClr val="595959"/>
                </a:solidFill>
                <a:latin typeface="Times New Roman"/>
                <a:cs typeface="Times New Roman"/>
              </a:rPr>
              <a:t> </a:t>
            </a:r>
            <a:r>
              <a:rPr sz="2200" spc="-5" dirty="0">
                <a:solidFill>
                  <a:srgbClr val="595959"/>
                </a:solidFill>
                <a:latin typeface="Times New Roman"/>
                <a:cs typeface="Times New Roman"/>
              </a:rPr>
              <a:t>parsing</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chunking</a:t>
            </a:r>
            <a:r>
              <a:rPr sz="2200" dirty="0">
                <a:solidFill>
                  <a:srgbClr val="595959"/>
                </a:solidFill>
                <a:latin typeface="Times New Roman"/>
                <a:cs typeface="Times New Roman"/>
              </a:rPr>
              <a:t> for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syntax,</a:t>
            </a:r>
            <a:r>
              <a:rPr sz="2200" dirty="0">
                <a:solidFill>
                  <a:srgbClr val="595959"/>
                </a:solidFill>
                <a:latin typeface="Times New Roman"/>
                <a:cs typeface="Times New Roman"/>
              </a:rPr>
              <a:t> </a:t>
            </a:r>
            <a:r>
              <a:rPr sz="2200" spc="-5"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can</a:t>
            </a:r>
            <a:r>
              <a:rPr sz="2200" spc="5" dirty="0">
                <a:solidFill>
                  <a:srgbClr val="595959"/>
                </a:solidFill>
                <a:latin typeface="Times New Roman"/>
                <a:cs typeface="Times New Roman"/>
              </a:rPr>
              <a:t> </a:t>
            </a:r>
            <a:r>
              <a:rPr sz="2200" dirty="0">
                <a:solidFill>
                  <a:srgbClr val="595959"/>
                </a:solidFill>
                <a:latin typeface="Times New Roman"/>
                <a:cs typeface="Times New Roman"/>
              </a:rPr>
              <a:t>look for</a:t>
            </a:r>
            <a:r>
              <a:rPr sz="2200" spc="5" dirty="0">
                <a:solidFill>
                  <a:srgbClr val="595959"/>
                </a:solidFill>
                <a:latin typeface="Times New Roman"/>
                <a:cs typeface="Times New Roman"/>
              </a:rPr>
              <a:t> </a:t>
            </a:r>
            <a:r>
              <a:rPr sz="2200" dirty="0">
                <a:solidFill>
                  <a:srgbClr val="595959"/>
                </a:solidFill>
                <a:latin typeface="Times New Roman"/>
                <a:cs typeface="Times New Roman"/>
              </a:rPr>
              <a:t>more </a:t>
            </a:r>
            <a:r>
              <a:rPr sz="2200" spc="-5" dirty="0">
                <a:solidFill>
                  <a:srgbClr val="595959"/>
                </a:solidFill>
                <a:latin typeface="Times New Roman"/>
                <a:cs typeface="Times New Roman"/>
              </a:rPr>
              <a:t>lightweight</a:t>
            </a:r>
            <a:r>
              <a:rPr sz="2200" dirty="0">
                <a:solidFill>
                  <a:srgbClr val="595959"/>
                </a:solidFill>
                <a:latin typeface="Times New Roman"/>
                <a:cs typeface="Times New Roman"/>
              </a:rPr>
              <a:t> </a:t>
            </a:r>
            <a:r>
              <a:rPr sz="2200" spc="-5" dirty="0">
                <a:solidFill>
                  <a:srgbClr val="595959"/>
                </a:solidFill>
                <a:latin typeface="Times New Roman"/>
                <a:cs typeface="Times New Roman"/>
              </a:rPr>
              <a:t>techniques 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get</a:t>
            </a:r>
            <a:r>
              <a:rPr sz="2200" dirty="0">
                <a:solidFill>
                  <a:srgbClr val="595959"/>
                </a:solidFill>
                <a:latin typeface="Times New Roman"/>
                <a:cs typeface="Times New Roman"/>
              </a:rPr>
              <a:t> us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most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what</a:t>
            </a:r>
            <a:r>
              <a:rPr sz="2200" dirty="0">
                <a:solidFill>
                  <a:srgbClr val="595959"/>
                </a:solidFill>
                <a:latin typeface="Times New Roman"/>
                <a:cs typeface="Times New Roman"/>
              </a:rPr>
              <a:t> </a:t>
            </a:r>
            <a:r>
              <a:rPr sz="2200" spc="-5" dirty="0">
                <a:solidFill>
                  <a:srgbClr val="595959"/>
                </a:solidFill>
                <a:latin typeface="Times New Roman"/>
                <a:cs typeface="Times New Roman"/>
              </a:rPr>
              <a:t>we</a:t>
            </a:r>
            <a:r>
              <a:rPr sz="2200" spc="-10" dirty="0">
                <a:solidFill>
                  <a:srgbClr val="595959"/>
                </a:solidFill>
                <a:latin typeface="Times New Roman"/>
                <a:cs typeface="Times New Roman"/>
              </a:rPr>
              <a:t> </a:t>
            </a:r>
            <a:r>
              <a:rPr sz="2200" dirty="0">
                <a:solidFill>
                  <a:srgbClr val="595959"/>
                </a:solidFill>
                <a:latin typeface="Times New Roman"/>
                <a:cs typeface="Times New Roman"/>
              </a:rPr>
              <a:t>might </a:t>
            </a:r>
            <a:r>
              <a:rPr sz="2200" spc="-5" dirty="0">
                <a:solidFill>
                  <a:srgbClr val="595959"/>
                </a:solidFill>
                <a:latin typeface="Times New Roman"/>
                <a:cs typeface="Times New Roman"/>
              </a:rPr>
              <a:t>want</a:t>
            </a:r>
            <a:r>
              <a:rPr sz="2200" dirty="0">
                <a:solidFill>
                  <a:srgbClr val="595959"/>
                </a:solidFill>
                <a:latin typeface="Times New Roman"/>
                <a:cs typeface="Times New Roman"/>
              </a:rPr>
              <a:t> in a</a:t>
            </a:r>
            <a:r>
              <a:rPr sz="2200" spc="-10" dirty="0">
                <a:solidFill>
                  <a:srgbClr val="595959"/>
                </a:solidFill>
                <a:latin typeface="Times New Roman"/>
                <a:cs typeface="Times New Roman"/>
              </a:rPr>
              <a:t> </a:t>
            </a:r>
            <a:r>
              <a:rPr sz="2200" dirty="0">
                <a:solidFill>
                  <a:srgbClr val="595959"/>
                </a:solidFill>
                <a:latin typeface="Times New Roman"/>
                <a:cs typeface="Times New Roman"/>
              </a:rPr>
              <a:t>more</a:t>
            </a:r>
            <a:r>
              <a:rPr sz="2200" spc="-5" dirty="0">
                <a:solidFill>
                  <a:srgbClr val="595959"/>
                </a:solidFill>
                <a:latin typeface="Times New Roman"/>
                <a:cs typeface="Times New Roman"/>
              </a:rPr>
              <a:t> robust</a:t>
            </a:r>
            <a:r>
              <a:rPr sz="2200" dirty="0">
                <a:solidFill>
                  <a:srgbClr val="595959"/>
                </a:solidFill>
                <a:latin typeface="Times New Roman"/>
                <a:cs typeface="Times New Roman"/>
              </a:rPr>
              <a:t> </a:t>
            </a:r>
            <a:r>
              <a:rPr sz="2200" spc="-20" dirty="0">
                <a:solidFill>
                  <a:srgbClr val="595959"/>
                </a:solidFill>
                <a:latin typeface="Times New Roman"/>
                <a:cs typeface="Times New Roman"/>
              </a:rPr>
              <a:t>manner.</a:t>
            </a:r>
            <a:endParaRPr sz="2200">
              <a:latin typeface="Times New Roman"/>
              <a:cs typeface="Times New Roman"/>
            </a:endParaRPr>
          </a:p>
          <a:p>
            <a:pPr marL="186690" marR="5080" indent="-137160">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Figure </a:t>
            </a:r>
            <a:r>
              <a:rPr sz="2000" dirty="0">
                <a:solidFill>
                  <a:srgbClr val="595959"/>
                </a:solidFill>
                <a:latin typeface="Times New Roman"/>
                <a:cs typeface="Times New Roman"/>
              </a:rPr>
              <a:t>out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entities</a:t>
            </a:r>
            <a:r>
              <a:rPr sz="2000" spc="-5" dirty="0">
                <a:solidFill>
                  <a:srgbClr val="595959"/>
                </a:solidFill>
                <a:latin typeface="Times New Roman"/>
                <a:cs typeface="Times New Roman"/>
              </a:rPr>
              <a:t> (the players,</a:t>
            </a:r>
            <a:r>
              <a:rPr sz="2000" dirty="0">
                <a:solidFill>
                  <a:srgbClr val="595959"/>
                </a:solidFill>
                <a:latin typeface="Times New Roman"/>
                <a:cs typeface="Times New Roman"/>
              </a:rPr>
              <a:t> </a:t>
            </a:r>
            <a:r>
              <a:rPr sz="2000" spc="-5" dirty="0">
                <a:solidFill>
                  <a:srgbClr val="595959"/>
                </a:solidFill>
                <a:latin typeface="Times New Roman"/>
                <a:cs typeface="Times New Roman"/>
              </a:rPr>
              <a:t>props,</a:t>
            </a:r>
            <a:r>
              <a:rPr sz="2000" dirty="0">
                <a:solidFill>
                  <a:srgbClr val="595959"/>
                </a:solidFill>
                <a:latin typeface="Times New Roman"/>
                <a:cs typeface="Times New Roman"/>
              </a:rPr>
              <a:t> </a:t>
            </a:r>
            <a:r>
              <a:rPr sz="2000" spc="-5" dirty="0">
                <a:solidFill>
                  <a:srgbClr val="595959"/>
                </a:solidFill>
                <a:latin typeface="Times New Roman"/>
                <a:cs typeface="Times New Roman"/>
              </a:rPr>
              <a:t>instruments,</a:t>
            </a:r>
            <a:r>
              <a:rPr sz="2000" dirty="0">
                <a:solidFill>
                  <a:srgbClr val="595959"/>
                </a:solidFill>
                <a:latin typeface="Times New Roman"/>
                <a:cs typeface="Times New Roman"/>
              </a:rPr>
              <a:t> </a:t>
            </a:r>
            <a:r>
              <a:rPr sz="2000" spc="-5" dirty="0">
                <a:solidFill>
                  <a:srgbClr val="595959"/>
                </a:solidFill>
                <a:latin typeface="Times New Roman"/>
                <a:cs typeface="Times New Roman"/>
              </a:rPr>
              <a:t>locations, etc.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in </a:t>
            </a:r>
            <a:r>
              <a:rPr sz="2000" dirty="0">
                <a:solidFill>
                  <a:srgbClr val="595959"/>
                </a:solidFill>
                <a:latin typeface="Times New Roman"/>
                <a:cs typeface="Times New Roman"/>
              </a:rPr>
              <a:t>a</a:t>
            </a:r>
            <a:r>
              <a:rPr sz="2000" spc="-5" dirty="0">
                <a:solidFill>
                  <a:srgbClr val="595959"/>
                </a:solidFill>
                <a:latin typeface="Times New Roman"/>
                <a:cs typeface="Times New Roman"/>
              </a:rPr>
              <a:t> text).</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Figure</a:t>
            </a:r>
            <a:r>
              <a:rPr sz="2000" spc="-15" dirty="0">
                <a:solidFill>
                  <a:srgbClr val="595959"/>
                </a:solidFill>
                <a:latin typeface="Times New Roman"/>
                <a:cs typeface="Times New Roman"/>
              </a:rPr>
              <a:t> </a:t>
            </a:r>
            <a:r>
              <a:rPr sz="2000" dirty="0">
                <a:solidFill>
                  <a:srgbClr val="595959"/>
                </a:solidFill>
                <a:latin typeface="Times New Roman"/>
                <a:cs typeface="Times New Roman"/>
              </a:rPr>
              <a:t>out</a:t>
            </a:r>
            <a:r>
              <a:rPr sz="2000" spc="-15" dirty="0">
                <a:solidFill>
                  <a:srgbClr val="595959"/>
                </a:solidFill>
                <a:latin typeface="Times New Roman"/>
                <a:cs typeface="Times New Roman"/>
              </a:rPr>
              <a:t> </a:t>
            </a:r>
            <a:r>
              <a:rPr sz="2000" dirty="0">
                <a:solidFill>
                  <a:srgbClr val="595959"/>
                </a:solidFill>
                <a:latin typeface="Times New Roman"/>
                <a:cs typeface="Times New Roman"/>
              </a:rPr>
              <a:t>how</a:t>
            </a:r>
            <a:r>
              <a:rPr sz="2000" spc="-5" dirty="0">
                <a:solidFill>
                  <a:srgbClr val="595959"/>
                </a:solidFill>
                <a:latin typeface="Times New Roman"/>
                <a:cs typeface="Times New Roman"/>
              </a:rPr>
              <a:t> they’re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related.</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Figure</a:t>
            </a:r>
            <a:r>
              <a:rPr sz="2000" spc="-10" dirty="0">
                <a:solidFill>
                  <a:srgbClr val="595959"/>
                </a:solidFill>
                <a:latin typeface="Times New Roman"/>
                <a:cs typeface="Times New Roman"/>
              </a:rPr>
              <a:t> </a:t>
            </a:r>
            <a:r>
              <a:rPr sz="2000" dirty="0">
                <a:solidFill>
                  <a:srgbClr val="595959"/>
                </a:solidFill>
                <a:latin typeface="Times New Roman"/>
                <a:cs typeface="Times New Roman"/>
              </a:rPr>
              <a:t>out</a:t>
            </a:r>
            <a:r>
              <a:rPr sz="2000" spc="-15" dirty="0">
                <a:solidFill>
                  <a:srgbClr val="595959"/>
                </a:solidFill>
                <a:latin typeface="Times New Roman"/>
                <a:cs typeface="Times New Roman"/>
              </a:rPr>
              <a:t> </a:t>
            </a:r>
            <a:r>
              <a:rPr sz="2000" dirty="0">
                <a:solidFill>
                  <a:srgbClr val="595959"/>
                </a:solidFill>
                <a:latin typeface="Times New Roman"/>
                <a:cs typeface="Times New Roman"/>
              </a:rPr>
              <a:t>what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they’re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spc="-20" dirty="0">
                <a:solidFill>
                  <a:srgbClr val="595959"/>
                </a:solidFill>
                <a:latin typeface="Times New Roman"/>
                <a:cs typeface="Times New Roman"/>
              </a:rPr>
              <a:t> </a:t>
            </a:r>
            <a:r>
              <a:rPr sz="2000" dirty="0">
                <a:solidFill>
                  <a:srgbClr val="595959"/>
                </a:solidFill>
                <a:latin typeface="Times New Roman"/>
                <a:cs typeface="Times New Roman"/>
              </a:rPr>
              <a:t>up</a:t>
            </a:r>
            <a:r>
              <a:rPr sz="2000" spc="-5" dirty="0">
                <a:solidFill>
                  <a:srgbClr val="595959"/>
                </a:solidFill>
                <a:latin typeface="Times New Roman"/>
                <a:cs typeface="Times New Roman"/>
              </a:rPr>
              <a:t> to.</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And do</a:t>
            </a:r>
            <a:r>
              <a:rPr sz="2000" spc="-5" dirty="0">
                <a:solidFill>
                  <a:srgbClr val="595959"/>
                </a:solidFill>
                <a:latin typeface="Times New Roman"/>
                <a:cs typeface="Times New Roman"/>
              </a:rPr>
              <a:t> each</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those tasks in </a:t>
            </a:r>
            <a:r>
              <a:rPr sz="2000" dirty="0">
                <a:solidFill>
                  <a:srgbClr val="595959"/>
                </a:solidFill>
                <a:latin typeface="Times New Roman"/>
                <a:cs typeface="Times New Roman"/>
              </a:rPr>
              <a:t>a</a:t>
            </a:r>
            <a:r>
              <a:rPr sz="2000" spc="-5" dirty="0">
                <a:solidFill>
                  <a:srgbClr val="595959"/>
                </a:solidFill>
                <a:latin typeface="Times New Roman"/>
                <a:cs typeface="Times New Roman"/>
              </a:rPr>
              <a:t> loosely coupled,</a:t>
            </a:r>
            <a:r>
              <a:rPr sz="2000" dirty="0">
                <a:solidFill>
                  <a:srgbClr val="595959"/>
                </a:solidFill>
                <a:latin typeface="Times New Roman"/>
                <a:cs typeface="Times New Roman"/>
              </a:rPr>
              <a:t> </a:t>
            </a:r>
            <a:r>
              <a:rPr sz="2000" spc="-5" dirty="0">
                <a:solidFill>
                  <a:srgbClr val="595959"/>
                </a:solidFill>
                <a:latin typeface="Times New Roman"/>
                <a:cs typeface="Times New Roman"/>
              </a:rPr>
              <a:t>data-driven</a:t>
            </a:r>
            <a:r>
              <a:rPr sz="2000" dirty="0">
                <a:solidFill>
                  <a:srgbClr val="595959"/>
                </a:solidFill>
                <a:latin typeface="Times New Roman"/>
                <a:cs typeface="Times New Roman"/>
              </a:rPr>
              <a:t> </a:t>
            </a:r>
            <a:r>
              <a:rPr sz="2000" spc="-20" dirty="0">
                <a:solidFill>
                  <a:srgbClr val="595959"/>
                </a:solidFill>
                <a:latin typeface="Times New Roman"/>
                <a:cs typeface="Times New Roman"/>
              </a:rPr>
              <a:t>manner.</a:t>
            </a:r>
            <a:endParaRPr sz="200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04314" y="5026177"/>
            <a:ext cx="4563745" cy="1300480"/>
          </a:xfrm>
          <a:prstGeom prst="rect">
            <a:avLst/>
          </a:prstGeom>
        </p:spPr>
        <p:txBody>
          <a:bodyPr vert="horz" wrap="square" lIns="0" tIns="30480" rIns="0" bIns="0" rtlCol="0">
            <a:spAutoFit/>
          </a:bodyPr>
          <a:lstStyle/>
          <a:p>
            <a:pPr marL="12700" marR="5080" indent="1604645">
              <a:lnSpc>
                <a:spcPts val="5000"/>
              </a:lnSpc>
              <a:spcBef>
                <a:spcPts val="240"/>
              </a:spcBef>
            </a:pPr>
            <a:r>
              <a:rPr sz="4200" spc="100" dirty="0">
                <a:solidFill>
                  <a:srgbClr val="EE5612"/>
                </a:solidFill>
                <a:latin typeface="Times New Roman"/>
                <a:cs typeface="Times New Roman"/>
              </a:rPr>
              <a:t>IE</a:t>
            </a:r>
            <a:r>
              <a:rPr sz="4200" spc="300" dirty="0">
                <a:solidFill>
                  <a:srgbClr val="EE5612"/>
                </a:solidFill>
                <a:latin typeface="Times New Roman"/>
                <a:cs typeface="Times New Roman"/>
              </a:rPr>
              <a:t> </a:t>
            </a:r>
            <a:r>
              <a:rPr sz="4200" spc="170" dirty="0">
                <a:solidFill>
                  <a:srgbClr val="EE5612"/>
                </a:solidFill>
                <a:latin typeface="Times New Roman"/>
                <a:cs typeface="Times New Roman"/>
              </a:rPr>
              <a:t>Example: </a:t>
            </a:r>
            <a:r>
              <a:rPr sz="4200" spc="-1035" dirty="0">
                <a:solidFill>
                  <a:srgbClr val="EE5612"/>
                </a:solidFill>
                <a:latin typeface="Times New Roman"/>
                <a:cs typeface="Times New Roman"/>
              </a:rPr>
              <a:t> </a:t>
            </a:r>
            <a:r>
              <a:rPr sz="4200" spc="180" dirty="0">
                <a:solidFill>
                  <a:srgbClr val="EE5612"/>
                </a:solidFill>
                <a:latin typeface="Times New Roman"/>
                <a:cs typeface="Times New Roman"/>
              </a:rPr>
              <a:t>Bioinformatic</a:t>
            </a:r>
            <a:r>
              <a:rPr sz="4200" spc="305" dirty="0">
                <a:solidFill>
                  <a:srgbClr val="EE5612"/>
                </a:solidFill>
                <a:latin typeface="Times New Roman"/>
                <a:cs typeface="Times New Roman"/>
              </a:rPr>
              <a:t> </a:t>
            </a:r>
            <a:r>
              <a:rPr sz="4200" spc="130" dirty="0">
                <a:solidFill>
                  <a:srgbClr val="EE5612"/>
                </a:solidFill>
                <a:latin typeface="Times New Roman"/>
                <a:cs typeface="Times New Roman"/>
              </a:rPr>
              <a:t>NLP</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359275" cy="665480"/>
          </a:xfrm>
          <a:prstGeom prst="rect">
            <a:avLst/>
          </a:prstGeom>
        </p:spPr>
        <p:txBody>
          <a:bodyPr vert="horz" wrap="square" lIns="0" tIns="12700" rIns="0" bIns="0" rtlCol="0">
            <a:spAutoFit/>
          </a:bodyPr>
          <a:lstStyle/>
          <a:p>
            <a:pPr marL="12700">
              <a:lnSpc>
                <a:spcPct val="100000"/>
              </a:lnSpc>
              <a:spcBef>
                <a:spcPts val="100"/>
              </a:spcBef>
            </a:pPr>
            <a:r>
              <a:rPr spc="85" dirty="0"/>
              <a:t>Bioinformatic</a:t>
            </a:r>
            <a:r>
              <a:rPr spc="140" dirty="0"/>
              <a:t> </a:t>
            </a:r>
            <a:r>
              <a:rPr spc="65" dirty="0"/>
              <a:t>NLP</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
        <p:nvSpPr>
          <p:cNvPr id="3" name="object 3"/>
          <p:cNvSpPr txBox="1"/>
          <p:nvPr/>
        </p:nvSpPr>
        <p:spPr>
          <a:xfrm>
            <a:off x="851140" y="2016399"/>
            <a:ext cx="6657975" cy="3784600"/>
          </a:xfrm>
          <a:prstGeom prst="rect">
            <a:avLst/>
          </a:prstGeom>
        </p:spPr>
        <p:txBody>
          <a:bodyPr vert="horz" wrap="square" lIns="0" tIns="5080" rIns="0" bIns="0" rtlCol="0">
            <a:spAutoFit/>
          </a:bodyPr>
          <a:lstStyle/>
          <a:p>
            <a:pPr marL="12700" marR="246379">
              <a:lnSpc>
                <a:spcPct val="102299"/>
              </a:lnSpc>
              <a:spcBef>
                <a:spcPts val="40"/>
              </a:spcBef>
            </a:pPr>
            <a:r>
              <a:rPr sz="2200" dirty="0">
                <a:solidFill>
                  <a:srgbClr val="595959"/>
                </a:solidFill>
                <a:latin typeface="Times New Roman"/>
                <a:cs typeface="Times New Roman"/>
              </a:rPr>
              <a:t>So </a:t>
            </a:r>
            <a:r>
              <a:rPr sz="2200" spc="-25" dirty="0">
                <a:solidFill>
                  <a:srgbClr val="595959"/>
                </a:solidFill>
                <a:latin typeface="Times New Roman"/>
                <a:cs typeface="Times New Roman"/>
              </a:rPr>
              <a:t>far,</a:t>
            </a:r>
            <a:r>
              <a:rPr sz="2200" dirty="0">
                <a:solidFill>
                  <a:srgbClr val="595959"/>
                </a:solidFill>
                <a:latin typeface="Times New Roman"/>
                <a:cs typeface="Times New Roman"/>
              </a:rPr>
              <a:t> </a:t>
            </a:r>
            <a:r>
              <a:rPr sz="2200" spc="-5" dirty="0">
                <a:solidFill>
                  <a:srgbClr val="595959"/>
                </a:solidFill>
                <a:latin typeface="Times New Roman"/>
                <a:cs typeface="Times New Roman"/>
              </a:rPr>
              <a:t>we have</a:t>
            </a:r>
            <a:r>
              <a:rPr sz="2200" dirty="0">
                <a:solidFill>
                  <a:srgbClr val="595959"/>
                </a:solidFill>
                <a:latin typeface="Times New Roman"/>
                <a:cs typeface="Times New Roman"/>
              </a:rPr>
              <a:t> </a:t>
            </a:r>
            <a:r>
              <a:rPr sz="2200" spc="-5" dirty="0">
                <a:solidFill>
                  <a:srgbClr val="595959"/>
                </a:solidFill>
                <a:latin typeface="Times New Roman"/>
                <a:cs typeface="Times New Roman"/>
              </a:rPr>
              <a:t>been</a:t>
            </a:r>
            <a:r>
              <a:rPr sz="2200" dirty="0">
                <a:solidFill>
                  <a:srgbClr val="595959"/>
                </a:solidFill>
                <a:latin typeface="Times New Roman"/>
                <a:cs typeface="Times New Roman"/>
              </a:rPr>
              <a:t> looking </a:t>
            </a:r>
            <a:r>
              <a:rPr sz="2200" spc="-5" dirty="0">
                <a:solidFill>
                  <a:srgbClr val="595959"/>
                </a:solidFill>
                <a:latin typeface="Times New Roman"/>
                <a:cs typeface="Times New Roman"/>
              </a:rPr>
              <a:t>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newswire text</a:t>
            </a:r>
            <a:r>
              <a:rPr sz="220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dirty="0">
                <a:solidFill>
                  <a:srgbClr val="595959"/>
                </a:solidFill>
                <a:latin typeface="Times New Roman"/>
                <a:cs typeface="Times New Roman"/>
              </a:rPr>
              <a:t> </a:t>
            </a:r>
            <a:r>
              <a:rPr sz="2200" spc="-5" dirty="0">
                <a:solidFill>
                  <a:srgbClr val="595959"/>
                </a:solidFill>
                <a:latin typeface="Times New Roman"/>
                <a:cs typeface="Times New Roman"/>
              </a:rPr>
              <a:t>fairly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standard names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relations.</a:t>
            </a:r>
            <a:endParaRPr sz="2200">
              <a:latin typeface="Times New Roman"/>
              <a:cs typeface="Times New Roman"/>
            </a:endParaRPr>
          </a:p>
          <a:p>
            <a:pPr marL="49530">
              <a:lnSpc>
                <a:spcPct val="100000"/>
              </a:lnSpc>
              <a:spcBef>
                <a:spcPts val="7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But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names and relations in other domains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may</a:t>
            </a:r>
            <a:r>
              <a:rPr sz="2000" dirty="0">
                <a:solidFill>
                  <a:srgbClr val="595959"/>
                </a:solidFill>
                <a:latin typeface="Times New Roman"/>
                <a:cs typeface="Times New Roman"/>
              </a:rPr>
              <a:t> 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very</a:t>
            </a:r>
            <a:r>
              <a:rPr sz="2000" dirty="0">
                <a:solidFill>
                  <a:srgbClr val="595959"/>
                </a:solidFill>
                <a:latin typeface="Times New Roman"/>
                <a:cs typeface="Times New Roman"/>
              </a:rPr>
              <a:t> </a:t>
            </a:r>
            <a:r>
              <a:rPr sz="2000" spc="-10" dirty="0">
                <a:solidFill>
                  <a:srgbClr val="595959"/>
                </a:solidFill>
                <a:latin typeface="Times New Roman"/>
                <a:cs typeface="Times New Roman"/>
              </a:rPr>
              <a:t>different</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An</a:t>
            </a:r>
            <a:r>
              <a:rPr sz="2200" dirty="0">
                <a:solidFill>
                  <a:srgbClr val="595959"/>
                </a:solidFill>
                <a:latin typeface="Times New Roman"/>
                <a:cs typeface="Times New Roman"/>
              </a:rPr>
              <a:t> </a:t>
            </a:r>
            <a:r>
              <a:rPr sz="2200" spc="-5" dirty="0">
                <a:solidFill>
                  <a:srgbClr val="595959"/>
                </a:solidFill>
                <a:latin typeface="Times New Roman"/>
                <a:cs typeface="Times New Roman"/>
              </a:rPr>
              <a:t>example domain</a:t>
            </a:r>
            <a:r>
              <a:rPr sz="2200" dirty="0">
                <a:solidFill>
                  <a:srgbClr val="595959"/>
                </a:solidFill>
                <a:latin typeface="Times New Roman"/>
                <a:cs typeface="Times New Roman"/>
              </a:rPr>
              <a:t> is</a:t>
            </a:r>
            <a:r>
              <a:rPr sz="2200" spc="-5" dirty="0">
                <a:solidFill>
                  <a:srgbClr val="595959"/>
                </a:solidFill>
                <a:latin typeface="Times New Roman"/>
                <a:cs typeface="Times New Roman"/>
              </a:rPr>
              <a:t> bioinformatics.</a:t>
            </a:r>
            <a:endParaRPr sz="2200">
              <a:latin typeface="Times New Roman"/>
              <a:cs typeface="Times New Roman"/>
            </a:endParaRPr>
          </a:p>
          <a:p>
            <a:pPr marL="49530">
              <a:lnSpc>
                <a:spcPct val="100000"/>
              </a:lnSpc>
              <a:spcBef>
                <a:spcPts val="56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60" dirty="0">
                <a:solidFill>
                  <a:srgbClr val="595959"/>
                </a:solidFill>
                <a:latin typeface="Times New Roman"/>
                <a:cs typeface="Times New Roman"/>
              </a:rPr>
              <a:t>Very</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important</a:t>
            </a:r>
            <a:endParaRPr sz="2000">
              <a:latin typeface="Times New Roman"/>
              <a:cs typeface="Times New Roman"/>
            </a:endParaRPr>
          </a:p>
          <a:p>
            <a:pPr marL="49530">
              <a:lnSpc>
                <a:spcPct val="100000"/>
              </a:lnSpc>
              <a:spcBef>
                <a:spcPts val="5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Practitioners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about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technology</a:t>
            </a:r>
            <a:endParaRPr sz="2000">
              <a:latin typeface="Times New Roman"/>
              <a:cs typeface="Times New Roman"/>
            </a:endParaRPr>
          </a:p>
          <a:p>
            <a:pPr marL="232410">
              <a:lnSpc>
                <a:spcPct val="100000"/>
              </a:lnSpc>
              <a:spcBef>
                <a:spcPts val="5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They have problems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they’re trying to</a:t>
            </a:r>
            <a:r>
              <a:rPr sz="2000" dirty="0">
                <a:solidFill>
                  <a:srgbClr val="595959"/>
                </a:solidFill>
                <a:latin typeface="Times New Roman"/>
                <a:cs typeface="Times New Roman"/>
              </a:rPr>
              <a:t> </a:t>
            </a:r>
            <a:r>
              <a:rPr sz="2000" spc="-5" dirty="0">
                <a:solidFill>
                  <a:srgbClr val="595959"/>
                </a:solidFill>
                <a:latin typeface="Times New Roman"/>
                <a:cs typeface="Times New Roman"/>
              </a:rPr>
              <a:t>solve</a:t>
            </a:r>
            <a:endParaRPr sz="2000">
              <a:latin typeface="Times New Roman"/>
              <a:cs typeface="Times New Roman"/>
            </a:endParaRPr>
          </a:p>
          <a:p>
            <a:pPr marL="49530">
              <a:lnSpc>
                <a:spcPct val="100000"/>
              </a:lnSpc>
              <a:spcBef>
                <a:spcPts val="5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A</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lot</a:t>
            </a:r>
            <a:r>
              <a:rPr sz="2000" spc="-20" dirty="0">
                <a:solidFill>
                  <a:srgbClr val="595959"/>
                </a:solidFill>
                <a:latin typeface="Times New Roman"/>
                <a:cs typeface="Times New Roman"/>
              </a:rPr>
              <a:t>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text</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available</a:t>
            </a:r>
            <a:endParaRPr sz="2000">
              <a:latin typeface="Times New Roman"/>
              <a:cs typeface="Times New Roman"/>
            </a:endParaRPr>
          </a:p>
          <a:p>
            <a:pPr marL="49530">
              <a:lnSpc>
                <a:spcPct val="100000"/>
              </a:lnSpc>
              <a:spcBef>
                <a:spcPts val="5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lot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interesting</a:t>
            </a:r>
            <a:r>
              <a:rPr sz="2000" spc="-5" dirty="0">
                <a:solidFill>
                  <a:srgbClr val="595959"/>
                </a:solidFill>
                <a:latin typeface="Times New Roman"/>
                <a:cs typeface="Times New Roman"/>
              </a:rPr>
              <a:t> problems</a:t>
            </a:r>
            <a:endParaRPr sz="2000">
              <a:latin typeface="Times New Roman"/>
              <a:cs typeface="Times New Roman"/>
            </a:endParaRPr>
          </a:p>
          <a:p>
            <a:pPr marL="49530">
              <a:lnSpc>
                <a:spcPct val="100000"/>
              </a:lnSpc>
              <a:spcBef>
                <a:spcPts val="500"/>
              </a:spcBef>
            </a:pPr>
            <a:r>
              <a:rPr sz="2000" spc="-15" dirty="0">
                <a:solidFill>
                  <a:srgbClr val="002060"/>
                </a:solidFill>
                <a:latin typeface="Impact"/>
                <a:cs typeface="Impact"/>
              </a:rPr>
              <a:t>­</a:t>
            </a:r>
            <a:r>
              <a:rPr sz="2000" spc="140" dirty="0">
                <a:solidFill>
                  <a:srgbClr val="002060"/>
                </a:solidFill>
                <a:latin typeface="Impact"/>
                <a:cs typeface="Impact"/>
              </a:rPr>
              <a:t> </a:t>
            </a:r>
            <a:r>
              <a:rPr sz="2000" b="1" spc="-5" dirty="0">
                <a:solidFill>
                  <a:srgbClr val="595959"/>
                </a:solidFill>
                <a:latin typeface="Times New Roman"/>
                <a:cs typeface="Times New Roman"/>
              </a:rPr>
              <a:t>Domain examples</a:t>
            </a:r>
            <a:r>
              <a:rPr sz="2000" b="1" spc="-10" dirty="0">
                <a:solidFill>
                  <a:srgbClr val="595959"/>
                </a:solidFill>
                <a:latin typeface="Times New Roman"/>
                <a:cs typeface="Times New Roman"/>
              </a:rPr>
              <a:t> </a:t>
            </a:r>
            <a:r>
              <a:rPr sz="2000" b="1" spc="-15" dirty="0">
                <a:solidFill>
                  <a:srgbClr val="595959"/>
                </a:solidFill>
                <a:latin typeface="Times New Roman"/>
                <a:cs typeface="Times New Roman"/>
              </a:rPr>
              <a:t>from</a:t>
            </a:r>
            <a:r>
              <a:rPr sz="2000" b="1" spc="-10" dirty="0">
                <a:solidFill>
                  <a:srgbClr val="595959"/>
                </a:solidFill>
                <a:latin typeface="Times New Roman"/>
                <a:cs typeface="Times New Roman"/>
              </a:rPr>
              <a:t> </a:t>
            </a:r>
            <a:r>
              <a:rPr sz="2000" b="1" spc="-5" dirty="0">
                <a:solidFill>
                  <a:srgbClr val="595959"/>
                </a:solidFill>
                <a:latin typeface="Times New Roman"/>
                <a:cs typeface="Times New Roman"/>
              </a:rPr>
              <a:t>Jim Martin</a:t>
            </a:r>
            <a:endParaRPr sz="200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049905" cy="665480"/>
          </a:xfrm>
          <a:prstGeom prst="rect">
            <a:avLst/>
          </a:prstGeom>
        </p:spPr>
        <p:txBody>
          <a:bodyPr vert="horz" wrap="square" lIns="0" tIns="12700" rIns="0" bIns="0" rtlCol="0">
            <a:spAutoFit/>
          </a:bodyPr>
          <a:lstStyle/>
          <a:p>
            <a:pPr marL="12700">
              <a:lnSpc>
                <a:spcPct val="100000"/>
              </a:lnSpc>
              <a:spcBef>
                <a:spcPts val="100"/>
              </a:spcBef>
            </a:pPr>
            <a:r>
              <a:rPr dirty="0"/>
              <a:t>A</a:t>
            </a:r>
            <a:r>
              <a:rPr spc="-60" dirty="0"/>
              <a:t> </a:t>
            </a:r>
            <a:r>
              <a:rPr spc="65" dirty="0"/>
              <a:t>Lot</a:t>
            </a:r>
            <a:r>
              <a:rPr spc="160" dirty="0"/>
              <a:t> </a:t>
            </a:r>
            <a:r>
              <a:rPr spc="50" dirty="0"/>
              <a:t>of</a:t>
            </a:r>
            <a:r>
              <a:rPr spc="90" dirty="0"/>
              <a:t> </a:t>
            </a:r>
            <a:r>
              <a:rPr dirty="0"/>
              <a:t>Text</a:t>
            </a:r>
          </a:p>
        </p:txBody>
      </p:sp>
      <p:sp>
        <p:nvSpPr>
          <p:cNvPr id="3" name="object 3"/>
          <p:cNvSpPr txBox="1"/>
          <p:nvPr/>
        </p:nvSpPr>
        <p:spPr>
          <a:xfrm>
            <a:off x="2811495" y="6035354"/>
            <a:ext cx="4882515" cy="330200"/>
          </a:xfrm>
          <a:prstGeom prst="rect">
            <a:avLst/>
          </a:prstGeom>
        </p:spPr>
        <p:txBody>
          <a:bodyPr vert="vert" wrap="square" lIns="0" tIns="0" rIns="0" bIns="0" rtlCol="0">
            <a:spAutoFit/>
          </a:bodyPr>
          <a:lstStyle/>
          <a:p>
            <a:pPr marL="12700">
              <a:lnSpc>
                <a:spcPts val="1410"/>
              </a:lnSpc>
            </a:pPr>
            <a:r>
              <a:rPr sz="1200" dirty="0">
                <a:solidFill>
                  <a:srgbClr val="595959"/>
                </a:solidFill>
                <a:latin typeface="Times New Roman"/>
                <a:cs typeface="Times New Roman"/>
              </a:rPr>
              <a:t>2004</a:t>
            </a:r>
            <a:endParaRPr sz="1200">
              <a:latin typeface="Times New Roman"/>
              <a:cs typeface="Times New Roman"/>
            </a:endParaRPr>
          </a:p>
          <a:p>
            <a:pPr marL="12700">
              <a:lnSpc>
                <a:spcPct val="100000"/>
              </a:lnSpc>
              <a:spcBef>
                <a:spcPts val="400"/>
              </a:spcBef>
            </a:pPr>
            <a:r>
              <a:rPr sz="1200" dirty="0">
                <a:solidFill>
                  <a:srgbClr val="595959"/>
                </a:solidFill>
                <a:latin typeface="Times New Roman"/>
                <a:cs typeface="Times New Roman"/>
              </a:rPr>
              <a:t>2003</a:t>
            </a:r>
            <a:endParaRPr sz="1200">
              <a:latin typeface="Times New Roman"/>
              <a:cs typeface="Times New Roman"/>
            </a:endParaRPr>
          </a:p>
          <a:p>
            <a:pPr marL="12700">
              <a:lnSpc>
                <a:spcPct val="100000"/>
              </a:lnSpc>
              <a:spcBef>
                <a:spcPts val="635"/>
              </a:spcBef>
            </a:pPr>
            <a:r>
              <a:rPr sz="1200" dirty="0">
                <a:solidFill>
                  <a:srgbClr val="595959"/>
                </a:solidFill>
                <a:latin typeface="Times New Roman"/>
                <a:cs typeface="Times New Roman"/>
              </a:rPr>
              <a:t>2002</a:t>
            </a:r>
            <a:endParaRPr sz="1200">
              <a:latin typeface="Times New Roman"/>
              <a:cs typeface="Times New Roman"/>
            </a:endParaRPr>
          </a:p>
          <a:p>
            <a:pPr marL="12700">
              <a:lnSpc>
                <a:spcPct val="100000"/>
              </a:lnSpc>
              <a:spcBef>
                <a:spcPts val="590"/>
              </a:spcBef>
            </a:pPr>
            <a:r>
              <a:rPr sz="1200" dirty="0">
                <a:solidFill>
                  <a:srgbClr val="595959"/>
                </a:solidFill>
                <a:latin typeface="Times New Roman"/>
                <a:cs typeface="Times New Roman"/>
              </a:rPr>
              <a:t>2001</a:t>
            </a:r>
            <a:endParaRPr sz="1200">
              <a:latin typeface="Times New Roman"/>
              <a:cs typeface="Times New Roman"/>
            </a:endParaRPr>
          </a:p>
          <a:p>
            <a:pPr marL="12700">
              <a:lnSpc>
                <a:spcPct val="100000"/>
              </a:lnSpc>
              <a:spcBef>
                <a:spcPts val="750"/>
              </a:spcBef>
            </a:pPr>
            <a:r>
              <a:rPr sz="1200" dirty="0">
                <a:solidFill>
                  <a:srgbClr val="595959"/>
                </a:solidFill>
                <a:latin typeface="Times New Roman"/>
                <a:cs typeface="Times New Roman"/>
              </a:rPr>
              <a:t>2000</a:t>
            </a:r>
            <a:endParaRPr sz="1200">
              <a:latin typeface="Times New Roman"/>
              <a:cs typeface="Times New Roman"/>
            </a:endParaRPr>
          </a:p>
          <a:p>
            <a:pPr marL="12700">
              <a:lnSpc>
                <a:spcPct val="100000"/>
              </a:lnSpc>
              <a:spcBef>
                <a:spcPts val="550"/>
              </a:spcBef>
            </a:pPr>
            <a:r>
              <a:rPr sz="1200" dirty="0">
                <a:solidFill>
                  <a:srgbClr val="595959"/>
                </a:solidFill>
                <a:latin typeface="Times New Roman"/>
                <a:cs typeface="Times New Roman"/>
              </a:rPr>
              <a:t>1999</a:t>
            </a:r>
            <a:endParaRPr sz="1200">
              <a:latin typeface="Times New Roman"/>
              <a:cs typeface="Times New Roman"/>
            </a:endParaRPr>
          </a:p>
          <a:p>
            <a:pPr marL="12700">
              <a:lnSpc>
                <a:spcPct val="100000"/>
              </a:lnSpc>
              <a:spcBef>
                <a:spcPts val="705"/>
              </a:spcBef>
            </a:pPr>
            <a:r>
              <a:rPr sz="1200" dirty="0">
                <a:solidFill>
                  <a:srgbClr val="595959"/>
                </a:solidFill>
                <a:latin typeface="Times New Roman"/>
                <a:cs typeface="Times New Roman"/>
              </a:rPr>
              <a:t>1998</a:t>
            </a:r>
            <a:endParaRPr sz="1200">
              <a:latin typeface="Times New Roman"/>
              <a:cs typeface="Times New Roman"/>
            </a:endParaRPr>
          </a:p>
          <a:p>
            <a:pPr marL="12700">
              <a:lnSpc>
                <a:spcPct val="100000"/>
              </a:lnSpc>
              <a:spcBef>
                <a:spcPts val="450"/>
              </a:spcBef>
            </a:pPr>
            <a:r>
              <a:rPr sz="1200" dirty="0">
                <a:solidFill>
                  <a:srgbClr val="595959"/>
                </a:solidFill>
                <a:latin typeface="Times New Roman"/>
                <a:cs typeface="Times New Roman"/>
              </a:rPr>
              <a:t>1997</a:t>
            </a:r>
            <a:endParaRPr sz="1200">
              <a:latin typeface="Times New Roman"/>
              <a:cs typeface="Times New Roman"/>
            </a:endParaRPr>
          </a:p>
          <a:p>
            <a:pPr marL="12700">
              <a:lnSpc>
                <a:spcPct val="100000"/>
              </a:lnSpc>
              <a:spcBef>
                <a:spcPts val="750"/>
              </a:spcBef>
            </a:pPr>
            <a:r>
              <a:rPr sz="1200" dirty="0">
                <a:solidFill>
                  <a:srgbClr val="595959"/>
                </a:solidFill>
                <a:latin typeface="Times New Roman"/>
                <a:cs typeface="Times New Roman"/>
              </a:rPr>
              <a:t>1996</a:t>
            </a:r>
            <a:endParaRPr sz="1200">
              <a:latin typeface="Times New Roman"/>
              <a:cs typeface="Times New Roman"/>
            </a:endParaRPr>
          </a:p>
          <a:p>
            <a:pPr marL="12700">
              <a:lnSpc>
                <a:spcPct val="100000"/>
              </a:lnSpc>
              <a:spcBef>
                <a:spcPts val="550"/>
              </a:spcBef>
            </a:pPr>
            <a:r>
              <a:rPr sz="1200" dirty="0">
                <a:solidFill>
                  <a:srgbClr val="595959"/>
                </a:solidFill>
                <a:latin typeface="Times New Roman"/>
                <a:cs typeface="Times New Roman"/>
              </a:rPr>
              <a:t>1995</a:t>
            </a:r>
            <a:endParaRPr sz="1200">
              <a:latin typeface="Times New Roman"/>
              <a:cs typeface="Times New Roman"/>
            </a:endParaRPr>
          </a:p>
          <a:p>
            <a:pPr marL="12700">
              <a:lnSpc>
                <a:spcPct val="100000"/>
              </a:lnSpc>
              <a:spcBef>
                <a:spcPts val="655"/>
              </a:spcBef>
            </a:pPr>
            <a:r>
              <a:rPr sz="1200" dirty="0">
                <a:solidFill>
                  <a:srgbClr val="595959"/>
                </a:solidFill>
                <a:latin typeface="Times New Roman"/>
                <a:cs typeface="Times New Roman"/>
              </a:rPr>
              <a:t>1994</a:t>
            </a:r>
            <a:endParaRPr sz="1200">
              <a:latin typeface="Times New Roman"/>
              <a:cs typeface="Times New Roman"/>
            </a:endParaRPr>
          </a:p>
          <a:p>
            <a:pPr marL="12700">
              <a:lnSpc>
                <a:spcPct val="100000"/>
              </a:lnSpc>
              <a:spcBef>
                <a:spcPts val="650"/>
              </a:spcBef>
            </a:pPr>
            <a:r>
              <a:rPr sz="1200" dirty="0">
                <a:solidFill>
                  <a:srgbClr val="595959"/>
                </a:solidFill>
                <a:latin typeface="Times New Roman"/>
                <a:cs typeface="Times New Roman"/>
              </a:rPr>
              <a:t>1993</a:t>
            </a:r>
            <a:endParaRPr sz="1200">
              <a:latin typeface="Times New Roman"/>
              <a:cs typeface="Times New Roman"/>
            </a:endParaRPr>
          </a:p>
          <a:p>
            <a:pPr marL="12700">
              <a:lnSpc>
                <a:spcPct val="100000"/>
              </a:lnSpc>
              <a:spcBef>
                <a:spcPts val="600"/>
              </a:spcBef>
            </a:pPr>
            <a:r>
              <a:rPr sz="1200" dirty="0">
                <a:solidFill>
                  <a:srgbClr val="595959"/>
                </a:solidFill>
                <a:latin typeface="Times New Roman"/>
                <a:cs typeface="Times New Roman"/>
              </a:rPr>
              <a:t>1992</a:t>
            </a:r>
            <a:endParaRPr sz="1200">
              <a:latin typeface="Times New Roman"/>
              <a:cs typeface="Times New Roman"/>
            </a:endParaRPr>
          </a:p>
          <a:p>
            <a:pPr marL="12700">
              <a:lnSpc>
                <a:spcPct val="100000"/>
              </a:lnSpc>
              <a:spcBef>
                <a:spcPts val="450"/>
              </a:spcBef>
            </a:pPr>
            <a:r>
              <a:rPr sz="1200" dirty="0">
                <a:solidFill>
                  <a:srgbClr val="595959"/>
                </a:solidFill>
                <a:latin typeface="Times New Roman"/>
                <a:cs typeface="Times New Roman"/>
              </a:rPr>
              <a:t>1991</a:t>
            </a:r>
            <a:endParaRPr sz="1200">
              <a:latin typeface="Times New Roman"/>
              <a:cs typeface="Times New Roman"/>
            </a:endParaRPr>
          </a:p>
          <a:p>
            <a:pPr marL="12700">
              <a:lnSpc>
                <a:spcPct val="100000"/>
              </a:lnSpc>
              <a:spcBef>
                <a:spcPts val="650"/>
              </a:spcBef>
            </a:pPr>
            <a:r>
              <a:rPr sz="1200" dirty="0">
                <a:solidFill>
                  <a:srgbClr val="595959"/>
                </a:solidFill>
                <a:latin typeface="Times New Roman"/>
                <a:cs typeface="Times New Roman"/>
              </a:rPr>
              <a:t>1990</a:t>
            </a:r>
            <a:endParaRPr sz="1200">
              <a:latin typeface="Times New Roman"/>
              <a:cs typeface="Times New Roman"/>
            </a:endParaRPr>
          </a:p>
          <a:p>
            <a:pPr marL="12700">
              <a:lnSpc>
                <a:spcPct val="100000"/>
              </a:lnSpc>
              <a:spcBef>
                <a:spcPts val="655"/>
              </a:spcBef>
            </a:pPr>
            <a:r>
              <a:rPr sz="1200" dirty="0">
                <a:solidFill>
                  <a:srgbClr val="595959"/>
                </a:solidFill>
                <a:latin typeface="Times New Roman"/>
                <a:cs typeface="Times New Roman"/>
              </a:rPr>
              <a:t>1989</a:t>
            </a:r>
            <a:endParaRPr sz="1200">
              <a:latin typeface="Times New Roman"/>
              <a:cs typeface="Times New Roman"/>
            </a:endParaRPr>
          </a:p>
          <a:p>
            <a:pPr marL="12700">
              <a:lnSpc>
                <a:spcPct val="100000"/>
              </a:lnSpc>
              <a:spcBef>
                <a:spcPts val="650"/>
              </a:spcBef>
            </a:pPr>
            <a:r>
              <a:rPr sz="1200" dirty="0">
                <a:solidFill>
                  <a:srgbClr val="595959"/>
                </a:solidFill>
                <a:latin typeface="Times New Roman"/>
                <a:cs typeface="Times New Roman"/>
              </a:rPr>
              <a:t>1988</a:t>
            </a:r>
            <a:endParaRPr sz="1200">
              <a:latin typeface="Times New Roman"/>
              <a:cs typeface="Times New Roman"/>
            </a:endParaRPr>
          </a:p>
          <a:p>
            <a:pPr marL="12700">
              <a:lnSpc>
                <a:spcPct val="100000"/>
              </a:lnSpc>
              <a:spcBef>
                <a:spcPts val="650"/>
              </a:spcBef>
            </a:pPr>
            <a:r>
              <a:rPr sz="1200" dirty="0">
                <a:solidFill>
                  <a:srgbClr val="595959"/>
                </a:solidFill>
                <a:latin typeface="Times New Roman"/>
                <a:cs typeface="Times New Roman"/>
              </a:rPr>
              <a:t>1987</a:t>
            </a:r>
            <a:endParaRPr sz="1200">
              <a:latin typeface="Times New Roman"/>
              <a:cs typeface="Times New Roman"/>
            </a:endParaRPr>
          </a:p>
          <a:p>
            <a:pPr marL="12700">
              <a:lnSpc>
                <a:spcPct val="100000"/>
              </a:lnSpc>
              <a:spcBef>
                <a:spcPts val="650"/>
              </a:spcBef>
            </a:pPr>
            <a:r>
              <a:rPr sz="1200" dirty="0">
                <a:solidFill>
                  <a:srgbClr val="595959"/>
                </a:solidFill>
                <a:latin typeface="Times New Roman"/>
                <a:cs typeface="Times New Roman"/>
              </a:rPr>
              <a:t>1986</a:t>
            </a:r>
            <a:endParaRPr sz="1200">
              <a:latin typeface="Times New Roman"/>
              <a:cs typeface="Times New Roman"/>
            </a:endParaRPr>
          </a:p>
        </p:txBody>
      </p:sp>
      <p:sp>
        <p:nvSpPr>
          <p:cNvPr id="4" name="object 4"/>
          <p:cNvSpPr/>
          <p:nvPr/>
        </p:nvSpPr>
        <p:spPr>
          <a:xfrm>
            <a:off x="3619500" y="5880100"/>
            <a:ext cx="76200" cy="88900"/>
          </a:xfrm>
          <a:custGeom>
            <a:avLst/>
            <a:gdLst/>
            <a:ahLst/>
            <a:cxnLst/>
            <a:rect l="l" t="t" r="r" b="b"/>
            <a:pathLst>
              <a:path w="76200" h="88900">
                <a:moveTo>
                  <a:pt x="0" y="88900"/>
                </a:moveTo>
                <a:lnTo>
                  <a:pt x="76200" y="88900"/>
                </a:lnTo>
                <a:lnTo>
                  <a:pt x="76200" y="0"/>
                </a:lnTo>
                <a:lnTo>
                  <a:pt x="0" y="0"/>
                </a:lnTo>
                <a:lnTo>
                  <a:pt x="0" y="88900"/>
                </a:lnTo>
                <a:close/>
              </a:path>
            </a:pathLst>
          </a:custGeom>
          <a:solidFill>
            <a:srgbClr val="A6A6A6"/>
          </a:solidFill>
        </p:spPr>
        <p:txBody>
          <a:bodyPr wrap="square" lIns="0" tIns="0" rIns="0" bIns="0" rtlCol="0"/>
          <a:lstStyle/>
          <a:p>
            <a:endParaRPr/>
          </a:p>
        </p:txBody>
      </p:sp>
      <p:sp>
        <p:nvSpPr>
          <p:cNvPr id="5" name="object 5"/>
          <p:cNvSpPr/>
          <p:nvPr/>
        </p:nvSpPr>
        <p:spPr>
          <a:xfrm>
            <a:off x="3098800" y="5880100"/>
            <a:ext cx="76200" cy="88900"/>
          </a:xfrm>
          <a:custGeom>
            <a:avLst/>
            <a:gdLst/>
            <a:ahLst/>
            <a:cxnLst/>
            <a:rect l="l" t="t" r="r" b="b"/>
            <a:pathLst>
              <a:path w="76200" h="88900">
                <a:moveTo>
                  <a:pt x="0" y="88900"/>
                </a:moveTo>
                <a:lnTo>
                  <a:pt x="76200" y="88900"/>
                </a:lnTo>
                <a:lnTo>
                  <a:pt x="76200" y="0"/>
                </a:lnTo>
                <a:lnTo>
                  <a:pt x="0" y="0"/>
                </a:lnTo>
                <a:lnTo>
                  <a:pt x="0" y="88900"/>
                </a:lnTo>
                <a:close/>
              </a:path>
            </a:pathLst>
          </a:custGeom>
          <a:solidFill>
            <a:srgbClr val="A6A6A6"/>
          </a:solidFill>
        </p:spPr>
        <p:txBody>
          <a:bodyPr wrap="square" lIns="0" tIns="0" rIns="0" bIns="0" rtlCol="0"/>
          <a:lstStyle/>
          <a:p>
            <a:endParaRPr/>
          </a:p>
        </p:txBody>
      </p:sp>
      <p:grpSp>
        <p:nvGrpSpPr>
          <p:cNvPr id="6" name="object 6"/>
          <p:cNvGrpSpPr/>
          <p:nvPr/>
        </p:nvGrpSpPr>
        <p:grpSpPr>
          <a:xfrm>
            <a:off x="2679700" y="2311400"/>
            <a:ext cx="5039360" cy="3742054"/>
            <a:chOff x="2679700" y="2311400"/>
            <a:chExt cx="5039360" cy="3742054"/>
          </a:xfrm>
        </p:grpSpPr>
        <p:sp>
          <p:nvSpPr>
            <p:cNvPr id="7" name="object 7"/>
            <p:cNvSpPr/>
            <p:nvPr/>
          </p:nvSpPr>
          <p:spPr>
            <a:xfrm>
              <a:off x="7543800" y="5880100"/>
              <a:ext cx="63500" cy="88900"/>
            </a:xfrm>
            <a:custGeom>
              <a:avLst/>
              <a:gdLst/>
              <a:ahLst/>
              <a:cxnLst/>
              <a:rect l="l" t="t" r="r" b="b"/>
              <a:pathLst>
                <a:path w="63500" h="88900">
                  <a:moveTo>
                    <a:pt x="0" y="88900"/>
                  </a:moveTo>
                  <a:lnTo>
                    <a:pt x="63500" y="88900"/>
                  </a:lnTo>
                  <a:lnTo>
                    <a:pt x="63500" y="0"/>
                  </a:lnTo>
                  <a:lnTo>
                    <a:pt x="0" y="0"/>
                  </a:lnTo>
                  <a:lnTo>
                    <a:pt x="0" y="88900"/>
                  </a:lnTo>
                  <a:close/>
                </a:path>
              </a:pathLst>
            </a:custGeom>
            <a:solidFill>
              <a:srgbClr val="A6A6A6"/>
            </a:solidFill>
          </p:spPr>
          <p:txBody>
            <a:bodyPr wrap="square" lIns="0" tIns="0" rIns="0" bIns="0" rtlCol="0"/>
            <a:lstStyle/>
            <a:p>
              <a:endParaRPr/>
            </a:p>
          </p:txBody>
        </p:sp>
        <p:sp>
          <p:nvSpPr>
            <p:cNvPr id="8" name="object 8"/>
            <p:cNvSpPr/>
            <p:nvPr/>
          </p:nvSpPr>
          <p:spPr>
            <a:xfrm>
              <a:off x="7607300" y="2895600"/>
              <a:ext cx="76200" cy="3073400"/>
            </a:xfrm>
            <a:custGeom>
              <a:avLst/>
              <a:gdLst/>
              <a:ahLst/>
              <a:cxnLst/>
              <a:rect l="l" t="t" r="r" b="b"/>
              <a:pathLst>
                <a:path w="76200" h="3073400">
                  <a:moveTo>
                    <a:pt x="76200" y="0"/>
                  </a:moveTo>
                  <a:lnTo>
                    <a:pt x="0" y="0"/>
                  </a:lnTo>
                  <a:lnTo>
                    <a:pt x="0" y="3073400"/>
                  </a:lnTo>
                  <a:lnTo>
                    <a:pt x="76200" y="3073400"/>
                  </a:lnTo>
                  <a:lnTo>
                    <a:pt x="76200" y="0"/>
                  </a:lnTo>
                  <a:close/>
                </a:path>
              </a:pathLst>
            </a:custGeom>
            <a:solidFill>
              <a:srgbClr val="595959"/>
            </a:solidFill>
          </p:spPr>
          <p:txBody>
            <a:bodyPr wrap="square" lIns="0" tIns="0" rIns="0" bIns="0" rtlCol="0"/>
            <a:lstStyle/>
            <a:p>
              <a:endParaRPr/>
            </a:p>
          </p:txBody>
        </p:sp>
        <p:sp>
          <p:nvSpPr>
            <p:cNvPr id="9" name="object 9"/>
            <p:cNvSpPr/>
            <p:nvPr/>
          </p:nvSpPr>
          <p:spPr>
            <a:xfrm>
              <a:off x="70104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10" name="object 10"/>
            <p:cNvSpPr/>
            <p:nvPr/>
          </p:nvSpPr>
          <p:spPr>
            <a:xfrm>
              <a:off x="7086600" y="3149600"/>
              <a:ext cx="76200" cy="2819400"/>
            </a:xfrm>
            <a:custGeom>
              <a:avLst/>
              <a:gdLst/>
              <a:ahLst/>
              <a:cxnLst/>
              <a:rect l="l" t="t" r="r" b="b"/>
              <a:pathLst>
                <a:path w="76200" h="2819400">
                  <a:moveTo>
                    <a:pt x="76200" y="0"/>
                  </a:moveTo>
                  <a:lnTo>
                    <a:pt x="0" y="0"/>
                  </a:lnTo>
                  <a:lnTo>
                    <a:pt x="0" y="2819400"/>
                  </a:lnTo>
                  <a:lnTo>
                    <a:pt x="76200" y="2819400"/>
                  </a:lnTo>
                  <a:lnTo>
                    <a:pt x="76200" y="0"/>
                  </a:lnTo>
                  <a:close/>
                </a:path>
              </a:pathLst>
            </a:custGeom>
            <a:solidFill>
              <a:srgbClr val="595959"/>
            </a:solidFill>
          </p:spPr>
          <p:txBody>
            <a:bodyPr wrap="square" lIns="0" tIns="0" rIns="0" bIns="0" rtlCol="0"/>
            <a:lstStyle/>
            <a:p>
              <a:endParaRPr/>
            </a:p>
          </p:txBody>
        </p:sp>
        <p:sp>
          <p:nvSpPr>
            <p:cNvPr id="11" name="object 11"/>
            <p:cNvSpPr/>
            <p:nvPr/>
          </p:nvSpPr>
          <p:spPr>
            <a:xfrm>
              <a:off x="67564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12" name="object 12"/>
            <p:cNvSpPr/>
            <p:nvPr/>
          </p:nvSpPr>
          <p:spPr>
            <a:xfrm>
              <a:off x="6832600" y="3251200"/>
              <a:ext cx="76200" cy="2717800"/>
            </a:xfrm>
            <a:custGeom>
              <a:avLst/>
              <a:gdLst/>
              <a:ahLst/>
              <a:cxnLst/>
              <a:rect l="l" t="t" r="r" b="b"/>
              <a:pathLst>
                <a:path w="76200" h="2717800">
                  <a:moveTo>
                    <a:pt x="76200" y="0"/>
                  </a:moveTo>
                  <a:lnTo>
                    <a:pt x="0" y="0"/>
                  </a:lnTo>
                  <a:lnTo>
                    <a:pt x="0" y="2717800"/>
                  </a:lnTo>
                  <a:lnTo>
                    <a:pt x="76200" y="2717800"/>
                  </a:lnTo>
                  <a:lnTo>
                    <a:pt x="76200" y="0"/>
                  </a:lnTo>
                  <a:close/>
                </a:path>
              </a:pathLst>
            </a:custGeom>
            <a:solidFill>
              <a:srgbClr val="595959"/>
            </a:solidFill>
          </p:spPr>
          <p:txBody>
            <a:bodyPr wrap="square" lIns="0" tIns="0" rIns="0" bIns="0" rtlCol="0"/>
            <a:lstStyle/>
            <a:p>
              <a:endParaRPr/>
            </a:p>
          </p:txBody>
        </p:sp>
        <p:sp>
          <p:nvSpPr>
            <p:cNvPr id="13" name="object 13"/>
            <p:cNvSpPr/>
            <p:nvPr/>
          </p:nvSpPr>
          <p:spPr>
            <a:xfrm>
              <a:off x="64897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14" name="object 14"/>
            <p:cNvSpPr/>
            <p:nvPr/>
          </p:nvSpPr>
          <p:spPr>
            <a:xfrm>
              <a:off x="6565900" y="3378200"/>
              <a:ext cx="88900" cy="2590800"/>
            </a:xfrm>
            <a:custGeom>
              <a:avLst/>
              <a:gdLst/>
              <a:ahLst/>
              <a:cxnLst/>
              <a:rect l="l" t="t" r="r" b="b"/>
              <a:pathLst>
                <a:path w="88900" h="2590800">
                  <a:moveTo>
                    <a:pt x="88900" y="0"/>
                  </a:moveTo>
                  <a:lnTo>
                    <a:pt x="0" y="0"/>
                  </a:lnTo>
                  <a:lnTo>
                    <a:pt x="0" y="2590800"/>
                  </a:lnTo>
                  <a:lnTo>
                    <a:pt x="88900" y="2590800"/>
                  </a:lnTo>
                  <a:lnTo>
                    <a:pt x="88900" y="0"/>
                  </a:lnTo>
                  <a:close/>
                </a:path>
              </a:pathLst>
            </a:custGeom>
            <a:solidFill>
              <a:srgbClr val="595959"/>
            </a:solidFill>
          </p:spPr>
          <p:txBody>
            <a:bodyPr wrap="square" lIns="0" tIns="0" rIns="0" bIns="0" rtlCol="0"/>
            <a:lstStyle/>
            <a:p>
              <a:endParaRPr/>
            </a:p>
          </p:txBody>
        </p:sp>
        <p:sp>
          <p:nvSpPr>
            <p:cNvPr id="15" name="object 15"/>
            <p:cNvSpPr/>
            <p:nvPr/>
          </p:nvSpPr>
          <p:spPr>
            <a:xfrm>
              <a:off x="62357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16" name="object 16"/>
            <p:cNvSpPr/>
            <p:nvPr/>
          </p:nvSpPr>
          <p:spPr>
            <a:xfrm>
              <a:off x="6311900" y="3479800"/>
              <a:ext cx="76200" cy="2489200"/>
            </a:xfrm>
            <a:custGeom>
              <a:avLst/>
              <a:gdLst/>
              <a:ahLst/>
              <a:cxnLst/>
              <a:rect l="l" t="t" r="r" b="b"/>
              <a:pathLst>
                <a:path w="76200" h="2489200">
                  <a:moveTo>
                    <a:pt x="76200" y="0"/>
                  </a:moveTo>
                  <a:lnTo>
                    <a:pt x="0" y="0"/>
                  </a:lnTo>
                  <a:lnTo>
                    <a:pt x="0" y="2489200"/>
                  </a:lnTo>
                  <a:lnTo>
                    <a:pt x="76200" y="2489200"/>
                  </a:lnTo>
                  <a:lnTo>
                    <a:pt x="76200" y="0"/>
                  </a:lnTo>
                  <a:close/>
                </a:path>
              </a:pathLst>
            </a:custGeom>
            <a:solidFill>
              <a:srgbClr val="595959"/>
            </a:solidFill>
          </p:spPr>
          <p:txBody>
            <a:bodyPr wrap="square" lIns="0" tIns="0" rIns="0" bIns="0" rtlCol="0"/>
            <a:lstStyle/>
            <a:p>
              <a:endParaRPr/>
            </a:p>
          </p:txBody>
        </p:sp>
        <p:sp>
          <p:nvSpPr>
            <p:cNvPr id="17" name="object 17"/>
            <p:cNvSpPr/>
            <p:nvPr/>
          </p:nvSpPr>
          <p:spPr>
            <a:xfrm>
              <a:off x="59690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18" name="object 18"/>
            <p:cNvSpPr/>
            <p:nvPr/>
          </p:nvSpPr>
          <p:spPr>
            <a:xfrm>
              <a:off x="6045200" y="3594100"/>
              <a:ext cx="88900" cy="2374900"/>
            </a:xfrm>
            <a:custGeom>
              <a:avLst/>
              <a:gdLst/>
              <a:ahLst/>
              <a:cxnLst/>
              <a:rect l="l" t="t" r="r" b="b"/>
              <a:pathLst>
                <a:path w="88900" h="2374900">
                  <a:moveTo>
                    <a:pt x="88900" y="0"/>
                  </a:moveTo>
                  <a:lnTo>
                    <a:pt x="0" y="0"/>
                  </a:lnTo>
                  <a:lnTo>
                    <a:pt x="0" y="2374900"/>
                  </a:lnTo>
                  <a:lnTo>
                    <a:pt x="88900" y="2374900"/>
                  </a:lnTo>
                  <a:lnTo>
                    <a:pt x="88900" y="0"/>
                  </a:lnTo>
                  <a:close/>
                </a:path>
              </a:pathLst>
            </a:custGeom>
            <a:solidFill>
              <a:srgbClr val="595959"/>
            </a:solidFill>
          </p:spPr>
          <p:txBody>
            <a:bodyPr wrap="square" lIns="0" tIns="0" rIns="0" bIns="0" rtlCol="0"/>
            <a:lstStyle/>
            <a:p>
              <a:endParaRPr/>
            </a:p>
          </p:txBody>
        </p:sp>
        <p:sp>
          <p:nvSpPr>
            <p:cNvPr id="19" name="object 19"/>
            <p:cNvSpPr/>
            <p:nvPr/>
          </p:nvSpPr>
          <p:spPr>
            <a:xfrm>
              <a:off x="57150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20" name="object 20"/>
            <p:cNvSpPr/>
            <p:nvPr/>
          </p:nvSpPr>
          <p:spPr>
            <a:xfrm>
              <a:off x="5791200" y="3683000"/>
              <a:ext cx="76200" cy="2286000"/>
            </a:xfrm>
            <a:custGeom>
              <a:avLst/>
              <a:gdLst/>
              <a:ahLst/>
              <a:cxnLst/>
              <a:rect l="l" t="t" r="r" b="b"/>
              <a:pathLst>
                <a:path w="76200" h="2286000">
                  <a:moveTo>
                    <a:pt x="76200" y="0"/>
                  </a:moveTo>
                  <a:lnTo>
                    <a:pt x="0" y="0"/>
                  </a:lnTo>
                  <a:lnTo>
                    <a:pt x="0" y="2286000"/>
                  </a:lnTo>
                  <a:lnTo>
                    <a:pt x="76200" y="2286000"/>
                  </a:lnTo>
                  <a:lnTo>
                    <a:pt x="76200" y="0"/>
                  </a:lnTo>
                  <a:close/>
                </a:path>
              </a:pathLst>
            </a:custGeom>
            <a:solidFill>
              <a:srgbClr val="595959"/>
            </a:solidFill>
          </p:spPr>
          <p:txBody>
            <a:bodyPr wrap="square" lIns="0" tIns="0" rIns="0" bIns="0" rtlCol="0"/>
            <a:lstStyle/>
            <a:p>
              <a:endParaRPr/>
            </a:p>
          </p:txBody>
        </p:sp>
        <p:sp>
          <p:nvSpPr>
            <p:cNvPr id="21" name="object 21"/>
            <p:cNvSpPr/>
            <p:nvPr/>
          </p:nvSpPr>
          <p:spPr>
            <a:xfrm>
              <a:off x="54483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22" name="object 22"/>
            <p:cNvSpPr/>
            <p:nvPr/>
          </p:nvSpPr>
          <p:spPr>
            <a:xfrm>
              <a:off x="5524500" y="3784600"/>
              <a:ext cx="88900" cy="2184400"/>
            </a:xfrm>
            <a:custGeom>
              <a:avLst/>
              <a:gdLst/>
              <a:ahLst/>
              <a:cxnLst/>
              <a:rect l="l" t="t" r="r" b="b"/>
              <a:pathLst>
                <a:path w="88900" h="2184400">
                  <a:moveTo>
                    <a:pt x="88900" y="0"/>
                  </a:moveTo>
                  <a:lnTo>
                    <a:pt x="0" y="0"/>
                  </a:lnTo>
                  <a:lnTo>
                    <a:pt x="0" y="2184400"/>
                  </a:lnTo>
                  <a:lnTo>
                    <a:pt x="88900" y="2184400"/>
                  </a:lnTo>
                  <a:lnTo>
                    <a:pt x="88900" y="0"/>
                  </a:lnTo>
                  <a:close/>
                </a:path>
              </a:pathLst>
            </a:custGeom>
            <a:solidFill>
              <a:srgbClr val="595959"/>
            </a:solidFill>
          </p:spPr>
          <p:txBody>
            <a:bodyPr wrap="square" lIns="0" tIns="0" rIns="0" bIns="0" rtlCol="0"/>
            <a:lstStyle/>
            <a:p>
              <a:endParaRPr/>
            </a:p>
          </p:txBody>
        </p:sp>
        <p:sp>
          <p:nvSpPr>
            <p:cNvPr id="23" name="object 23"/>
            <p:cNvSpPr/>
            <p:nvPr/>
          </p:nvSpPr>
          <p:spPr>
            <a:xfrm>
              <a:off x="51943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24" name="object 24"/>
            <p:cNvSpPr/>
            <p:nvPr/>
          </p:nvSpPr>
          <p:spPr>
            <a:xfrm>
              <a:off x="5270500" y="3860800"/>
              <a:ext cx="76200" cy="2108200"/>
            </a:xfrm>
            <a:custGeom>
              <a:avLst/>
              <a:gdLst/>
              <a:ahLst/>
              <a:cxnLst/>
              <a:rect l="l" t="t" r="r" b="b"/>
              <a:pathLst>
                <a:path w="76200" h="2108200">
                  <a:moveTo>
                    <a:pt x="76200" y="0"/>
                  </a:moveTo>
                  <a:lnTo>
                    <a:pt x="0" y="0"/>
                  </a:lnTo>
                  <a:lnTo>
                    <a:pt x="0" y="2108200"/>
                  </a:lnTo>
                  <a:lnTo>
                    <a:pt x="76200" y="2108200"/>
                  </a:lnTo>
                  <a:lnTo>
                    <a:pt x="76200" y="0"/>
                  </a:lnTo>
                  <a:close/>
                </a:path>
              </a:pathLst>
            </a:custGeom>
            <a:solidFill>
              <a:srgbClr val="595959"/>
            </a:solidFill>
          </p:spPr>
          <p:txBody>
            <a:bodyPr wrap="square" lIns="0" tIns="0" rIns="0" bIns="0" rtlCol="0"/>
            <a:lstStyle/>
            <a:p>
              <a:endParaRPr/>
            </a:p>
          </p:txBody>
        </p:sp>
        <p:sp>
          <p:nvSpPr>
            <p:cNvPr id="25" name="object 25"/>
            <p:cNvSpPr/>
            <p:nvPr/>
          </p:nvSpPr>
          <p:spPr>
            <a:xfrm>
              <a:off x="49276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26" name="object 26"/>
            <p:cNvSpPr/>
            <p:nvPr/>
          </p:nvSpPr>
          <p:spPr>
            <a:xfrm>
              <a:off x="5003800" y="3962400"/>
              <a:ext cx="88900" cy="2006600"/>
            </a:xfrm>
            <a:custGeom>
              <a:avLst/>
              <a:gdLst/>
              <a:ahLst/>
              <a:cxnLst/>
              <a:rect l="l" t="t" r="r" b="b"/>
              <a:pathLst>
                <a:path w="88900" h="2006600">
                  <a:moveTo>
                    <a:pt x="88900" y="0"/>
                  </a:moveTo>
                  <a:lnTo>
                    <a:pt x="0" y="0"/>
                  </a:lnTo>
                  <a:lnTo>
                    <a:pt x="0" y="2006600"/>
                  </a:lnTo>
                  <a:lnTo>
                    <a:pt x="88900" y="2006600"/>
                  </a:lnTo>
                  <a:lnTo>
                    <a:pt x="88900" y="0"/>
                  </a:lnTo>
                  <a:close/>
                </a:path>
              </a:pathLst>
            </a:custGeom>
            <a:solidFill>
              <a:srgbClr val="595959"/>
            </a:solidFill>
          </p:spPr>
          <p:txBody>
            <a:bodyPr wrap="square" lIns="0" tIns="0" rIns="0" bIns="0" rtlCol="0"/>
            <a:lstStyle/>
            <a:p>
              <a:endParaRPr/>
            </a:p>
          </p:txBody>
        </p:sp>
        <p:sp>
          <p:nvSpPr>
            <p:cNvPr id="27" name="object 27"/>
            <p:cNvSpPr/>
            <p:nvPr/>
          </p:nvSpPr>
          <p:spPr>
            <a:xfrm>
              <a:off x="4673600" y="5880100"/>
              <a:ext cx="63500" cy="88900"/>
            </a:xfrm>
            <a:custGeom>
              <a:avLst/>
              <a:gdLst/>
              <a:ahLst/>
              <a:cxnLst/>
              <a:rect l="l" t="t" r="r" b="b"/>
              <a:pathLst>
                <a:path w="63500" h="88900">
                  <a:moveTo>
                    <a:pt x="0" y="88900"/>
                  </a:moveTo>
                  <a:lnTo>
                    <a:pt x="63500" y="88900"/>
                  </a:lnTo>
                  <a:lnTo>
                    <a:pt x="63500" y="0"/>
                  </a:lnTo>
                  <a:lnTo>
                    <a:pt x="0" y="0"/>
                  </a:lnTo>
                  <a:lnTo>
                    <a:pt x="0" y="88900"/>
                  </a:lnTo>
                  <a:close/>
                </a:path>
              </a:pathLst>
            </a:custGeom>
            <a:solidFill>
              <a:srgbClr val="A6A6A6"/>
            </a:solidFill>
          </p:spPr>
          <p:txBody>
            <a:bodyPr wrap="square" lIns="0" tIns="0" rIns="0" bIns="0" rtlCol="0"/>
            <a:lstStyle/>
            <a:p>
              <a:endParaRPr/>
            </a:p>
          </p:txBody>
        </p:sp>
        <p:sp>
          <p:nvSpPr>
            <p:cNvPr id="28" name="object 28"/>
            <p:cNvSpPr/>
            <p:nvPr/>
          </p:nvSpPr>
          <p:spPr>
            <a:xfrm>
              <a:off x="4737100" y="4038600"/>
              <a:ext cx="88900" cy="1930400"/>
            </a:xfrm>
            <a:custGeom>
              <a:avLst/>
              <a:gdLst/>
              <a:ahLst/>
              <a:cxnLst/>
              <a:rect l="l" t="t" r="r" b="b"/>
              <a:pathLst>
                <a:path w="88900" h="1930400">
                  <a:moveTo>
                    <a:pt x="88900" y="0"/>
                  </a:moveTo>
                  <a:lnTo>
                    <a:pt x="0" y="0"/>
                  </a:lnTo>
                  <a:lnTo>
                    <a:pt x="0" y="1930400"/>
                  </a:lnTo>
                  <a:lnTo>
                    <a:pt x="88900" y="1930400"/>
                  </a:lnTo>
                  <a:lnTo>
                    <a:pt x="88900" y="0"/>
                  </a:lnTo>
                  <a:close/>
                </a:path>
              </a:pathLst>
            </a:custGeom>
            <a:solidFill>
              <a:srgbClr val="595959"/>
            </a:solidFill>
          </p:spPr>
          <p:txBody>
            <a:bodyPr wrap="square" lIns="0" tIns="0" rIns="0" bIns="0" rtlCol="0"/>
            <a:lstStyle/>
            <a:p>
              <a:endParaRPr/>
            </a:p>
          </p:txBody>
        </p:sp>
        <p:sp>
          <p:nvSpPr>
            <p:cNvPr id="29" name="object 29"/>
            <p:cNvSpPr/>
            <p:nvPr/>
          </p:nvSpPr>
          <p:spPr>
            <a:xfrm>
              <a:off x="44069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30" name="object 30"/>
            <p:cNvSpPr/>
            <p:nvPr/>
          </p:nvSpPr>
          <p:spPr>
            <a:xfrm>
              <a:off x="4483100" y="4127500"/>
              <a:ext cx="76200" cy="1841500"/>
            </a:xfrm>
            <a:custGeom>
              <a:avLst/>
              <a:gdLst/>
              <a:ahLst/>
              <a:cxnLst/>
              <a:rect l="l" t="t" r="r" b="b"/>
              <a:pathLst>
                <a:path w="76200" h="1841500">
                  <a:moveTo>
                    <a:pt x="76200" y="0"/>
                  </a:moveTo>
                  <a:lnTo>
                    <a:pt x="0" y="0"/>
                  </a:lnTo>
                  <a:lnTo>
                    <a:pt x="0" y="1841500"/>
                  </a:lnTo>
                  <a:lnTo>
                    <a:pt x="76200" y="1841500"/>
                  </a:lnTo>
                  <a:lnTo>
                    <a:pt x="76200" y="0"/>
                  </a:lnTo>
                  <a:close/>
                </a:path>
              </a:pathLst>
            </a:custGeom>
            <a:solidFill>
              <a:srgbClr val="595959"/>
            </a:solidFill>
          </p:spPr>
          <p:txBody>
            <a:bodyPr wrap="square" lIns="0" tIns="0" rIns="0" bIns="0" rtlCol="0"/>
            <a:lstStyle/>
            <a:p>
              <a:endParaRPr/>
            </a:p>
          </p:txBody>
        </p:sp>
        <p:sp>
          <p:nvSpPr>
            <p:cNvPr id="31" name="object 31"/>
            <p:cNvSpPr/>
            <p:nvPr/>
          </p:nvSpPr>
          <p:spPr>
            <a:xfrm>
              <a:off x="38862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32" name="object 32"/>
            <p:cNvSpPr/>
            <p:nvPr/>
          </p:nvSpPr>
          <p:spPr>
            <a:xfrm>
              <a:off x="3962400" y="4267200"/>
              <a:ext cx="76200" cy="1701800"/>
            </a:xfrm>
            <a:custGeom>
              <a:avLst/>
              <a:gdLst/>
              <a:ahLst/>
              <a:cxnLst/>
              <a:rect l="l" t="t" r="r" b="b"/>
              <a:pathLst>
                <a:path w="76200" h="1701800">
                  <a:moveTo>
                    <a:pt x="76200" y="0"/>
                  </a:moveTo>
                  <a:lnTo>
                    <a:pt x="0" y="0"/>
                  </a:lnTo>
                  <a:lnTo>
                    <a:pt x="0" y="1701800"/>
                  </a:lnTo>
                  <a:lnTo>
                    <a:pt x="76200" y="1701800"/>
                  </a:lnTo>
                  <a:lnTo>
                    <a:pt x="76200" y="0"/>
                  </a:lnTo>
                  <a:close/>
                </a:path>
              </a:pathLst>
            </a:custGeom>
            <a:solidFill>
              <a:srgbClr val="595959"/>
            </a:solidFill>
          </p:spPr>
          <p:txBody>
            <a:bodyPr wrap="square" lIns="0" tIns="0" rIns="0" bIns="0" rtlCol="0"/>
            <a:lstStyle/>
            <a:p>
              <a:endParaRPr/>
            </a:p>
          </p:txBody>
        </p:sp>
        <p:sp>
          <p:nvSpPr>
            <p:cNvPr id="33" name="object 33"/>
            <p:cNvSpPr/>
            <p:nvPr/>
          </p:nvSpPr>
          <p:spPr>
            <a:xfrm>
              <a:off x="4152900" y="5880100"/>
              <a:ext cx="63500" cy="88900"/>
            </a:xfrm>
            <a:custGeom>
              <a:avLst/>
              <a:gdLst/>
              <a:ahLst/>
              <a:cxnLst/>
              <a:rect l="l" t="t" r="r" b="b"/>
              <a:pathLst>
                <a:path w="63500" h="88900">
                  <a:moveTo>
                    <a:pt x="0" y="88900"/>
                  </a:moveTo>
                  <a:lnTo>
                    <a:pt x="63500" y="88900"/>
                  </a:lnTo>
                  <a:lnTo>
                    <a:pt x="63500" y="0"/>
                  </a:lnTo>
                  <a:lnTo>
                    <a:pt x="0" y="0"/>
                  </a:lnTo>
                  <a:lnTo>
                    <a:pt x="0" y="88900"/>
                  </a:lnTo>
                  <a:close/>
                </a:path>
              </a:pathLst>
            </a:custGeom>
            <a:solidFill>
              <a:srgbClr val="A6A6A6"/>
            </a:solidFill>
          </p:spPr>
          <p:txBody>
            <a:bodyPr wrap="square" lIns="0" tIns="0" rIns="0" bIns="0" rtlCol="0"/>
            <a:lstStyle/>
            <a:p>
              <a:endParaRPr/>
            </a:p>
          </p:txBody>
        </p:sp>
        <p:sp>
          <p:nvSpPr>
            <p:cNvPr id="34" name="object 34"/>
            <p:cNvSpPr/>
            <p:nvPr/>
          </p:nvSpPr>
          <p:spPr>
            <a:xfrm>
              <a:off x="3695700" y="4216399"/>
              <a:ext cx="609600" cy="1752600"/>
            </a:xfrm>
            <a:custGeom>
              <a:avLst/>
              <a:gdLst/>
              <a:ahLst/>
              <a:cxnLst/>
              <a:rect l="l" t="t" r="r" b="b"/>
              <a:pathLst>
                <a:path w="609600" h="1752600">
                  <a:moveTo>
                    <a:pt x="88900" y="139700"/>
                  </a:moveTo>
                  <a:lnTo>
                    <a:pt x="0" y="139700"/>
                  </a:lnTo>
                  <a:lnTo>
                    <a:pt x="0" y="1752600"/>
                  </a:lnTo>
                  <a:lnTo>
                    <a:pt x="88900" y="1752600"/>
                  </a:lnTo>
                  <a:lnTo>
                    <a:pt x="88900" y="139700"/>
                  </a:lnTo>
                  <a:close/>
                </a:path>
                <a:path w="609600" h="1752600">
                  <a:moveTo>
                    <a:pt x="609600" y="0"/>
                  </a:moveTo>
                  <a:lnTo>
                    <a:pt x="520700" y="0"/>
                  </a:lnTo>
                  <a:lnTo>
                    <a:pt x="520700" y="1752600"/>
                  </a:lnTo>
                  <a:lnTo>
                    <a:pt x="609600" y="1752600"/>
                  </a:lnTo>
                  <a:lnTo>
                    <a:pt x="609600" y="0"/>
                  </a:lnTo>
                  <a:close/>
                </a:path>
              </a:pathLst>
            </a:custGeom>
            <a:solidFill>
              <a:srgbClr val="595959"/>
            </a:solidFill>
          </p:spPr>
          <p:txBody>
            <a:bodyPr wrap="square" lIns="0" tIns="0" rIns="0" bIns="0" rtlCol="0"/>
            <a:lstStyle/>
            <a:p>
              <a:endParaRPr/>
            </a:p>
          </p:txBody>
        </p:sp>
        <p:sp>
          <p:nvSpPr>
            <p:cNvPr id="35" name="object 35"/>
            <p:cNvSpPr/>
            <p:nvPr/>
          </p:nvSpPr>
          <p:spPr>
            <a:xfrm>
              <a:off x="33655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36" name="object 36"/>
            <p:cNvSpPr/>
            <p:nvPr/>
          </p:nvSpPr>
          <p:spPr>
            <a:xfrm>
              <a:off x="3175000" y="4419599"/>
              <a:ext cx="342900" cy="1549400"/>
            </a:xfrm>
            <a:custGeom>
              <a:avLst/>
              <a:gdLst/>
              <a:ahLst/>
              <a:cxnLst/>
              <a:rect l="l" t="t" r="r" b="b"/>
              <a:pathLst>
                <a:path w="342900" h="1549400">
                  <a:moveTo>
                    <a:pt x="88900" y="88900"/>
                  </a:moveTo>
                  <a:lnTo>
                    <a:pt x="0" y="88900"/>
                  </a:lnTo>
                  <a:lnTo>
                    <a:pt x="0" y="1549400"/>
                  </a:lnTo>
                  <a:lnTo>
                    <a:pt x="88900" y="1549400"/>
                  </a:lnTo>
                  <a:lnTo>
                    <a:pt x="88900" y="88900"/>
                  </a:lnTo>
                  <a:close/>
                </a:path>
                <a:path w="342900" h="1549400">
                  <a:moveTo>
                    <a:pt x="342900" y="0"/>
                  </a:moveTo>
                  <a:lnTo>
                    <a:pt x="266700" y="0"/>
                  </a:lnTo>
                  <a:lnTo>
                    <a:pt x="266700" y="1549400"/>
                  </a:lnTo>
                  <a:lnTo>
                    <a:pt x="342900" y="1549400"/>
                  </a:lnTo>
                  <a:lnTo>
                    <a:pt x="342900" y="0"/>
                  </a:lnTo>
                  <a:close/>
                </a:path>
              </a:pathLst>
            </a:custGeom>
            <a:solidFill>
              <a:srgbClr val="595959"/>
            </a:solidFill>
          </p:spPr>
          <p:txBody>
            <a:bodyPr wrap="square" lIns="0" tIns="0" rIns="0" bIns="0" rtlCol="0"/>
            <a:lstStyle/>
            <a:p>
              <a:endParaRPr/>
            </a:p>
          </p:txBody>
        </p:sp>
        <p:sp>
          <p:nvSpPr>
            <p:cNvPr id="37" name="object 37"/>
            <p:cNvSpPr/>
            <p:nvPr/>
          </p:nvSpPr>
          <p:spPr>
            <a:xfrm>
              <a:off x="28448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38" name="object 38"/>
            <p:cNvSpPr/>
            <p:nvPr/>
          </p:nvSpPr>
          <p:spPr>
            <a:xfrm>
              <a:off x="2921000" y="4572000"/>
              <a:ext cx="76200" cy="1397000"/>
            </a:xfrm>
            <a:custGeom>
              <a:avLst/>
              <a:gdLst/>
              <a:ahLst/>
              <a:cxnLst/>
              <a:rect l="l" t="t" r="r" b="b"/>
              <a:pathLst>
                <a:path w="76200" h="1397000">
                  <a:moveTo>
                    <a:pt x="76200" y="0"/>
                  </a:moveTo>
                  <a:lnTo>
                    <a:pt x="0" y="0"/>
                  </a:lnTo>
                  <a:lnTo>
                    <a:pt x="0" y="1397000"/>
                  </a:lnTo>
                  <a:lnTo>
                    <a:pt x="76200" y="1397000"/>
                  </a:lnTo>
                  <a:lnTo>
                    <a:pt x="76200" y="0"/>
                  </a:lnTo>
                  <a:close/>
                </a:path>
              </a:pathLst>
            </a:custGeom>
            <a:solidFill>
              <a:srgbClr val="595959"/>
            </a:solidFill>
          </p:spPr>
          <p:txBody>
            <a:bodyPr wrap="square" lIns="0" tIns="0" rIns="0" bIns="0" rtlCol="0"/>
            <a:lstStyle/>
            <a:p>
              <a:endParaRPr/>
            </a:p>
          </p:txBody>
        </p:sp>
        <p:sp>
          <p:nvSpPr>
            <p:cNvPr id="39" name="object 39"/>
            <p:cNvSpPr/>
            <p:nvPr/>
          </p:nvSpPr>
          <p:spPr>
            <a:xfrm>
              <a:off x="7277100" y="5880100"/>
              <a:ext cx="76200" cy="88900"/>
            </a:xfrm>
            <a:custGeom>
              <a:avLst/>
              <a:gdLst/>
              <a:ahLst/>
              <a:cxnLst/>
              <a:rect l="l" t="t" r="r" b="b"/>
              <a:pathLst>
                <a:path w="76200" h="88900">
                  <a:moveTo>
                    <a:pt x="76200" y="0"/>
                  </a:moveTo>
                  <a:lnTo>
                    <a:pt x="0" y="0"/>
                  </a:lnTo>
                  <a:lnTo>
                    <a:pt x="0" y="88900"/>
                  </a:lnTo>
                  <a:lnTo>
                    <a:pt x="76200" y="88900"/>
                  </a:lnTo>
                  <a:lnTo>
                    <a:pt x="76200" y="0"/>
                  </a:lnTo>
                  <a:close/>
                </a:path>
              </a:pathLst>
            </a:custGeom>
            <a:solidFill>
              <a:srgbClr val="A6A6A6"/>
            </a:solidFill>
          </p:spPr>
          <p:txBody>
            <a:bodyPr wrap="square" lIns="0" tIns="0" rIns="0" bIns="0" rtlCol="0"/>
            <a:lstStyle/>
            <a:p>
              <a:endParaRPr/>
            </a:p>
          </p:txBody>
        </p:sp>
        <p:sp>
          <p:nvSpPr>
            <p:cNvPr id="40" name="object 40"/>
            <p:cNvSpPr/>
            <p:nvPr/>
          </p:nvSpPr>
          <p:spPr>
            <a:xfrm>
              <a:off x="7353300" y="3022600"/>
              <a:ext cx="76200" cy="2946400"/>
            </a:xfrm>
            <a:custGeom>
              <a:avLst/>
              <a:gdLst/>
              <a:ahLst/>
              <a:cxnLst/>
              <a:rect l="l" t="t" r="r" b="b"/>
              <a:pathLst>
                <a:path w="76200" h="2946400">
                  <a:moveTo>
                    <a:pt x="76200" y="0"/>
                  </a:moveTo>
                  <a:lnTo>
                    <a:pt x="0" y="0"/>
                  </a:lnTo>
                  <a:lnTo>
                    <a:pt x="0" y="2946400"/>
                  </a:lnTo>
                  <a:lnTo>
                    <a:pt x="76200" y="2946400"/>
                  </a:lnTo>
                  <a:lnTo>
                    <a:pt x="76200" y="0"/>
                  </a:lnTo>
                  <a:close/>
                </a:path>
              </a:pathLst>
            </a:custGeom>
            <a:solidFill>
              <a:srgbClr val="595959"/>
            </a:solidFill>
          </p:spPr>
          <p:txBody>
            <a:bodyPr wrap="square" lIns="0" tIns="0" rIns="0" bIns="0" rtlCol="0"/>
            <a:lstStyle/>
            <a:p>
              <a:endParaRPr/>
            </a:p>
          </p:txBody>
        </p:sp>
        <p:sp>
          <p:nvSpPr>
            <p:cNvPr id="41" name="object 41"/>
            <p:cNvSpPr/>
            <p:nvPr/>
          </p:nvSpPr>
          <p:spPr>
            <a:xfrm>
              <a:off x="2844800" y="5842000"/>
              <a:ext cx="4775200" cy="38100"/>
            </a:xfrm>
            <a:custGeom>
              <a:avLst/>
              <a:gdLst/>
              <a:ahLst/>
              <a:cxnLst/>
              <a:rect l="l" t="t" r="r" b="b"/>
              <a:pathLst>
                <a:path w="4775200" h="38100">
                  <a:moveTo>
                    <a:pt x="4775200" y="0"/>
                  </a:moveTo>
                  <a:lnTo>
                    <a:pt x="0" y="0"/>
                  </a:lnTo>
                  <a:lnTo>
                    <a:pt x="0" y="38100"/>
                  </a:lnTo>
                  <a:lnTo>
                    <a:pt x="4775200" y="38100"/>
                  </a:lnTo>
                  <a:lnTo>
                    <a:pt x="4775200" y="0"/>
                  </a:lnTo>
                  <a:close/>
                </a:path>
              </a:pathLst>
            </a:custGeom>
            <a:solidFill>
              <a:srgbClr val="A6A6A6"/>
            </a:solidFill>
          </p:spPr>
          <p:txBody>
            <a:bodyPr wrap="square" lIns="0" tIns="0" rIns="0" bIns="0" rtlCol="0"/>
            <a:lstStyle/>
            <a:p>
              <a:endParaRPr/>
            </a:p>
          </p:txBody>
        </p:sp>
        <p:sp>
          <p:nvSpPr>
            <p:cNvPr id="42" name="object 42"/>
            <p:cNvSpPr/>
            <p:nvPr/>
          </p:nvSpPr>
          <p:spPr>
            <a:xfrm>
              <a:off x="2762250" y="2317750"/>
              <a:ext cx="0" cy="3729354"/>
            </a:xfrm>
            <a:custGeom>
              <a:avLst/>
              <a:gdLst/>
              <a:ahLst/>
              <a:cxnLst/>
              <a:rect l="l" t="t" r="r" b="b"/>
              <a:pathLst>
                <a:path h="3729354">
                  <a:moveTo>
                    <a:pt x="0" y="0"/>
                  </a:moveTo>
                  <a:lnTo>
                    <a:pt x="0" y="3729162"/>
                  </a:lnTo>
                </a:path>
              </a:pathLst>
            </a:custGeom>
            <a:ln w="12700">
              <a:solidFill>
                <a:srgbClr val="000000"/>
              </a:solidFill>
            </a:ln>
          </p:spPr>
          <p:txBody>
            <a:bodyPr wrap="square" lIns="0" tIns="0" rIns="0" bIns="0" rtlCol="0"/>
            <a:lstStyle/>
            <a:p>
              <a:endParaRPr/>
            </a:p>
          </p:txBody>
        </p:sp>
        <p:sp>
          <p:nvSpPr>
            <p:cNvPr id="43" name="object 43"/>
            <p:cNvSpPr/>
            <p:nvPr/>
          </p:nvSpPr>
          <p:spPr>
            <a:xfrm>
              <a:off x="2686050" y="5581650"/>
              <a:ext cx="91440" cy="0"/>
            </a:xfrm>
            <a:custGeom>
              <a:avLst/>
              <a:gdLst/>
              <a:ahLst/>
              <a:cxnLst/>
              <a:rect l="l" t="t" r="r" b="b"/>
              <a:pathLst>
                <a:path w="91439">
                  <a:moveTo>
                    <a:pt x="0" y="0"/>
                  </a:moveTo>
                  <a:lnTo>
                    <a:pt x="91439" y="0"/>
                  </a:lnTo>
                </a:path>
              </a:pathLst>
            </a:custGeom>
            <a:ln w="12700">
              <a:solidFill>
                <a:srgbClr val="000000"/>
              </a:solidFill>
            </a:ln>
          </p:spPr>
          <p:txBody>
            <a:bodyPr wrap="square" lIns="0" tIns="0" rIns="0" bIns="0" rtlCol="0"/>
            <a:lstStyle/>
            <a:p>
              <a:endParaRPr/>
            </a:p>
          </p:txBody>
        </p:sp>
        <p:sp>
          <p:nvSpPr>
            <p:cNvPr id="44" name="object 44"/>
            <p:cNvSpPr/>
            <p:nvPr/>
          </p:nvSpPr>
          <p:spPr>
            <a:xfrm>
              <a:off x="2686050" y="5175250"/>
              <a:ext cx="91440" cy="0"/>
            </a:xfrm>
            <a:custGeom>
              <a:avLst/>
              <a:gdLst/>
              <a:ahLst/>
              <a:cxnLst/>
              <a:rect l="l" t="t" r="r" b="b"/>
              <a:pathLst>
                <a:path w="91439">
                  <a:moveTo>
                    <a:pt x="0" y="0"/>
                  </a:moveTo>
                  <a:lnTo>
                    <a:pt x="91439" y="0"/>
                  </a:lnTo>
                </a:path>
              </a:pathLst>
            </a:custGeom>
            <a:ln w="12700">
              <a:solidFill>
                <a:srgbClr val="000000"/>
              </a:solidFill>
            </a:ln>
          </p:spPr>
          <p:txBody>
            <a:bodyPr wrap="square" lIns="0" tIns="0" rIns="0" bIns="0" rtlCol="0"/>
            <a:lstStyle/>
            <a:p>
              <a:endParaRPr/>
            </a:p>
          </p:txBody>
        </p:sp>
        <p:sp>
          <p:nvSpPr>
            <p:cNvPr id="45" name="object 45"/>
            <p:cNvSpPr/>
            <p:nvPr/>
          </p:nvSpPr>
          <p:spPr>
            <a:xfrm>
              <a:off x="2686050" y="4768850"/>
              <a:ext cx="91440" cy="0"/>
            </a:xfrm>
            <a:custGeom>
              <a:avLst/>
              <a:gdLst/>
              <a:ahLst/>
              <a:cxnLst/>
              <a:rect l="l" t="t" r="r" b="b"/>
              <a:pathLst>
                <a:path w="91439">
                  <a:moveTo>
                    <a:pt x="0" y="0"/>
                  </a:moveTo>
                  <a:lnTo>
                    <a:pt x="91439" y="0"/>
                  </a:lnTo>
                </a:path>
              </a:pathLst>
            </a:custGeom>
            <a:ln w="12700">
              <a:solidFill>
                <a:srgbClr val="000000"/>
              </a:solidFill>
            </a:ln>
          </p:spPr>
          <p:txBody>
            <a:bodyPr wrap="square" lIns="0" tIns="0" rIns="0" bIns="0" rtlCol="0"/>
            <a:lstStyle/>
            <a:p>
              <a:endParaRPr/>
            </a:p>
          </p:txBody>
        </p:sp>
        <p:sp>
          <p:nvSpPr>
            <p:cNvPr id="46" name="object 46"/>
            <p:cNvSpPr/>
            <p:nvPr/>
          </p:nvSpPr>
          <p:spPr>
            <a:xfrm>
              <a:off x="2686050" y="4362450"/>
              <a:ext cx="91440" cy="0"/>
            </a:xfrm>
            <a:custGeom>
              <a:avLst/>
              <a:gdLst/>
              <a:ahLst/>
              <a:cxnLst/>
              <a:rect l="l" t="t" r="r" b="b"/>
              <a:pathLst>
                <a:path w="91439">
                  <a:moveTo>
                    <a:pt x="0" y="0"/>
                  </a:moveTo>
                  <a:lnTo>
                    <a:pt x="91439" y="0"/>
                  </a:lnTo>
                </a:path>
              </a:pathLst>
            </a:custGeom>
            <a:ln w="12700">
              <a:solidFill>
                <a:srgbClr val="000000"/>
              </a:solidFill>
            </a:ln>
          </p:spPr>
          <p:txBody>
            <a:bodyPr wrap="square" lIns="0" tIns="0" rIns="0" bIns="0" rtlCol="0"/>
            <a:lstStyle/>
            <a:p>
              <a:endParaRPr/>
            </a:p>
          </p:txBody>
        </p:sp>
        <p:sp>
          <p:nvSpPr>
            <p:cNvPr id="47" name="object 47"/>
            <p:cNvSpPr/>
            <p:nvPr/>
          </p:nvSpPr>
          <p:spPr>
            <a:xfrm>
              <a:off x="2686050" y="3943350"/>
              <a:ext cx="91440" cy="0"/>
            </a:xfrm>
            <a:custGeom>
              <a:avLst/>
              <a:gdLst/>
              <a:ahLst/>
              <a:cxnLst/>
              <a:rect l="l" t="t" r="r" b="b"/>
              <a:pathLst>
                <a:path w="91439">
                  <a:moveTo>
                    <a:pt x="0" y="0"/>
                  </a:moveTo>
                  <a:lnTo>
                    <a:pt x="91439" y="0"/>
                  </a:lnTo>
                </a:path>
              </a:pathLst>
            </a:custGeom>
            <a:ln w="12700">
              <a:solidFill>
                <a:srgbClr val="000000"/>
              </a:solidFill>
            </a:ln>
          </p:spPr>
          <p:txBody>
            <a:bodyPr wrap="square" lIns="0" tIns="0" rIns="0" bIns="0" rtlCol="0"/>
            <a:lstStyle/>
            <a:p>
              <a:endParaRPr/>
            </a:p>
          </p:txBody>
        </p:sp>
        <p:sp>
          <p:nvSpPr>
            <p:cNvPr id="48" name="object 48"/>
            <p:cNvSpPr/>
            <p:nvPr/>
          </p:nvSpPr>
          <p:spPr>
            <a:xfrm>
              <a:off x="2686050" y="3536950"/>
              <a:ext cx="91440" cy="0"/>
            </a:xfrm>
            <a:custGeom>
              <a:avLst/>
              <a:gdLst/>
              <a:ahLst/>
              <a:cxnLst/>
              <a:rect l="l" t="t" r="r" b="b"/>
              <a:pathLst>
                <a:path w="91439">
                  <a:moveTo>
                    <a:pt x="0" y="0"/>
                  </a:moveTo>
                  <a:lnTo>
                    <a:pt x="91439" y="1"/>
                  </a:lnTo>
                </a:path>
              </a:pathLst>
            </a:custGeom>
            <a:ln w="12700">
              <a:solidFill>
                <a:srgbClr val="000000"/>
              </a:solidFill>
            </a:ln>
          </p:spPr>
          <p:txBody>
            <a:bodyPr wrap="square" lIns="0" tIns="0" rIns="0" bIns="0" rtlCol="0"/>
            <a:lstStyle/>
            <a:p>
              <a:endParaRPr/>
            </a:p>
          </p:txBody>
        </p:sp>
        <p:sp>
          <p:nvSpPr>
            <p:cNvPr id="49" name="object 49"/>
            <p:cNvSpPr/>
            <p:nvPr/>
          </p:nvSpPr>
          <p:spPr>
            <a:xfrm>
              <a:off x="2686050" y="3130550"/>
              <a:ext cx="91440" cy="0"/>
            </a:xfrm>
            <a:custGeom>
              <a:avLst/>
              <a:gdLst/>
              <a:ahLst/>
              <a:cxnLst/>
              <a:rect l="l" t="t" r="r" b="b"/>
              <a:pathLst>
                <a:path w="91439">
                  <a:moveTo>
                    <a:pt x="0" y="0"/>
                  </a:moveTo>
                  <a:lnTo>
                    <a:pt x="91439" y="1"/>
                  </a:lnTo>
                </a:path>
              </a:pathLst>
            </a:custGeom>
            <a:ln w="12700">
              <a:solidFill>
                <a:srgbClr val="000000"/>
              </a:solidFill>
            </a:ln>
          </p:spPr>
          <p:txBody>
            <a:bodyPr wrap="square" lIns="0" tIns="0" rIns="0" bIns="0" rtlCol="0"/>
            <a:lstStyle/>
            <a:p>
              <a:endParaRPr/>
            </a:p>
          </p:txBody>
        </p:sp>
        <p:sp>
          <p:nvSpPr>
            <p:cNvPr id="50" name="object 50"/>
            <p:cNvSpPr/>
            <p:nvPr/>
          </p:nvSpPr>
          <p:spPr>
            <a:xfrm>
              <a:off x="2686050" y="2724150"/>
              <a:ext cx="91440" cy="0"/>
            </a:xfrm>
            <a:custGeom>
              <a:avLst/>
              <a:gdLst/>
              <a:ahLst/>
              <a:cxnLst/>
              <a:rect l="l" t="t" r="r" b="b"/>
              <a:pathLst>
                <a:path w="91439">
                  <a:moveTo>
                    <a:pt x="0" y="0"/>
                  </a:moveTo>
                  <a:lnTo>
                    <a:pt x="91439" y="1"/>
                  </a:lnTo>
                </a:path>
              </a:pathLst>
            </a:custGeom>
            <a:ln w="12700">
              <a:solidFill>
                <a:srgbClr val="000000"/>
              </a:solidFill>
            </a:ln>
          </p:spPr>
          <p:txBody>
            <a:bodyPr wrap="square" lIns="0" tIns="0" rIns="0" bIns="0" rtlCol="0"/>
            <a:lstStyle/>
            <a:p>
              <a:endParaRPr/>
            </a:p>
          </p:txBody>
        </p:sp>
        <p:sp>
          <p:nvSpPr>
            <p:cNvPr id="51" name="object 51"/>
            <p:cNvSpPr/>
            <p:nvPr/>
          </p:nvSpPr>
          <p:spPr>
            <a:xfrm>
              <a:off x="2686050" y="2330450"/>
              <a:ext cx="91440" cy="0"/>
            </a:xfrm>
            <a:custGeom>
              <a:avLst/>
              <a:gdLst/>
              <a:ahLst/>
              <a:cxnLst/>
              <a:rect l="l" t="t" r="r" b="b"/>
              <a:pathLst>
                <a:path w="91439">
                  <a:moveTo>
                    <a:pt x="0" y="0"/>
                  </a:moveTo>
                  <a:lnTo>
                    <a:pt x="91439" y="1"/>
                  </a:lnTo>
                </a:path>
              </a:pathLst>
            </a:custGeom>
            <a:ln w="12700">
              <a:solidFill>
                <a:srgbClr val="000000"/>
              </a:solidFill>
            </a:ln>
          </p:spPr>
          <p:txBody>
            <a:bodyPr wrap="square" lIns="0" tIns="0" rIns="0" bIns="0" rtlCol="0"/>
            <a:lstStyle/>
            <a:p>
              <a:endParaRPr/>
            </a:p>
          </p:txBody>
        </p:sp>
        <p:sp>
          <p:nvSpPr>
            <p:cNvPr id="52" name="object 52"/>
            <p:cNvSpPr/>
            <p:nvPr/>
          </p:nvSpPr>
          <p:spPr>
            <a:xfrm>
              <a:off x="2724150" y="5975350"/>
              <a:ext cx="4988560" cy="0"/>
            </a:xfrm>
            <a:custGeom>
              <a:avLst/>
              <a:gdLst/>
              <a:ahLst/>
              <a:cxnLst/>
              <a:rect l="l" t="t" r="r" b="b"/>
              <a:pathLst>
                <a:path w="4988559">
                  <a:moveTo>
                    <a:pt x="4988062" y="0"/>
                  </a:moveTo>
                  <a:lnTo>
                    <a:pt x="0" y="0"/>
                  </a:lnTo>
                </a:path>
              </a:pathLst>
            </a:custGeom>
            <a:ln w="12700">
              <a:solidFill>
                <a:srgbClr val="000000"/>
              </a:solidFill>
            </a:ln>
          </p:spPr>
          <p:txBody>
            <a:bodyPr wrap="square" lIns="0" tIns="0" rIns="0" bIns="0" rtlCol="0"/>
            <a:lstStyle/>
            <a:p>
              <a:endParaRPr/>
            </a:p>
          </p:txBody>
        </p:sp>
      </p:grpSp>
      <p:sp>
        <p:nvSpPr>
          <p:cNvPr id="53" name="object 53"/>
          <p:cNvSpPr txBox="1"/>
          <p:nvPr/>
        </p:nvSpPr>
        <p:spPr>
          <a:xfrm>
            <a:off x="4248019" y="2029814"/>
            <a:ext cx="1680845"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595959"/>
                </a:solidFill>
                <a:latin typeface="Times New Roman"/>
                <a:cs typeface="Times New Roman"/>
              </a:rPr>
              <a:t>Medline</a:t>
            </a:r>
            <a:r>
              <a:rPr sz="1400" b="1" spc="-20" dirty="0">
                <a:solidFill>
                  <a:srgbClr val="595959"/>
                </a:solidFill>
                <a:latin typeface="Times New Roman"/>
                <a:cs typeface="Times New Roman"/>
              </a:rPr>
              <a:t> </a:t>
            </a:r>
            <a:r>
              <a:rPr sz="1400" b="1" spc="-10" dirty="0">
                <a:solidFill>
                  <a:srgbClr val="595959"/>
                </a:solidFill>
                <a:latin typeface="Times New Roman"/>
                <a:cs typeface="Times New Roman"/>
              </a:rPr>
              <a:t>Growth</a:t>
            </a:r>
            <a:r>
              <a:rPr sz="1400" b="1" spc="-25" dirty="0">
                <a:solidFill>
                  <a:srgbClr val="595959"/>
                </a:solidFill>
                <a:latin typeface="Times New Roman"/>
                <a:cs typeface="Times New Roman"/>
              </a:rPr>
              <a:t> </a:t>
            </a:r>
            <a:r>
              <a:rPr sz="1400" b="1" spc="-5" dirty="0">
                <a:solidFill>
                  <a:srgbClr val="595959"/>
                </a:solidFill>
                <a:latin typeface="Times New Roman"/>
                <a:cs typeface="Times New Roman"/>
              </a:rPr>
              <a:t>Rate</a:t>
            </a:r>
            <a:endParaRPr sz="1400">
              <a:latin typeface="Times New Roman"/>
              <a:cs typeface="Times New Roman"/>
            </a:endParaRPr>
          </a:p>
        </p:txBody>
      </p:sp>
      <p:sp>
        <p:nvSpPr>
          <p:cNvPr id="54" name="object 54"/>
          <p:cNvSpPr txBox="1"/>
          <p:nvPr/>
        </p:nvSpPr>
        <p:spPr>
          <a:xfrm>
            <a:off x="2848918" y="2075243"/>
            <a:ext cx="4872355" cy="2331720"/>
          </a:xfrm>
          <a:prstGeom prst="rect">
            <a:avLst/>
          </a:prstGeom>
        </p:spPr>
        <p:txBody>
          <a:bodyPr vert="vert" wrap="square" lIns="0" tIns="0" rIns="0" bIns="0" rtlCol="0">
            <a:spAutoFit/>
          </a:bodyPr>
          <a:lstStyle/>
          <a:p>
            <a:pPr marL="12700">
              <a:lnSpc>
                <a:spcPts val="1410"/>
              </a:lnSpc>
            </a:pPr>
            <a:r>
              <a:rPr sz="1200" dirty="0">
                <a:solidFill>
                  <a:srgbClr val="595959"/>
                </a:solidFill>
                <a:latin typeface="Times New Roman"/>
                <a:cs typeface="Times New Roman"/>
              </a:rPr>
              <a:t>15,072,561</a:t>
            </a:r>
            <a:endParaRPr sz="1200">
              <a:latin typeface="Times New Roman"/>
              <a:cs typeface="Times New Roman"/>
            </a:endParaRPr>
          </a:p>
          <a:p>
            <a:pPr marL="200660">
              <a:lnSpc>
                <a:spcPct val="100000"/>
              </a:lnSpc>
              <a:spcBef>
                <a:spcPts val="635"/>
              </a:spcBef>
            </a:pPr>
            <a:r>
              <a:rPr sz="1200" dirty="0">
                <a:solidFill>
                  <a:srgbClr val="595959"/>
                </a:solidFill>
                <a:latin typeface="Times New Roman"/>
                <a:cs typeface="Times New Roman"/>
              </a:rPr>
              <a:t>14,451,219</a:t>
            </a:r>
            <a:endParaRPr sz="1200">
              <a:latin typeface="Times New Roman"/>
              <a:cs typeface="Times New Roman"/>
            </a:endParaRPr>
          </a:p>
          <a:p>
            <a:pPr marL="305435">
              <a:lnSpc>
                <a:spcPct val="100000"/>
              </a:lnSpc>
              <a:spcBef>
                <a:spcPts val="285"/>
              </a:spcBef>
            </a:pPr>
            <a:r>
              <a:rPr sz="1200" dirty="0">
                <a:solidFill>
                  <a:srgbClr val="595959"/>
                </a:solidFill>
                <a:latin typeface="Times New Roman"/>
                <a:cs typeface="Times New Roman"/>
              </a:rPr>
              <a:t>13,889,085</a:t>
            </a:r>
            <a:endParaRPr sz="1200">
              <a:latin typeface="Times New Roman"/>
              <a:cs typeface="Times New Roman"/>
            </a:endParaRPr>
          </a:p>
          <a:p>
            <a:pPr marL="412115">
              <a:lnSpc>
                <a:spcPct val="100000"/>
              </a:lnSpc>
              <a:spcBef>
                <a:spcPts val="284"/>
              </a:spcBef>
            </a:pPr>
            <a:r>
              <a:rPr sz="1200" dirty="0">
                <a:solidFill>
                  <a:srgbClr val="595959"/>
                </a:solidFill>
                <a:latin typeface="Times New Roman"/>
                <a:cs typeface="Times New Roman"/>
              </a:rPr>
              <a:t>13,352,989</a:t>
            </a:r>
            <a:endParaRPr sz="1200">
              <a:latin typeface="Times New Roman"/>
              <a:cs typeface="Times New Roman"/>
            </a:endParaRPr>
          </a:p>
          <a:p>
            <a:pPr marL="509270">
              <a:lnSpc>
                <a:spcPct val="100000"/>
              </a:lnSpc>
              <a:spcBef>
                <a:spcPts val="645"/>
              </a:spcBef>
            </a:pPr>
            <a:r>
              <a:rPr sz="1200" dirty="0">
                <a:solidFill>
                  <a:srgbClr val="595959"/>
                </a:solidFill>
                <a:latin typeface="Times New Roman"/>
                <a:cs typeface="Times New Roman"/>
              </a:rPr>
              <a:t>12,829,574</a:t>
            </a:r>
            <a:endParaRPr sz="1200">
              <a:latin typeface="Times New Roman"/>
              <a:cs typeface="Times New Roman"/>
            </a:endParaRPr>
          </a:p>
          <a:p>
            <a:pPr marL="610235">
              <a:lnSpc>
                <a:spcPct val="100000"/>
              </a:lnSpc>
              <a:spcBef>
                <a:spcPts val="645"/>
              </a:spcBef>
            </a:pPr>
            <a:r>
              <a:rPr sz="1200" dirty="0">
                <a:solidFill>
                  <a:srgbClr val="595959"/>
                </a:solidFill>
                <a:latin typeface="Times New Roman"/>
                <a:cs typeface="Times New Roman"/>
              </a:rPr>
              <a:t>12,314,270</a:t>
            </a:r>
            <a:endParaRPr sz="1200">
              <a:latin typeface="Times New Roman"/>
              <a:cs typeface="Times New Roman"/>
            </a:endParaRPr>
          </a:p>
          <a:p>
            <a:pPr marL="760095">
              <a:lnSpc>
                <a:spcPct val="100000"/>
              </a:lnSpc>
              <a:spcBef>
                <a:spcPts val="650"/>
              </a:spcBef>
            </a:pPr>
            <a:r>
              <a:rPr sz="1200" spc="-5" dirty="0">
                <a:solidFill>
                  <a:srgbClr val="595959"/>
                </a:solidFill>
                <a:latin typeface="Times New Roman"/>
                <a:cs typeface="Times New Roman"/>
              </a:rPr>
              <a:t>11,838,481</a:t>
            </a:r>
            <a:endParaRPr sz="1200">
              <a:latin typeface="Times New Roman"/>
              <a:cs typeface="Times New Roman"/>
            </a:endParaRPr>
          </a:p>
          <a:p>
            <a:pPr marL="861060">
              <a:lnSpc>
                <a:spcPct val="100000"/>
              </a:lnSpc>
              <a:spcBef>
                <a:spcPts val="645"/>
              </a:spcBef>
            </a:pPr>
            <a:r>
              <a:rPr sz="1200" spc="-5" dirty="0">
                <a:solidFill>
                  <a:srgbClr val="595959"/>
                </a:solidFill>
                <a:latin typeface="Times New Roman"/>
                <a:cs typeface="Times New Roman"/>
              </a:rPr>
              <a:t>11,381,409</a:t>
            </a:r>
            <a:endParaRPr sz="1200">
              <a:latin typeface="Times New Roman"/>
              <a:cs typeface="Times New Roman"/>
            </a:endParaRPr>
          </a:p>
          <a:p>
            <a:pPr marL="929005">
              <a:lnSpc>
                <a:spcPct val="100000"/>
              </a:lnSpc>
              <a:spcBef>
                <a:spcPts val="650"/>
              </a:spcBef>
            </a:pPr>
            <a:r>
              <a:rPr sz="1200" dirty="0">
                <a:solidFill>
                  <a:srgbClr val="595959"/>
                </a:solidFill>
                <a:latin typeface="Times New Roman"/>
                <a:cs typeface="Times New Roman"/>
              </a:rPr>
              <a:t>10,940,964</a:t>
            </a:r>
            <a:endParaRPr sz="1200">
              <a:latin typeface="Times New Roman"/>
              <a:cs typeface="Times New Roman"/>
            </a:endParaRPr>
          </a:p>
          <a:p>
            <a:pPr marL="1033144">
              <a:lnSpc>
                <a:spcPct val="100000"/>
              </a:lnSpc>
              <a:spcBef>
                <a:spcPts val="645"/>
              </a:spcBef>
            </a:pPr>
            <a:r>
              <a:rPr sz="1200" dirty="0">
                <a:solidFill>
                  <a:srgbClr val="595959"/>
                </a:solidFill>
                <a:latin typeface="Times New Roman"/>
                <a:cs typeface="Times New Roman"/>
              </a:rPr>
              <a:t>10,498,293</a:t>
            </a:r>
            <a:endParaRPr sz="1200">
              <a:latin typeface="Times New Roman"/>
              <a:cs typeface="Times New Roman"/>
            </a:endParaRPr>
          </a:p>
          <a:p>
            <a:pPr marL="1136015">
              <a:lnSpc>
                <a:spcPct val="100000"/>
              </a:lnSpc>
              <a:spcBef>
                <a:spcPts val="650"/>
              </a:spcBef>
            </a:pPr>
            <a:r>
              <a:rPr sz="1200" dirty="0">
                <a:solidFill>
                  <a:srgbClr val="595959"/>
                </a:solidFill>
                <a:latin typeface="Times New Roman"/>
                <a:cs typeface="Times New Roman"/>
              </a:rPr>
              <a:t>10,065,801</a:t>
            </a:r>
            <a:endParaRPr sz="1200">
              <a:latin typeface="Times New Roman"/>
              <a:cs typeface="Times New Roman"/>
            </a:endParaRPr>
          </a:p>
          <a:p>
            <a:pPr marL="1287780">
              <a:lnSpc>
                <a:spcPct val="100000"/>
              </a:lnSpc>
              <a:spcBef>
                <a:spcPts val="645"/>
              </a:spcBef>
            </a:pPr>
            <a:r>
              <a:rPr sz="1200" dirty="0">
                <a:solidFill>
                  <a:srgbClr val="595959"/>
                </a:solidFill>
                <a:latin typeface="Times New Roman"/>
                <a:cs typeface="Times New Roman"/>
              </a:rPr>
              <a:t>9,644,153</a:t>
            </a:r>
            <a:endParaRPr sz="1200">
              <a:latin typeface="Times New Roman"/>
              <a:cs typeface="Times New Roman"/>
            </a:endParaRPr>
          </a:p>
          <a:p>
            <a:pPr marL="1371600">
              <a:lnSpc>
                <a:spcPct val="100000"/>
              </a:lnSpc>
              <a:spcBef>
                <a:spcPts val="650"/>
              </a:spcBef>
            </a:pPr>
            <a:r>
              <a:rPr sz="1200" dirty="0">
                <a:solidFill>
                  <a:srgbClr val="595959"/>
                </a:solidFill>
                <a:latin typeface="Times New Roman"/>
                <a:cs typeface="Times New Roman"/>
              </a:rPr>
              <a:t>9,232,699</a:t>
            </a:r>
            <a:endParaRPr sz="1200">
              <a:latin typeface="Times New Roman"/>
              <a:cs typeface="Times New Roman"/>
            </a:endParaRPr>
          </a:p>
          <a:p>
            <a:pPr marL="1441450">
              <a:lnSpc>
                <a:spcPct val="100000"/>
              </a:lnSpc>
              <a:spcBef>
                <a:spcPts val="645"/>
              </a:spcBef>
            </a:pPr>
            <a:r>
              <a:rPr sz="1200" dirty="0">
                <a:solidFill>
                  <a:srgbClr val="595959"/>
                </a:solidFill>
                <a:latin typeface="Times New Roman"/>
                <a:cs typeface="Times New Roman"/>
              </a:rPr>
              <a:t>8,829,228</a:t>
            </a:r>
            <a:endParaRPr sz="1200">
              <a:latin typeface="Times New Roman"/>
              <a:cs typeface="Times New Roman"/>
            </a:endParaRPr>
          </a:p>
          <a:p>
            <a:pPr marL="1505585">
              <a:lnSpc>
                <a:spcPct val="100000"/>
              </a:lnSpc>
              <a:spcBef>
                <a:spcPts val="645"/>
              </a:spcBef>
            </a:pPr>
            <a:r>
              <a:rPr sz="1200" dirty="0">
                <a:solidFill>
                  <a:srgbClr val="595959"/>
                </a:solidFill>
                <a:latin typeface="Times New Roman"/>
                <a:cs typeface="Times New Roman"/>
              </a:rPr>
              <a:t>8,428,636</a:t>
            </a:r>
            <a:endParaRPr sz="1200">
              <a:latin typeface="Times New Roman"/>
              <a:cs typeface="Times New Roman"/>
            </a:endParaRPr>
          </a:p>
          <a:p>
            <a:pPr marL="1480185">
              <a:lnSpc>
                <a:spcPct val="100000"/>
              </a:lnSpc>
              <a:spcBef>
                <a:spcPts val="650"/>
              </a:spcBef>
            </a:pPr>
            <a:r>
              <a:rPr sz="1200" dirty="0">
                <a:solidFill>
                  <a:srgbClr val="595959"/>
                </a:solidFill>
                <a:latin typeface="Times New Roman"/>
                <a:cs typeface="Times New Roman"/>
              </a:rPr>
              <a:t>8,030,245</a:t>
            </a:r>
            <a:endParaRPr sz="1200">
              <a:latin typeface="Times New Roman"/>
              <a:cs typeface="Times New Roman"/>
            </a:endParaRPr>
          </a:p>
          <a:p>
            <a:pPr marL="1569085">
              <a:lnSpc>
                <a:spcPct val="100000"/>
              </a:lnSpc>
              <a:spcBef>
                <a:spcPts val="645"/>
              </a:spcBef>
            </a:pPr>
            <a:r>
              <a:rPr sz="1200" dirty="0">
                <a:solidFill>
                  <a:srgbClr val="595959"/>
                </a:solidFill>
                <a:latin typeface="Times New Roman"/>
                <a:cs typeface="Times New Roman"/>
              </a:rPr>
              <a:t>7,639,126</a:t>
            </a:r>
            <a:endParaRPr sz="1200">
              <a:latin typeface="Times New Roman"/>
              <a:cs typeface="Times New Roman"/>
            </a:endParaRPr>
          </a:p>
          <a:p>
            <a:pPr marL="1651000">
              <a:lnSpc>
                <a:spcPct val="100000"/>
              </a:lnSpc>
              <a:spcBef>
                <a:spcPts val="650"/>
              </a:spcBef>
            </a:pPr>
            <a:r>
              <a:rPr sz="1200" dirty="0">
                <a:solidFill>
                  <a:srgbClr val="595959"/>
                </a:solidFill>
                <a:latin typeface="Times New Roman"/>
                <a:cs typeface="Times New Roman"/>
              </a:rPr>
              <a:t>7,263,975</a:t>
            </a:r>
            <a:endParaRPr sz="1200">
              <a:latin typeface="Times New Roman"/>
              <a:cs typeface="Times New Roman"/>
            </a:endParaRPr>
          </a:p>
          <a:p>
            <a:pPr marL="1708785">
              <a:lnSpc>
                <a:spcPct val="100000"/>
              </a:lnSpc>
              <a:spcBef>
                <a:spcPts val="645"/>
              </a:spcBef>
            </a:pPr>
            <a:r>
              <a:rPr sz="1200" dirty="0">
                <a:solidFill>
                  <a:srgbClr val="595959"/>
                </a:solidFill>
                <a:latin typeface="Times New Roman"/>
                <a:cs typeface="Times New Roman"/>
              </a:rPr>
              <a:t>6,907,212</a:t>
            </a:r>
            <a:endParaRPr sz="1200">
              <a:latin typeface="Times New Roman"/>
              <a:cs typeface="Times New Roman"/>
            </a:endParaRPr>
          </a:p>
        </p:txBody>
      </p:sp>
      <p:grpSp>
        <p:nvGrpSpPr>
          <p:cNvPr id="55" name="object 55"/>
          <p:cNvGrpSpPr/>
          <p:nvPr/>
        </p:nvGrpSpPr>
        <p:grpSpPr>
          <a:xfrm>
            <a:off x="2895600" y="2857500"/>
            <a:ext cx="4851400" cy="3209290"/>
            <a:chOff x="2895600" y="2857500"/>
            <a:chExt cx="4851400" cy="3209290"/>
          </a:xfrm>
        </p:grpSpPr>
        <p:sp>
          <p:nvSpPr>
            <p:cNvPr id="56" name="object 56"/>
            <p:cNvSpPr/>
            <p:nvPr/>
          </p:nvSpPr>
          <p:spPr>
            <a:xfrm>
              <a:off x="2914650" y="2876550"/>
              <a:ext cx="4686300" cy="1663700"/>
            </a:xfrm>
            <a:custGeom>
              <a:avLst/>
              <a:gdLst/>
              <a:ahLst/>
              <a:cxnLst/>
              <a:rect l="l" t="t" r="r" b="b"/>
              <a:pathLst>
                <a:path w="4686300" h="1663700">
                  <a:moveTo>
                    <a:pt x="0" y="1663700"/>
                  </a:moveTo>
                  <a:lnTo>
                    <a:pt x="49750" y="1651535"/>
                  </a:lnTo>
                  <a:lnTo>
                    <a:pt x="99497" y="1639367"/>
                  </a:lnTo>
                  <a:lnTo>
                    <a:pt x="149236" y="1627191"/>
                  </a:lnTo>
                  <a:lnTo>
                    <a:pt x="198963" y="1615005"/>
                  </a:lnTo>
                  <a:lnTo>
                    <a:pt x="248675" y="1602804"/>
                  </a:lnTo>
                  <a:lnTo>
                    <a:pt x="298367" y="1590585"/>
                  </a:lnTo>
                  <a:lnTo>
                    <a:pt x="348036" y="1578345"/>
                  </a:lnTo>
                  <a:lnTo>
                    <a:pt x="397678" y="1566078"/>
                  </a:lnTo>
                  <a:lnTo>
                    <a:pt x="447290" y="1553783"/>
                  </a:lnTo>
                  <a:lnTo>
                    <a:pt x="496866" y="1541455"/>
                  </a:lnTo>
                  <a:lnTo>
                    <a:pt x="546403" y="1529091"/>
                  </a:lnTo>
                  <a:lnTo>
                    <a:pt x="595898" y="1516687"/>
                  </a:lnTo>
                  <a:lnTo>
                    <a:pt x="645346" y="1504240"/>
                  </a:lnTo>
                  <a:lnTo>
                    <a:pt x="694744" y="1491745"/>
                  </a:lnTo>
                  <a:lnTo>
                    <a:pt x="744088" y="1479199"/>
                  </a:lnTo>
                  <a:lnTo>
                    <a:pt x="793374" y="1466599"/>
                  </a:lnTo>
                  <a:lnTo>
                    <a:pt x="842598" y="1453941"/>
                  </a:lnTo>
                  <a:lnTo>
                    <a:pt x="891755" y="1441221"/>
                  </a:lnTo>
                  <a:lnTo>
                    <a:pt x="940843" y="1428436"/>
                  </a:lnTo>
                  <a:lnTo>
                    <a:pt x="989858" y="1415582"/>
                  </a:lnTo>
                  <a:lnTo>
                    <a:pt x="1038795" y="1402656"/>
                  </a:lnTo>
                  <a:lnTo>
                    <a:pt x="1087650" y="1389653"/>
                  </a:lnTo>
                  <a:lnTo>
                    <a:pt x="1136421" y="1376570"/>
                  </a:lnTo>
                  <a:lnTo>
                    <a:pt x="1185102" y="1363404"/>
                  </a:lnTo>
                  <a:lnTo>
                    <a:pt x="1233690" y="1350151"/>
                  </a:lnTo>
                  <a:lnTo>
                    <a:pt x="1282182" y="1336807"/>
                  </a:lnTo>
                  <a:lnTo>
                    <a:pt x="1330572" y="1323368"/>
                  </a:lnTo>
                  <a:lnTo>
                    <a:pt x="1378858" y="1309832"/>
                  </a:lnTo>
                  <a:lnTo>
                    <a:pt x="1427036" y="1296194"/>
                  </a:lnTo>
                  <a:lnTo>
                    <a:pt x="1475101" y="1282451"/>
                  </a:lnTo>
                  <a:lnTo>
                    <a:pt x="1523050" y="1268599"/>
                  </a:lnTo>
                  <a:lnTo>
                    <a:pt x="1570879" y="1254634"/>
                  </a:lnTo>
                  <a:lnTo>
                    <a:pt x="1618584" y="1240554"/>
                  </a:lnTo>
                  <a:lnTo>
                    <a:pt x="1666161" y="1226353"/>
                  </a:lnTo>
                  <a:lnTo>
                    <a:pt x="1713606" y="1212029"/>
                  </a:lnTo>
                  <a:lnTo>
                    <a:pt x="1760916" y="1197578"/>
                  </a:lnTo>
                  <a:lnTo>
                    <a:pt x="1808086" y="1182997"/>
                  </a:lnTo>
                  <a:lnTo>
                    <a:pt x="1855113" y="1168281"/>
                  </a:lnTo>
                  <a:lnTo>
                    <a:pt x="1901993" y="1153428"/>
                  </a:lnTo>
                  <a:lnTo>
                    <a:pt x="1951470" y="1137539"/>
                  </a:lnTo>
                  <a:lnTo>
                    <a:pt x="2001212" y="1121345"/>
                  </a:lnTo>
                  <a:lnTo>
                    <a:pt x="2051185" y="1104865"/>
                  </a:lnTo>
                  <a:lnTo>
                    <a:pt x="2101355" y="1088115"/>
                  </a:lnTo>
                  <a:lnTo>
                    <a:pt x="2151690" y="1071114"/>
                  </a:lnTo>
                  <a:lnTo>
                    <a:pt x="2202156" y="1053878"/>
                  </a:lnTo>
                  <a:lnTo>
                    <a:pt x="2252720" y="1036426"/>
                  </a:lnTo>
                  <a:lnTo>
                    <a:pt x="2303349" y="1018775"/>
                  </a:lnTo>
                  <a:lnTo>
                    <a:pt x="2354010" y="1000943"/>
                  </a:lnTo>
                  <a:lnTo>
                    <a:pt x="2404670" y="982947"/>
                  </a:lnTo>
                  <a:lnTo>
                    <a:pt x="2455295" y="964805"/>
                  </a:lnTo>
                  <a:lnTo>
                    <a:pt x="2505853" y="946535"/>
                  </a:lnTo>
                  <a:lnTo>
                    <a:pt x="2556309" y="928155"/>
                  </a:lnTo>
                  <a:lnTo>
                    <a:pt x="2606632" y="909681"/>
                  </a:lnTo>
                  <a:lnTo>
                    <a:pt x="2656787" y="891131"/>
                  </a:lnTo>
                  <a:lnTo>
                    <a:pt x="2706742" y="872524"/>
                  </a:lnTo>
                  <a:lnTo>
                    <a:pt x="2756464" y="853877"/>
                  </a:lnTo>
                  <a:lnTo>
                    <a:pt x="2805919" y="835207"/>
                  </a:lnTo>
                  <a:lnTo>
                    <a:pt x="2855073" y="816532"/>
                  </a:lnTo>
                  <a:lnTo>
                    <a:pt x="2903895" y="797870"/>
                  </a:lnTo>
                  <a:lnTo>
                    <a:pt x="2952351" y="779239"/>
                  </a:lnTo>
                  <a:lnTo>
                    <a:pt x="3000407" y="760655"/>
                  </a:lnTo>
                  <a:lnTo>
                    <a:pt x="3048031" y="742137"/>
                  </a:lnTo>
                  <a:lnTo>
                    <a:pt x="3095189" y="723702"/>
                  </a:lnTo>
                  <a:lnTo>
                    <a:pt x="3141848" y="705367"/>
                  </a:lnTo>
                  <a:lnTo>
                    <a:pt x="3187975" y="687152"/>
                  </a:lnTo>
                  <a:lnTo>
                    <a:pt x="3233537" y="669072"/>
                  </a:lnTo>
                  <a:lnTo>
                    <a:pt x="3278500" y="651146"/>
                  </a:lnTo>
                  <a:lnTo>
                    <a:pt x="3322832" y="633392"/>
                  </a:lnTo>
                  <a:lnTo>
                    <a:pt x="3366499" y="615826"/>
                  </a:lnTo>
                  <a:lnTo>
                    <a:pt x="3409468" y="598467"/>
                  </a:lnTo>
                  <a:lnTo>
                    <a:pt x="3451706" y="581333"/>
                  </a:lnTo>
                  <a:lnTo>
                    <a:pt x="3493180" y="564440"/>
                  </a:lnTo>
                  <a:lnTo>
                    <a:pt x="3533856" y="547807"/>
                  </a:lnTo>
                  <a:lnTo>
                    <a:pt x="3573702" y="531451"/>
                  </a:lnTo>
                  <a:lnTo>
                    <a:pt x="3612684" y="515389"/>
                  </a:lnTo>
                  <a:lnTo>
                    <a:pt x="3650770" y="499640"/>
                  </a:lnTo>
                  <a:lnTo>
                    <a:pt x="3710301" y="474781"/>
                  </a:lnTo>
                  <a:lnTo>
                    <a:pt x="3767899" y="450340"/>
                  </a:lnTo>
                  <a:lnTo>
                    <a:pt x="3823649" y="426298"/>
                  </a:lnTo>
                  <a:lnTo>
                    <a:pt x="3877642" y="402636"/>
                  </a:lnTo>
                  <a:lnTo>
                    <a:pt x="3929963" y="379335"/>
                  </a:lnTo>
                  <a:lnTo>
                    <a:pt x="3980702" y="356377"/>
                  </a:lnTo>
                  <a:lnTo>
                    <a:pt x="4029945" y="333741"/>
                  </a:lnTo>
                  <a:lnTo>
                    <a:pt x="4077782" y="311409"/>
                  </a:lnTo>
                  <a:lnTo>
                    <a:pt x="4124300" y="289363"/>
                  </a:lnTo>
                  <a:lnTo>
                    <a:pt x="4169587" y="267582"/>
                  </a:lnTo>
                  <a:lnTo>
                    <a:pt x="4213731" y="246049"/>
                  </a:lnTo>
                  <a:lnTo>
                    <a:pt x="4256819" y="224743"/>
                  </a:lnTo>
                  <a:lnTo>
                    <a:pt x="4298940" y="203647"/>
                  </a:lnTo>
                  <a:lnTo>
                    <a:pt x="4340182" y="182741"/>
                  </a:lnTo>
                  <a:lnTo>
                    <a:pt x="4380633" y="162005"/>
                  </a:lnTo>
                  <a:lnTo>
                    <a:pt x="4420380" y="141422"/>
                  </a:lnTo>
                  <a:lnTo>
                    <a:pt x="4459512" y="120972"/>
                  </a:lnTo>
                  <a:lnTo>
                    <a:pt x="4498116" y="100635"/>
                  </a:lnTo>
                  <a:lnTo>
                    <a:pt x="4536280" y="80394"/>
                  </a:lnTo>
                  <a:lnTo>
                    <a:pt x="4574093" y="60229"/>
                  </a:lnTo>
                  <a:lnTo>
                    <a:pt x="4611641" y="40121"/>
                  </a:lnTo>
                  <a:lnTo>
                    <a:pt x="4649014" y="20051"/>
                  </a:lnTo>
                  <a:lnTo>
                    <a:pt x="4686300" y="0"/>
                  </a:lnTo>
                </a:path>
              </a:pathLst>
            </a:custGeom>
            <a:ln w="38100">
              <a:solidFill>
                <a:srgbClr val="000000"/>
              </a:solidFill>
            </a:ln>
          </p:spPr>
          <p:txBody>
            <a:bodyPr wrap="square" lIns="0" tIns="0" rIns="0" bIns="0" rtlCol="0"/>
            <a:lstStyle/>
            <a:p>
              <a:endParaRPr/>
            </a:p>
          </p:txBody>
        </p:sp>
        <p:sp>
          <p:nvSpPr>
            <p:cNvPr id="57" name="object 57"/>
            <p:cNvSpPr/>
            <p:nvPr/>
          </p:nvSpPr>
          <p:spPr>
            <a:xfrm>
              <a:off x="3067050" y="5975350"/>
              <a:ext cx="0" cy="91440"/>
            </a:xfrm>
            <a:custGeom>
              <a:avLst/>
              <a:gdLst/>
              <a:ahLst/>
              <a:cxnLst/>
              <a:rect l="l" t="t" r="r" b="b"/>
              <a:pathLst>
                <a:path h="91439">
                  <a:moveTo>
                    <a:pt x="0" y="0"/>
                  </a:moveTo>
                  <a:lnTo>
                    <a:pt x="0" y="91440"/>
                  </a:lnTo>
                </a:path>
              </a:pathLst>
            </a:custGeom>
            <a:ln w="12700">
              <a:solidFill>
                <a:srgbClr val="000000"/>
              </a:solidFill>
            </a:ln>
          </p:spPr>
          <p:txBody>
            <a:bodyPr wrap="square" lIns="0" tIns="0" rIns="0" bIns="0" rtlCol="0"/>
            <a:lstStyle/>
            <a:p>
              <a:endParaRPr/>
            </a:p>
          </p:txBody>
        </p:sp>
        <p:sp>
          <p:nvSpPr>
            <p:cNvPr id="58" name="object 58"/>
            <p:cNvSpPr/>
            <p:nvPr/>
          </p:nvSpPr>
          <p:spPr>
            <a:xfrm>
              <a:off x="33337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59" name="object 59"/>
            <p:cNvSpPr/>
            <p:nvPr/>
          </p:nvSpPr>
          <p:spPr>
            <a:xfrm>
              <a:off x="35877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60" name="object 60"/>
            <p:cNvSpPr/>
            <p:nvPr/>
          </p:nvSpPr>
          <p:spPr>
            <a:xfrm>
              <a:off x="38417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61" name="object 61"/>
            <p:cNvSpPr/>
            <p:nvPr/>
          </p:nvSpPr>
          <p:spPr>
            <a:xfrm>
              <a:off x="41211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62" name="object 62"/>
            <p:cNvSpPr/>
            <p:nvPr/>
          </p:nvSpPr>
          <p:spPr>
            <a:xfrm>
              <a:off x="43624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63" name="object 63"/>
            <p:cNvSpPr/>
            <p:nvPr/>
          </p:nvSpPr>
          <p:spPr>
            <a:xfrm>
              <a:off x="46418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64" name="object 64"/>
            <p:cNvSpPr/>
            <p:nvPr/>
          </p:nvSpPr>
          <p:spPr>
            <a:xfrm>
              <a:off x="48831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65" name="object 65"/>
            <p:cNvSpPr/>
            <p:nvPr/>
          </p:nvSpPr>
          <p:spPr>
            <a:xfrm>
              <a:off x="51498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66" name="object 66"/>
            <p:cNvSpPr/>
            <p:nvPr/>
          </p:nvSpPr>
          <p:spPr>
            <a:xfrm>
              <a:off x="54038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67" name="object 67"/>
            <p:cNvSpPr/>
            <p:nvPr/>
          </p:nvSpPr>
          <p:spPr>
            <a:xfrm>
              <a:off x="56578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68" name="object 68"/>
            <p:cNvSpPr/>
            <p:nvPr/>
          </p:nvSpPr>
          <p:spPr>
            <a:xfrm>
              <a:off x="59245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69" name="object 69"/>
            <p:cNvSpPr/>
            <p:nvPr/>
          </p:nvSpPr>
          <p:spPr>
            <a:xfrm>
              <a:off x="61785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70" name="object 70"/>
            <p:cNvSpPr/>
            <p:nvPr/>
          </p:nvSpPr>
          <p:spPr>
            <a:xfrm>
              <a:off x="6445250" y="5975350"/>
              <a:ext cx="0" cy="91440"/>
            </a:xfrm>
            <a:custGeom>
              <a:avLst/>
              <a:gdLst/>
              <a:ahLst/>
              <a:cxnLst/>
              <a:rect l="l" t="t" r="r" b="b"/>
              <a:pathLst>
                <a:path h="91439">
                  <a:moveTo>
                    <a:pt x="0" y="0"/>
                  </a:moveTo>
                  <a:lnTo>
                    <a:pt x="1" y="91440"/>
                  </a:lnTo>
                </a:path>
              </a:pathLst>
            </a:custGeom>
            <a:ln w="12700">
              <a:solidFill>
                <a:srgbClr val="000000"/>
              </a:solidFill>
            </a:ln>
          </p:spPr>
          <p:txBody>
            <a:bodyPr wrap="square" lIns="0" tIns="0" rIns="0" bIns="0" rtlCol="0"/>
            <a:lstStyle/>
            <a:p>
              <a:endParaRPr/>
            </a:p>
          </p:txBody>
        </p:sp>
        <p:sp>
          <p:nvSpPr>
            <p:cNvPr id="71" name="object 71"/>
            <p:cNvSpPr/>
            <p:nvPr/>
          </p:nvSpPr>
          <p:spPr>
            <a:xfrm>
              <a:off x="6724650" y="5975350"/>
              <a:ext cx="0" cy="91440"/>
            </a:xfrm>
            <a:custGeom>
              <a:avLst/>
              <a:gdLst/>
              <a:ahLst/>
              <a:cxnLst/>
              <a:rect l="l" t="t" r="r" b="b"/>
              <a:pathLst>
                <a:path h="91439">
                  <a:moveTo>
                    <a:pt x="0" y="0"/>
                  </a:moveTo>
                  <a:lnTo>
                    <a:pt x="0" y="91440"/>
                  </a:lnTo>
                </a:path>
              </a:pathLst>
            </a:custGeom>
            <a:ln w="12700">
              <a:solidFill>
                <a:srgbClr val="000000"/>
              </a:solidFill>
            </a:ln>
          </p:spPr>
          <p:txBody>
            <a:bodyPr wrap="square" lIns="0" tIns="0" rIns="0" bIns="0" rtlCol="0"/>
            <a:lstStyle/>
            <a:p>
              <a:endParaRPr/>
            </a:p>
          </p:txBody>
        </p:sp>
        <p:sp>
          <p:nvSpPr>
            <p:cNvPr id="72" name="object 72"/>
            <p:cNvSpPr/>
            <p:nvPr/>
          </p:nvSpPr>
          <p:spPr>
            <a:xfrm>
              <a:off x="6978650" y="5975350"/>
              <a:ext cx="0" cy="91440"/>
            </a:xfrm>
            <a:custGeom>
              <a:avLst/>
              <a:gdLst/>
              <a:ahLst/>
              <a:cxnLst/>
              <a:rect l="l" t="t" r="r" b="b"/>
              <a:pathLst>
                <a:path h="91439">
                  <a:moveTo>
                    <a:pt x="0" y="0"/>
                  </a:moveTo>
                  <a:lnTo>
                    <a:pt x="0" y="91440"/>
                  </a:lnTo>
                </a:path>
              </a:pathLst>
            </a:custGeom>
            <a:ln w="12700">
              <a:solidFill>
                <a:srgbClr val="000000"/>
              </a:solidFill>
            </a:ln>
          </p:spPr>
          <p:txBody>
            <a:bodyPr wrap="square" lIns="0" tIns="0" rIns="0" bIns="0" rtlCol="0"/>
            <a:lstStyle/>
            <a:p>
              <a:endParaRPr/>
            </a:p>
          </p:txBody>
        </p:sp>
        <p:sp>
          <p:nvSpPr>
            <p:cNvPr id="73" name="object 73"/>
            <p:cNvSpPr/>
            <p:nvPr/>
          </p:nvSpPr>
          <p:spPr>
            <a:xfrm>
              <a:off x="7245350" y="5975350"/>
              <a:ext cx="0" cy="91440"/>
            </a:xfrm>
            <a:custGeom>
              <a:avLst/>
              <a:gdLst/>
              <a:ahLst/>
              <a:cxnLst/>
              <a:rect l="l" t="t" r="r" b="b"/>
              <a:pathLst>
                <a:path h="91439">
                  <a:moveTo>
                    <a:pt x="0" y="0"/>
                  </a:moveTo>
                  <a:lnTo>
                    <a:pt x="0" y="91440"/>
                  </a:lnTo>
                </a:path>
              </a:pathLst>
            </a:custGeom>
            <a:ln w="12700">
              <a:solidFill>
                <a:srgbClr val="000000"/>
              </a:solidFill>
            </a:ln>
          </p:spPr>
          <p:txBody>
            <a:bodyPr wrap="square" lIns="0" tIns="0" rIns="0" bIns="0" rtlCol="0"/>
            <a:lstStyle/>
            <a:p>
              <a:endParaRPr/>
            </a:p>
          </p:txBody>
        </p:sp>
        <p:sp>
          <p:nvSpPr>
            <p:cNvPr id="74" name="object 74"/>
            <p:cNvSpPr/>
            <p:nvPr/>
          </p:nvSpPr>
          <p:spPr>
            <a:xfrm>
              <a:off x="7512050" y="5975350"/>
              <a:ext cx="0" cy="91440"/>
            </a:xfrm>
            <a:custGeom>
              <a:avLst/>
              <a:gdLst/>
              <a:ahLst/>
              <a:cxnLst/>
              <a:rect l="l" t="t" r="r" b="b"/>
              <a:pathLst>
                <a:path h="91439">
                  <a:moveTo>
                    <a:pt x="0" y="0"/>
                  </a:moveTo>
                  <a:lnTo>
                    <a:pt x="0" y="91440"/>
                  </a:lnTo>
                </a:path>
              </a:pathLst>
            </a:custGeom>
            <a:ln w="12700">
              <a:solidFill>
                <a:srgbClr val="000000"/>
              </a:solidFill>
            </a:ln>
          </p:spPr>
          <p:txBody>
            <a:bodyPr wrap="square" lIns="0" tIns="0" rIns="0" bIns="0" rtlCol="0"/>
            <a:lstStyle/>
            <a:p>
              <a:endParaRPr/>
            </a:p>
          </p:txBody>
        </p:sp>
        <p:sp>
          <p:nvSpPr>
            <p:cNvPr id="75" name="object 75"/>
            <p:cNvSpPr/>
            <p:nvPr/>
          </p:nvSpPr>
          <p:spPr>
            <a:xfrm>
              <a:off x="7740650" y="5975350"/>
              <a:ext cx="0" cy="91440"/>
            </a:xfrm>
            <a:custGeom>
              <a:avLst/>
              <a:gdLst/>
              <a:ahLst/>
              <a:cxnLst/>
              <a:rect l="l" t="t" r="r" b="b"/>
              <a:pathLst>
                <a:path h="91439">
                  <a:moveTo>
                    <a:pt x="0" y="0"/>
                  </a:moveTo>
                  <a:lnTo>
                    <a:pt x="0" y="91440"/>
                  </a:lnTo>
                </a:path>
              </a:pathLst>
            </a:custGeom>
            <a:ln w="12700">
              <a:solidFill>
                <a:srgbClr val="000000"/>
              </a:solidFill>
            </a:ln>
          </p:spPr>
          <p:txBody>
            <a:bodyPr wrap="square" lIns="0" tIns="0" rIns="0" bIns="0" rtlCol="0"/>
            <a:lstStyle/>
            <a:p>
              <a:endParaRPr/>
            </a:p>
          </p:txBody>
        </p:sp>
      </p:grpSp>
      <p:sp>
        <p:nvSpPr>
          <p:cNvPr id="76" name="object 76"/>
          <p:cNvSpPr txBox="1"/>
          <p:nvPr/>
        </p:nvSpPr>
        <p:spPr>
          <a:xfrm>
            <a:off x="2122242" y="2209832"/>
            <a:ext cx="50990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18E</a:t>
            </a:r>
            <a:r>
              <a:rPr sz="1200" spc="-45" dirty="0">
                <a:solidFill>
                  <a:srgbClr val="595959"/>
                </a:solidFill>
                <a:latin typeface="Times New Roman"/>
                <a:cs typeface="Times New Roman"/>
              </a:rPr>
              <a:t> </a:t>
            </a:r>
            <a:r>
              <a:rPr sz="1200" dirty="0">
                <a:solidFill>
                  <a:srgbClr val="595959"/>
                </a:solidFill>
                <a:latin typeface="Times New Roman"/>
                <a:cs typeface="Times New Roman"/>
              </a:rPr>
              <a:t>+</a:t>
            </a:r>
            <a:r>
              <a:rPr sz="1200" spc="-45" dirty="0">
                <a:solidFill>
                  <a:srgbClr val="595959"/>
                </a:solidFill>
                <a:latin typeface="Times New Roman"/>
                <a:cs typeface="Times New Roman"/>
              </a:rPr>
              <a:t> </a:t>
            </a:r>
            <a:r>
              <a:rPr sz="1200" dirty="0">
                <a:solidFill>
                  <a:srgbClr val="595959"/>
                </a:solidFill>
                <a:latin typeface="Times New Roman"/>
                <a:cs typeface="Times New Roman"/>
              </a:rPr>
              <a:t>6</a:t>
            </a:r>
            <a:endParaRPr sz="1200">
              <a:latin typeface="Times New Roman"/>
              <a:cs typeface="Times New Roman"/>
            </a:endParaRPr>
          </a:p>
        </p:txBody>
      </p:sp>
      <p:sp>
        <p:nvSpPr>
          <p:cNvPr id="77" name="object 77"/>
          <p:cNvSpPr txBox="1"/>
          <p:nvPr/>
        </p:nvSpPr>
        <p:spPr>
          <a:xfrm>
            <a:off x="2122242" y="2603771"/>
            <a:ext cx="50990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16E</a:t>
            </a:r>
            <a:r>
              <a:rPr sz="1200" spc="-45" dirty="0">
                <a:solidFill>
                  <a:srgbClr val="595959"/>
                </a:solidFill>
                <a:latin typeface="Times New Roman"/>
                <a:cs typeface="Times New Roman"/>
              </a:rPr>
              <a:t> </a:t>
            </a:r>
            <a:r>
              <a:rPr sz="1200" dirty="0">
                <a:solidFill>
                  <a:srgbClr val="595959"/>
                </a:solidFill>
                <a:latin typeface="Times New Roman"/>
                <a:cs typeface="Times New Roman"/>
              </a:rPr>
              <a:t>+</a:t>
            </a:r>
            <a:r>
              <a:rPr sz="1200" spc="-45" dirty="0">
                <a:solidFill>
                  <a:srgbClr val="595959"/>
                </a:solidFill>
                <a:latin typeface="Times New Roman"/>
                <a:cs typeface="Times New Roman"/>
              </a:rPr>
              <a:t> </a:t>
            </a:r>
            <a:r>
              <a:rPr sz="1200" dirty="0">
                <a:solidFill>
                  <a:srgbClr val="595959"/>
                </a:solidFill>
                <a:latin typeface="Times New Roman"/>
                <a:cs typeface="Times New Roman"/>
              </a:rPr>
              <a:t>6</a:t>
            </a:r>
            <a:endParaRPr sz="1200">
              <a:latin typeface="Times New Roman"/>
              <a:cs typeface="Times New Roman"/>
            </a:endParaRPr>
          </a:p>
        </p:txBody>
      </p:sp>
      <p:sp>
        <p:nvSpPr>
          <p:cNvPr id="78" name="object 78"/>
          <p:cNvSpPr txBox="1"/>
          <p:nvPr/>
        </p:nvSpPr>
        <p:spPr>
          <a:xfrm>
            <a:off x="2122242" y="3017840"/>
            <a:ext cx="510540" cy="304546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14E</a:t>
            </a:r>
            <a:r>
              <a:rPr sz="1200" spc="-55" dirty="0">
                <a:solidFill>
                  <a:srgbClr val="595959"/>
                </a:solidFill>
                <a:latin typeface="Times New Roman"/>
                <a:cs typeface="Times New Roman"/>
              </a:rPr>
              <a:t> </a:t>
            </a:r>
            <a:r>
              <a:rPr sz="1200" dirty="0">
                <a:solidFill>
                  <a:srgbClr val="595959"/>
                </a:solidFill>
                <a:latin typeface="Times New Roman"/>
                <a:cs typeface="Times New Roman"/>
              </a:rPr>
              <a:t>+</a:t>
            </a:r>
            <a:r>
              <a:rPr sz="1200" spc="-50" dirty="0">
                <a:solidFill>
                  <a:srgbClr val="595959"/>
                </a:solidFill>
                <a:latin typeface="Times New Roman"/>
                <a:cs typeface="Times New Roman"/>
              </a:rPr>
              <a:t> </a:t>
            </a:r>
            <a:r>
              <a:rPr sz="1200" dirty="0">
                <a:solidFill>
                  <a:srgbClr val="595959"/>
                </a:solidFill>
                <a:latin typeface="Times New Roman"/>
                <a:cs typeface="Times New Roman"/>
              </a:rPr>
              <a:t>6</a:t>
            </a:r>
            <a:endParaRPr sz="1200">
              <a:latin typeface="Times New Roman"/>
              <a:cs typeface="Times New Roman"/>
            </a:endParaRPr>
          </a:p>
          <a:p>
            <a:pPr>
              <a:lnSpc>
                <a:spcPct val="100000"/>
              </a:lnSpc>
              <a:spcBef>
                <a:spcPts val="25"/>
              </a:spcBef>
            </a:pPr>
            <a:endParaRPr sz="1500">
              <a:latin typeface="Times New Roman"/>
              <a:cs typeface="Times New Roman"/>
            </a:endParaRPr>
          </a:p>
          <a:p>
            <a:pPr marL="12700">
              <a:lnSpc>
                <a:spcPct val="100000"/>
              </a:lnSpc>
            </a:pPr>
            <a:r>
              <a:rPr sz="1200" dirty="0">
                <a:solidFill>
                  <a:srgbClr val="595959"/>
                </a:solidFill>
                <a:latin typeface="Times New Roman"/>
                <a:cs typeface="Times New Roman"/>
              </a:rPr>
              <a:t>12E</a:t>
            </a:r>
            <a:r>
              <a:rPr sz="1200" spc="-55" dirty="0">
                <a:solidFill>
                  <a:srgbClr val="595959"/>
                </a:solidFill>
                <a:latin typeface="Times New Roman"/>
                <a:cs typeface="Times New Roman"/>
              </a:rPr>
              <a:t> </a:t>
            </a:r>
            <a:r>
              <a:rPr sz="1200" dirty="0">
                <a:solidFill>
                  <a:srgbClr val="595959"/>
                </a:solidFill>
                <a:latin typeface="Times New Roman"/>
                <a:cs typeface="Times New Roman"/>
              </a:rPr>
              <a:t>+</a:t>
            </a:r>
            <a:r>
              <a:rPr sz="1200" spc="-50" dirty="0">
                <a:solidFill>
                  <a:srgbClr val="595959"/>
                </a:solidFill>
                <a:latin typeface="Times New Roman"/>
                <a:cs typeface="Times New Roman"/>
              </a:rPr>
              <a:t> </a:t>
            </a:r>
            <a:r>
              <a:rPr sz="1200" dirty="0">
                <a:solidFill>
                  <a:srgbClr val="595959"/>
                </a:solidFill>
                <a:latin typeface="Times New Roman"/>
                <a:cs typeface="Times New Roman"/>
              </a:rPr>
              <a:t>6</a:t>
            </a:r>
            <a:endParaRPr sz="1200">
              <a:latin typeface="Times New Roman"/>
              <a:cs typeface="Times New Roman"/>
            </a:endParaRPr>
          </a:p>
          <a:p>
            <a:pPr>
              <a:lnSpc>
                <a:spcPct val="100000"/>
              </a:lnSpc>
              <a:spcBef>
                <a:spcPts val="40"/>
              </a:spcBef>
            </a:pPr>
            <a:endParaRPr sz="1450">
              <a:latin typeface="Times New Roman"/>
              <a:cs typeface="Times New Roman"/>
            </a:endParaRPr>
          </a:p>
          <a:p>
            <a:pPr marL="12700">
              <a:lnSpc>
                <a:spcPct val="100000"/>
              </a:lnSpc>
            </a:pPr>
            <a:r>
              <a:rPr sz="1200" dirty="0">
                <a:solidFill>
                  <a:srgbClr val="595959"/>
                </a:solidFill>
                <a:latin typeface="Times New Roman"/>
                <a:cs typeface="Times New Roman"/>
              </a:rPr>
              <a:t>10E</a:t>
            </a:r>
            <a:r>
              <a:rPr sz="1200" spc="-55" dirty="0">
                <a:solidFill>
                  <a:srgbClr val="595959"/>
                </a:solidFill>
                <a:latin typeface="Times New Roman"/>
                <a:cs typeface="Times New Roman"/>
              </a:rPr>
              <a:t> </a:t>
            </a:r>
            <a:r>
              <a:rPr sz="1200" dirty="0">
                <a:solidFill>
                  <a:srgbClr val="595959"/>
                </a:solidFill>
                <a:latin typeface="Times New Roman"/>
                <a:cs typeface="Times New Roman"/>
              </a:rPr>
              <a:t>+</a:t>
            </a:r>
            <a:r>
              <a:rPr sz="1200" spc="-50" dirty="0">
                <a:solidFill>
                  <a:srgbClr val="595959"/>
                </a:solidFill>
                <a:latin typeface="Times New Roman"/>
                <a:cs typeface="Times New Roman"/>
              </a:rPr>
              <a:t> </a:t>
            </a:r>
            <a:r>
              <a:rPr sz="1200" dirty="0">
                <a:solidFill>
                  <a:srgbClr val="595959"/>
                </a:solidFill>
                <a:latin typeface="Times New Roman"/>
                <a:cs typeface="Times New Roman"/>
              </a:rPr>
              <a:t>6</a:t>
            </a:r>
            <a:endParaRPr sz="1200">
              <a:latin typeface="Times New Roman"/>
              <a:cs typeface="Times New Roman"/>
            </a:endParaRPr>
          </a:p>
          <a:p>
            <a:pPr>
              <a:lnSpc>
                <a:spcPct val="100000"/>
              </a:lnSpc>
              <a:spcBef>
                <a:spcPts val="15"/>
              </a:spcBef>
            </a:pPr>
            <a:endParaRPr sz="1450">
              <a:latin typeface="Times New Roman"/>
              <a:cs typeface="Times New Roman"/>
            </a:endParaRPr>
          </a:p>
          <a:p>
            <a:pPr marL="87630">
              <a:lnSpc>
                <a:spcPct val="100000"/>
              </a:lnSpc>
              <a:spcBef>
                <a:spcPts val="5"/>
              </a:spcBef>
            </a:pPr>
            <a:r>
              <a:rPr sz="1200" dirty="0">
                <a:solidFill>
                  <a:srgbClr val="595959"/>
                </a:solidFill>
                <a:latin typeface="Times New Roman"/>
                <a:cs typeface="Times New Roman"/>
              </a:rPr>
              <a:t>8E</a:t>
            </a:r>
            <a:r>
              <a:rPr sz="1200" spc="-55" dirty="0">
                <a:solidFill>
                  <a:srgbClr val="595959"/>
                </a:solidFill>
                <a:latin typeface="Times New Roman"/>
                <a:cs typeface="Times New Roman"/>
              </a:rPr>
              <a:t> </a:t>
            </a:r>
            <a:r>
              <a:rPr sz="1200" dirty="0">
                <a:solidFill>
                  <a:srgbClr val="595959"/>
                </a:solidFill>
                <a:latin typeface="Times New Roman"/>
                <a:cs typeface="Times New Roman"/>
              </a:rPr>
              <a:t>+</a:t>
            </a:r>
            <a:r>
              <a:rPr sz="1200" spc="-50" dirty="0">
                <a:solidFill>
                  <a:srgbClr val="595959"/>
                </a:solidFill>
                <a:latin typeface="Times New Roman"/>
                <a:cs typeface="Times New Roman"/>
              </a:rPr>
              <a:t> </a:t>
            </a:r>
            <a:r>
              <a:rPr sz="1200" dirty="0">
                <a:solidFill>
                  <a:srgbClr val="595959"/>
                </a:solidFill>
                <a:latin typeface="Times New Roman"/>
                <a:cs typeface="Times New Roman"/>
              </a:rPr>
              <a:t>6</a:t>
            </a:r>
            <a:endParaRPr sz="1200">
              <a:latin typeface="Times New Roman"/>
              <a:cs typeface="Times New Roman"/>
            </a:endParaRPr>
          </a:p>
          <a:p>
            <a:pPr>
              <a:lnSpc>
                <a:spcPct val="100000"/>
              </a:lnSpc>
              <a:spcBef>
                <a:spcPts val="20"/>
              </a:spcBef>
            </a:pPr>
            <a:endParaRPr sz="1750">
              <a:latin typeface="Times New Roman"/>
              <a:cs typeface="Times New Roman"/>
            </a:endParaRPr>
          </a:p>
          <a:p>
            <a:pPr marL="87630">
              <a:lnSpc>
                <a:spcPct val="100000"/>
              </a:lnSpc>
            </a:pPr>
            <a:r>
              <a:rPr sz="1200" dirty="0">
                <a:solidFill>
                  <a:srgbClr val="595959"/>
                </a:solidFill>
                <a:latin typeface="Times New Roman"/>
                <a:cs typeface="Times New Roman"/>
              </a:rPr>
              <a:t>6E</a:t>
            </a:r>
            <a:r>
              <a:rPr sz="1200" spc="-55" dirty="0">
                <a:solidFill>
                  <a:srgbClr val="595959"/>
                </a:solidFill>
                <a:latin typeface="Times New Roman"/>
                <a:cs typeface="Times New Roman"/>
              </a:rPr>
              <a:t> </a:t>
            </a:r>
            <a:r>
              <a:rPr sz="1200" dirty="0">
                <a:solidFill>
                  <a:srgbClr val="595959"/>
                </a:solidFill>
                <a:latin typeface="Times New Roman"/>
                <a:cs typeface="Times New Roman"/>
              </a:rPr>
              <a:t>+</a:t>
            </a:r>
            <a:r>
              <a:rPr sz="1200" spc="-50" dirty="0">
                <a:solidFill>
                  <a:srgbClr val="595959"/>
                </a:solidFill>
                <a:latin typeface="Times New Roman"/>
                <a:cs typeface="Times New Roman"/>
              </a:rPr>
              <a:t> </a:t>
            </a:r>
            <a:r>
              <a:rPr sz="1200" dirty="0">
                <a:solidFill>
                  <a:srgbClr val="595959"/>
                </a:solidFill>
                <a:latin typeface="Times New Roman"/>
                <a:cs typeface="Times New Roman"/>
              </a:rPr>
              <a:t>6</a:t>
            </a:r>
            <a:endParaRPr sz="1200">
              <a:latin typeface="Times New Roman"/>
              <a:cs typeface="Times New Roman"/>
            </a:endParaRPr>
          </a:p>
          <a:p>
            <a:pPr>
              <a:lnSpc>
                <a:spcPct val="100000"/>
              </a:lnSpc>
              <a:spcBef>
                <a:spcPts val="5"/>
              </a:spcBef>
            </a:pPr>
            <a:endParaRPr sz="1400">
              <a:latin typeface="Times New Roman"/>
              <a:cs typeface="Times New Roman"/>
            </a:endParaRPr>
          </a:p>
          <a:p>
            <a:pPr marL="87630">
              <a:lnSpc>
                <a:spcPct val="100000"/>
              </a:lnSpc>
              <a:spcBef>
                <a:spcPts val="5"/>
              </a:spcBef>
            </a:pPr>
            <a:r>
              <a:rPr sz="1200" dirty="0">
                <a:solidFill>
                  <a:srgbClr val="595959"/>
                </a:solidFill>
                <a:latin typeface="Times New Roman"/>
                <a:cs typeface="Times New Roman"/>
              </a:rPr>
              <a:t>4E</a:t>
            </a:r>
            <a:r>
              <a:rPr sz="1200" spc="-55" dirty="0">
                <a:solidFill>
                  <a:srgbClr val="595959"/>
                </a:solidFill>
                <a:latin typeface="Times New Roman"/>
                <a:cs typeface="Times New Roman"/>
              </a:rPr>
              <a:t> </a:t>
            </a:r>
            <a:r>
              <a:rPr sz="1200" dirty="0">
                <a:solidFill>
                  <a:srgbClr val="595959"/>
                </a:solidFill>
                <a:latin typeface="Times New Roman"/>
                <a:cs typeface="Times New Roman"/>
              </a:rPr>
              <a:t>+</a:t>
            </a:r>
            <a:r>
              <a:rPr sz="1200" spc="-50" dirty="0">
                <a:solidFill>
                  <a:srgbClr val="595959"/>
                </a:solidFill>
                <a:latin typeface="Times New Roman"/>
                <a:cs typeface="Times New Roman"/>
              </a:rPr>
              <a:t> </a:t>
            </a:r>
            <a:r>
              <a:rPr sz="1200" dirty="0">
                <a:solidFill>
                  <a:srgbClr val="595959"/>
                </a:solidFill>
                <a:latin typeface="Times New Roman"/>
                <a:cs typeface="Times New Roman"/>
              </a:rPr>
              <a:t>6</a:t>
            </a:r>
            <a:endParaRPr sz="1200">
              <a:latin typeface="Times New Roman"/>
              <a:cs typeface="Times New Roman"/>
            </a:endParaRPr>
          </a:p>
          <a:p>
            <a:pPr>
              <a:lnSpc>
                <a:spcPct val="100000"/>
              </a:lnSpc>
              <a:spcBef>
                <a:spcPts val="35"/>
              </a:spcBef>
            </a:pPr>
            <a:endParaRPr sz="1550">
              <a:latin typeface="Times New Roman"/>
              <a:cs typeface="Times New Roman"/>
            </a:endParaRPr>
          </a:p>
          <a:p>
            <a:pPr marL="87630">
              <a:lnSpc>
                <a:spcPct val="100000"/>
              </a:lnSpc>
            </a:pPr>
            <a:r>
              <a:rPr sz="1200" dirty="0">
                <a:solidFill>
                  <a:srgbClr val="595959"/>
                </a:solidFill>
                <a:latin typeface="Times New Roman"/>
                <a:cs typeface="Times New Roman"/>
              </a:rPr>
              <a:t>2E</a:t>
            </a:r>
            <a:r>
              <a:rPr sz="1200" spc="-55" dirty="0">
                <a:solidFill>
                  <a:srgbClr val="595959"/>
                </a:solidFill>
                <a:latin typeface="Times New Roman"/>
                <a:cs typeface="Times New Roman"/>
              </a:rPr>
              <a:t> </a:t>
            </a:r>
            <a:r>
              <a:rPr sz="1200" dirty="0">
                <a:solidFill>
                  <a:srgbClr val="595959"/>
                </a:solidFill>
                <a:latin typeface="Times New Roman"/>
                <a:cs typeface="Times New Roman"/>
              </a:rPr>
              <a:t>+</a:t>
            </a:r>
            <a:r>
              <a:rPr sz="1200" spc="-50" dirty="0">
                <a:solidFill>
                  <a:srgbClr val="595959"/>
                </a:solidFill>
                <a:latin typeface="Times New Roman"/>
                <a:cs typeface="Times New Roman"/>
              </a:rPr>
              <a:t> </a:t>
            </a:r>
            <a:r>
              <a:rPr sz="1200" dirty="0">
                <a:solidFill>
                  <a:srgbClr val="595959"/>
                </a:solidFill>
                <a:latin typeface="Times New Roman"/>
                <a:cs typeface="Times New Roman"/>
              </a:rPr>
              <a:t>6</a:t>
            </a:r>
            <a:endParaRPr sz="1200">
              <a:latin typeface="Times New Roman"/>
              <a:cs typeface="Times New Roman"/>
            </a:endParaRPr>
          </a:p>
          <a:p>
            <a:pPr>
              <a:lnSpc>
                <a:spcPct val="100000"/>
              </a:lnSpc>
              <a:spcBef>
                <a:spcPts val="30"/>
              </a:spcBef>
            </a:pPr>
            <a:endParaRPr sz="1400">
              <a:latin typeface="Times New Roman"/>
              <a:cs typeface="Times New Roman"/>
            </a:endParaRPr>
          </a:p>
          <a:p>
            <a:pPr marL="50800">
              <a:lnSpc>
                <a:spcPct val="100000"/>
              </a:lnSpc>
            </a:pPr>
            <a:r>
              <a:rPr sz="1200" dirty="0">
                <a:solidFill>
                  <a:srgbClr val="595959"/>
                </a:solidFill>
                <a:latin typeface="Times New Roman"/>
                <a:cs typeface="Times New Roman"/>
              </a:rPr>
              <a:t>00E </a:t>
            </a:r>
            <a:r>
              <a:rPr sz="1200" spc="-5" dirty="0">
                <a:solidFill>
                  <a:srgbClr val="595959"/>
                </a:solidFill>
                <a:latin typeface="Times New Roman"/>
                <a:cs typeface="Times New Roman"/>
              </a:rPr>
              <a:t>+</a:t>
            </a:r>
            <a:r>
              <a:rPr sz="1200" dirty="0">
                <a:solidFill>
                  <a:srgbClr val="595959"/>
                </a:solidFill>
                <a:latin typeface="Times New Roman"/>
                <a:cs typeface="Times New Roman"/>
              </a:rPr>
              <a:t>0</a:t>
            </a:r>
            <a:endParaRPr sz="1200">
              <a:latin typeface="Times New Roman"/>
              <a:cs typeface="Times New Roman"/>
            </a:endParaRPr>
          </a:p>
        </p:txBody>
      </p:sp>
      <p:sp>
        <p:nvSpPr>
          <p:cNvPr id="79" name="object 79"/>
          <p:cNvSpPr txBox="1"/>
          <p:nvPr/>
        </p:nvSpPr>
        <p:spPr>
          <a:xfrm>
            <a:off x="5077442" y="6345643"/>
            <a:ext cx="381635" cy="238760"/>
          </a:xfrm>
          <a:prstGeom prst="rect">
            <a:avLst/>
          </a:prstGeom>
        </p:spPr>
        <p:txBody>
          <a:bodyPr vert="horz" wrap="square" lIns="0" tIns="12700" rIns="0" bIns="0" rtlCol="0">
            <a:spAutoFit/>
          </a:bodyPr>
          <a:lstStyle/>
          <a:p>
            <a:pPr marL="12700">
              <a:lnSpc>
                <a:spcPct val="100000"/>
              </a:lnSpc>
              <a:spcBef>
                <a:spcPts val="100"/>
              </a:spcBef>
            </a:pPr>
            <a:r>
              <a:rPr sz="1400" b="1" spc="-155" dirty="0">
                <a:solidFill>
                  <a:srgbClr val="595959"/>
                </a:solidFill>
                <a:latin typeface="Times New Roman"/>
                <a:cs typeface="Times New Roman"/>
              </a:rPr>
              <a:t>Y</a:t>
            </a:r>
            <a:r>
              <a:rPr sz="1400" b="1" dirty="0">
                <a:solidFill>
                  <a:srgbClr val="595959"/>
                </a:solidFill>
                <a:latin typeface="Times New Roman"/>
                <a:cs typeface="Times New Roman"/>
              </a:rPr>
              <a:t>ear</a:t>
            </a:r>
            <a:endParaRPr sz="1400">
              <a:latin typeface="Times New Roman"/>
              <a:cs typeface="Times New Roman"/>
            </a:endParaRPr>
          </a:p>
        </p:txBody>
      </p:sp>
      <p:sp>
        <p:nvSpPr>
          <p:cNvPr id="80" name="object 80"/>
          <p:cNvSpPr txBox="1"/>
          <p:nvPr/>
        </p:nvSpPr>
        <p:spPr>
          <a:xfrm>
            <a:off x="2743163" y="5274567"/>
            <a:ext cx="4886325" cy="521334"/>
          </a:xfrm>
          <a:prstGeom prst="rect">
            <a:avLst/>
          </a:prstGeom>
        </p:spPr>
        <p:txBody>
          <a:bodyPr vert="vert" wrap="square" lIns="0" tIns="0" rIns="0" bIns="0" rtlCol="0">
            <a:spAutoFit/>
          </a:bodyPr>
          <a:lstStyle/>
          <a:p>
            <a:pPr marL="12700">
              <a:lnSpc>
                <a:spcPts val="1410"/>
              </a:lnSpc>
            </a:pPr>
            <a:r>
              <a:rPr sz="1200" dirty="0">
                <a:solidFill>
                  <a:srgbClr val="595959"/>
                </a:solidFill>
                <a:latin typeface="Times New Roman"/>
                <a:cs typeface="Times New Roman"/>
              </a:rPr>
              <a:t>621,342</a:t>
            </a:r>
            <a:endParaRPr sz="1200">
              <a:latin typeface="Times New Roman"/>
              <a:cs typeface="Times New Roman"/>
            </a:endParaRPr>
          </a:p>
          <a:p>
            <a:pPr marL="12700">
              <a:lnSpc>
                <a:spcPct val="100000"/>
              </a:lnSpc>
              <a:spcBef>
                <a:spcPts val="620"/>
              </a:spcBef>
            </a:pPr>
            <a:r>
              <a:rPr sz="1200" dirty="0">
                <a:solidFill>
                  <a:srgbClr val="595959"/>
                </a:solidFill>
                <a:latin typeface="Times New Roman"/>
                <a:cs typeface="Times New Roman"/>
              </a:rPr>
              <a:t>562,134</a:t>
            </a:r>
            <a:endParaRPr sz="1200">
              <a:latin typeface="Times New Roman"/>
              <a:cs typeface="Times New Roman"/>
            </a:endParaRPr>
          </a:p>
          <a:p>
            <a:pPr marL="12700">
              <a:lnSpc>
                <a:spcPct val="100000"/>
              </a:lnSpc>
              <a:spcBef>
                <a:spcPts val="605"/>
              </a:spcBef>
            </a:pPr>
            <a:r>
              <a:rPr sz="1200" dirty="0">
                <a:solidFill>
                  <a:srgbClr val="595959"/>
                </a:solidFill>
                <a:latin typeface="Times New Roman"/>
                <a:cs typeface="Times New Roman"/>
              </a:rPr>
              <a:t>536,096</a:t>
            </a:r>
            <a:endParaRPr sz="1200">
              <a:latin typeface="Times New Roman"/>
              <a:cs typeface="Times New Roman"/>
            </a:endParaRPr>
          </a:p>
          <a:p>
            <a:pPr marL="12700">
              <a:lnSpc>
                <a:spcPct val="100000"/>
              </a:lnSpc>
              <a:spcBef>
                <a:spcPts val="620"/>
              </a:spcBef>
            </a:pPr>
            <a:r>
              <a:rPr sz="1200" dirty="0">
                <a:solidFill>
                  <a:srgbClr val="595959"/>
                </a:solidFill>
                <a:latin typeface="Times New Roman"/>
                <a:cs typeface="Times New Roman"/>
              </a:rPr>
              <a:t>523,415</a:t>
            </a:r>
            <a:endParaRPr sz="1200">
              <a:latin typeface="Times New Roman"/>
              <a:cs typeface="Times New Roman"/>
            </a:endParaRPr>
          </a:p>
          <a:p>
            <a:pPr marL="12700">
              <a:lnSpc>
                <a:spcPct val="100000"/>
              </a:lnSpc>
              <a:spcBef>
                <a:spcPts val="595"/>
              </a:spcBef>
            </a:pPr>
            <a:r>
              <a:rPr sz="1200" dirty="0">
                <a:solidFill>
                  <a:srgbClr val="595959"/>
                </a:solidFill>
                <a:latin typeface="Times New Roman"/>
                <a:cs typeface="Times New Roman"/>
              </a:rPr>
              <a:t>515,304</a:t>
            </a:r>
            <a:endParaRPr sz="1200">
              <a:latin typeface="Times New Roman"/>
              <a:cs typeface="Times New Roman"/>
            </a:endParaRPr>
          </a:p>
          <a:p>
            <a:pPr marL="12700">
              <a:lnSpc>
                <a:spcPct val="100000"/>
              </a:lnSpc>
              <a:spcBef>
                <a:spcPts val="720"/>
              </a:spcBef>
            </a:pPr>
            <a:r>
              <a:rPr sz="1200" dirty="0">
                <a:solidFill>
                  <a:srgbClr val="595959"/>
                </a:solidFill>
                <a:latin typeface="Times New Roman"/>
                <a:cs typeface="Times New Roman"/>
              </a:rPr>
              <a:t>475,789</a:t>
            </a:r>
            <a:endParaRPr sz="1200">
              <a:latin typeface="Times New Roman"/>
              <a:cs typeface="Times New Roman"/>
            </a:endParaRPr>
          </a:p>
          <a:p>
            <a:pPr marL="12700">
              <a:lnSpc>
                <a:spcPct val="100000"/>
              </a:lnSpc>
              <a:spcBef>
                <a:spcPts val="530"/>
              </a:spcBef>
            </a:pPr>
            <a:r>
              <a:rPr sz="1200" dirty="0">
                <a:solidFill>
                  <a:srgbClr val="595959"/>
                </a:solidFill>
                <a:latin typeface="Times New Roman"/>
                <a:cs typeface="Times New Roman"/>
              </a:rPr>
              <a:t>457,072</a:t>
            </a:r>
            <a:endParaRPr sz="1200">
              <a:latin typeface="Times New Roman"/>
              <a:cs typeface="Times New Roman"/>
            </a:endParaRPr>
          </a:p>
          <a:p>
            <a:pPr marL="12700">
              <a:lnSpc>
                <a:spcPct val="100000"/>
              </a:lnSpc>
              <a:spcBef>
                <a:spcPts val="640"/>
              </a:spcBef>
            </a:pPr>
            <a:r>
              <a:rPr sz="1200" dirty="0">
                <a:solidFill>
                  <a:srgbClr val="595959"/>
                </a:solidFill>
                <a:latin typeface="Times New Roman"/>
                <a:cs typeface="Times New Roman"/>
              </a:rPr>
              <a:t>440,445</a:t>
            </a:r>
            <a:endParaRPr sz="1200">
              <a:latin typeface="Times New Roman"/>
              <a:cs typeface="Times New Roman"/>
            </a:endParaRPr>
          </a:p>
          <a:p>
            <a:pPr marL="12700">
              <a:lnSpc>
                <a:spcPct val="100000"/>
              </a:lnSpc>
              <a:spcBef>
                <a:spcPts val="580"/>
              </a:spcBef>
            </a:pPr>
            <a:r>
              <a:rPr sz="1200" dirty="0">
                <a:solidFill>
                  <a:srgbClr val="595959"/>
                </a:solidFill>
                <a:latin typeface="Times New Roman"/>
                <a:cs typeface="Times New Roman"/>
              </a:rPr>
              <a:t>442,671</a:t>
            </a:r>
            <a:endParaRPr sz="1200">
              <a:latin typeface="Times New Roman"/>
              <a:cs typeface="Times New Roman"/>
            </a:endParaRPr>
          </a:p>
          <a:p>
            <a:pPr marL="12700">
              <a:lnSpc>
                <a:spcPct val="100000"/>
              </a:lnSpc>
              <a:spcBef>
                <a:spcPts val="605"/>
              </a:spcBef>
            </a:pPr>
            <a:r>
              <a:rPr sz="1200" dirty="0">
                <a:solidFill>
                  <a:srgbClr val="595959"/>
                </a:solidFill>
                <a:latin typeface="Times New Roman"/>
                <a:cs typeface="Times New Roman"/>
              </a:rPr>
              <a:t>432,492</a:t>
            </a:r>
            <a:endParaRPr sz="1200">
              <a:latin typeface="Times New Roman"/>
              <a:cs typeface="Times New Roman"/>
            </a:endParaRPr>
          </a:p>
          <a:p>
            <a:pPr marL="12700">
              <a:lnSpc>
                <a:spcPct val="100000"/>
              </a:lnSpc>
              <a:spcBef>
                <a:spcPts val="595"/>
              </a:spcBef>
            </a:pPr>
            <a:r>
              <a:rPr sz="1200" dirty="0">
                <a:solidFill>
                  <a:srgbClr val="595959"/>
                </a:solidFill>
                <a:latin typeface="Times New Roman"/>
                <a:cs typeface="Times New Roman"/>
              </a:rPr>
              <a:t>421,648</a:t>
            </a:r>
            <a:endParaRPr sz="1200">
              <a:latin typeface="Times New Roman"/>
              <a:cs typeface="Times New Roman"/>
            </a:endParaRPr>
          </a:p>
          <a:p>
            <a:pPr marL="18415">
              <a:lnSpc>
                <a:spcPct val="100000"/>
              </a:lnSpc>
              <a:spcBef>
                <a:spcPts val="645"/>
              </a:spcBef>
            </a:pPr>
            <a:r>
              <a:rPr sz="1200" dirty="0">
                <a:solidFill>
                  <a:srgbClr val="595959"/>
                </a:solidFill>
                <a:latin typeface="Times New Roman"/>
                <a:cs typeface="Times New Roman"/>
              </a:rPr>
              <a:t>4</a:t>
            </a:r>
            <a:r>
              <a:rPr sz="1200" spc="-45" dirty="0">
                <a:solidFill>
                  <a:srgbClr val="595959"/>
                </a:solidFill>
                <a:latin typeface="Times New Roman"/>
                <a:cs typeface="Times New Roman"/>
              </a:rPr>
              <a:t>1</a:t>
            </a:r>
            <a:r>
              <a:rPr sz="1200" dirty="0">
                <a:solidFill>
                  <a:srgbClr val="595959"/>
                </a:solidFill>
                <a:latin typeface="Times New Roman"/>
                <a:cs typeface="Times New Roman"/>
              </a:rPr>
              <a:t>1,454</a:t>
            </a:r>
            <a:endParaRPr sz="1200">
              <a:latin typeface="Times New Roman"/>
              <a:cs typeface="Times New Roman"/>
            </a:endParaRPr>
          </a:p>
          <a:p>
            <a:pPr marL="12700">
              <a:lnSpc>
                <a:spcPct val="100000"/>
              </a:lnSpc>
              <a:spcBef>
                <a:spcPts val="625"/>
              </a:spcBef>
            </a:pPr>
            <a:r>
              <a:rPr sz="1200" dirty="0">
                <a:solidFill>
                  <a:srgbClr val="595959"/>
                </a:solidFill>
                <a:latin typeface="Times New Roman"/>
                <a:cs typeface="Times New Roman"/>
              </a:rPr>
              <a:t>403,471</a:t>
            </a:r>
            <a:endParaRPr sz="1200">
              <a:latin typeface="Times New Roman"/>
              <a:cs typeface="Times New Roman"/>
            </a:endParaRPr>
          </a:p>
          <a:p>
            <a:pPr marL="12700">
              <a:lnSpc>
                <a:spcPct val="100000"/>
              </a:lnSpc>
              <a:spcBef>
                <a:spcPts val="525"/>
              </a:spcBef>
            </a:pPr>
            <a:r>
              <a:rPr sz="1200" dirty="0">
                <a:solidFill>
                  <a:srgbClr val="595959"/>
                </a:solidFill>
                <a:latin typeface="Times New Roman"/>
                <a:cs typeface="Times New Roman"/>
              </a:rPr>
              <a:t>400,592</a:t>
            </a:r>
            <a:endParaRPr sz="1200">
              <a:latin typeface="Times New Roman"/>
              <a:cs typeface="Times New Roman"/>
            </a:endParaRPr>
          </a:p>
          <a:p>
            <a:pPr marL="12700">
              <a:lnSpc>
                <a:spcPct val="100000"/>
              </a:lnSpc>
              <a:spcBef>
                <a:spcPts val="700"/>
              </a:spcBef>
            </a:pPr>
            <a:r>
              <a:rPr sz="1200" dirty="0">
                <a:solidFill>
                  <a:srgbClr val="595959"/>
                </a:solidFill>
                <a:latin typeface="Times New Roman"/>
                <a:cs typeface="Times New Roman"/>
              </a:rPr>
              <a:t>398,391</a:t>
            </a:r>
            <a:endParaRPr sz="1200">
              <a:latin typeface="Times New Roman"/>
              <a:cs typeface="Times New Roman"/>
            </a:endParaRPr>
          </a:p>
          <a:p>
            <a:pPr marL="18415">
              <a:lnSpc>
                <a:spcPct val="100000"/>
              </a:lnSpc>
              <a:spcBef>
                <a:spcPts val="605"/>
              </a:spcBef>
            </a:pPr>
            <a:r>
              <a:rPr sz="1200" dirty="0">
                <a:solidFill>
                  <a:srgbClr val="595959"/>
                </a:solidFill>
                <a:latin typeface="Times New Roman"/>
                <a:cs typeface="Times New Roman"/>
              </a:rPr>
              <a:t>391,</a:t>
            </a:r>
            <a:r>
              <a:rPr sz="1200" spc="-45" dirty="0">
                <a:solidFill>
                  <a:srgbClr val="595959"/>
                </a:solidFill>
                <a:latin typeface="Times New Roman"/>
                <a:cs typeface="Times New Roman"/>
              </a:rPr>
              <a:t>1</a:t>
            </a:r>
            <a:r>
              <a:rPr sz="1200" dirty="0">
                <a:solidFill>
                  <a:srgbClr val="595959"/>
                </a:solidFill>
                <a:latin typeface="Times New Roman"/>
                <a:cs typeface="Times New Roman"/>
              </a:rPr>
              <a:t>19</a:t>
            </a:r>
            <a:endParaRPr sz="1200">
              <a:latin typeface="Times New Roman"/>
              <a:cs typeface="Times New Roman"/>
            </a:endParaRPr>
          </a:p>
          <a:p>
            <a:pPr marL="12700">
              <a:lnSpc>
                <a:spcPct val="100000"/>
              </a:lnSpc>
              <a:spcBef>
                <a:spcPts val="615"/>
              </a:spcBef>
            </a:pPr>
            <a:r>
              <a:rPr sz="1200" dirty="0">
                <a:solidFill>
                  <a:srgbClr val="595959"/>
                </a:solidFill>
                <a:latin typeface="Times New Roman"/>
                <a:cs typeface="Times New Roman"/>
              </a:rPr>
              <a:t>375,151</a:t>
            </a:r>
            <a:endParaRPr sz="1200">
              <a:latin typeface="Times New Roman"/>
              <a:cs typeface="Times New Roman"/>
            </a:endParaRPr>
          </a:p>
          <a:p>
            <a:pPr marL="12700">
              <a:lnSpc>
                <a:spcPct val="100000"/>
              </a:lnSpc>
              <a:spcBef>
                <a:spcPts val="560"/>
              </a:spcBef>
            </a:pPr>
            <a:r>
              <a:rPr sz="1200" dirty="0">
                <a:solidFill>
                  <a:srgbClr val="595959"/>
                </a:solidFill>
                <a:latin typeface="Times New Roman"/>
                <a:cs typeface="Times New Roman"/>
              </a:rPr>
              <a:t>356,763</a:t>
            </a:r>
            <a:endParaRPr sz="1200">
              <a:latin typeface="Times New Roman"/>
              <a:cs typeface="Times New Roman"/>
            </a:endParaRPr>
          </a:p>
          <a:p>
            <a:pPr marL="12700">
              <a:lnSpc>
                <a:spcPct val="100000"/>
              </a:lnSpc>
              <a:spcBef>
                <a:spcPts val="640"/>
              </a:spcBef>
            </a:pPr>
            <a:r>
              <a:rPr sz="1200" dirty="0">
                <a:solidFill>
                  <a:srgbClr val="595959"/>
                </a:solidFill>
                <a:latin typeface="Times New Roman"/>
                <a:cs typeface="Times New Roman"/>
              </a:rPr>
              <a:t>338,819</a:t>
            </a:r>
            <a:endParaRPr sz="1200">
              <a:latin typeface="Times New Roman"/>
              <a:cs typeface="Times New Roman"/>
            </a:endParaRPr>
          </a:p>
        </p:txBody>
      </p:sp>
      <p:sp>
        <p:nvSpPr>
          <p:cNvPr id="81" name="object 81"/>
          <p:cNvSpPr txBox="1"/>
          <p:nvPr/>
        </p:nvSpPr>
        <p:spPr>
          <a:xfrm>
            <a:off x="1661759" y="3413648"/>
            <a:ext cx="222885" cy="1245870"/>
          </a:xfrm>
          <a:prstGeom prst="rect">
            <a:avLst/>
          </a:prstGeom>
        </p:spPr>
        <p:txBody>
          <a:bodyPr vert="vert270" wrap="square" lIns="0" tIns="0" rIns="0" bIns="0" rtlCol="0">
            <a:spAutoFit/>
          </a:bodyPr>
          <a:lstStyle/>
          <a:p>
            <a:pPr marL="12700">
              <a:lnSpc>
                <a:spcPts val="1630"/>
              </a:lnSpc>
            </a:pPr>
            <a:r>
              <a:rPr sz="1400" b="1" spc="-5" dirty="0">
                <a:solidFill>
                  <a:srgbClr val="595959"/>
                </a:solidFill>
                <a:latin typeface="Times New Roman"/>
                <a:cs typeface="Times New Roman"/>
              </a:rPr>
              <a:t>Medline</a:t>
            </a:r>
            <a:r>
              <a:rPr sz="1400" b="1" spc="-50" dirty="0">
                <a:solidFill>
                  <a:srgbClr val="595959"/>
                </a:solidFill>
                <a:latin typeface="Times New Roman"/>
                <a:cs typeface="Times New Roman"/>
              </a:rPr>
              <a:t> </a:t>
            </a:r>
            <a:r>
              <a:rPr sz="1400" b="1" spc="-5" dirty="0">
                <a:solidFill>
                  <a:srgbClr val="595959"/>
                </a:solidFill>
                <a:latin typeface="Times New Roman"/>
                <a:cs typeface="Times New Roman"/>
              </a:rPr>
              <a:t>Entries</a:t>
            </a:r>
            <a:endParaRPr sz="1400">
              <a:latin typeface="Times New Roman"/>
              <a:cs typeface="Times New Roman"/>
            </a:endParaRPr>
          </a:p>
        </p:txBody>
      </p:sp>
      <p:sp>
        <p:nvSpPr>
          <p:cNvPr id="82" name="object 82"/>
          <p:cNvSpPr/>
          <p:nvPr/>
        </p:nvSpPr>
        <p:spPr>
          <a:xfrm>
            <a:off x="1054100" y="2387600"/>
            <a:ext cx="177800" cy="190500"/>
          </a:xfrm>
          <a:custGeom>
            <a:avLst/>
            <a:gdLst/>
            <a:ahLst/>
            <a:cxnLst/>
            <a:rect l="l" t="t" r="r" b="b"/>
            <a:pathLst>
              <a:path w="177800" h="190500">
                <a:moveTo>
                  <a:pt x="177800" y="0"/>
                </a:moveTo>
                <a:lnTo>
                  <a:pt x="0" y="0"/>
                </a:lnTo>
                <a:lnTo>
                  <a:pt x="0" y="190500"/>
                </a:lnTo>
                <a:lnTo>
                  <a:pt x="177800" y="190500"/>
                </a:lnTo>
                <a:lnTo>
                  <a:pt x="177800" y="0"/>
                </a:lnTo>
                <a:close/>
              </a:path>
            </a:pathLst>
          </a:custGeom>
          <a:solidFill>
            <a:srgbClr val="A6A6A6"/>
          </a:solidFill>
        </p:spPr>
        <p:txBody>
          <a:bodyPr wrap="square" lIns="0" tIns="0" rIns="0" bIns="0" rtlCol="0"/>
          <a:lstStyle/>
          <a:p>
            <a:endParaRPr/>
          </a:p>
        </p:txBody>
      </p:sp>
      <p:sp>
        <p:nvSpPr>
          <p:cNvPr id="83" name="object 83"/>
          <p:cNvSpPr/>
          <p:nvPr/>
        </p:nvSpPr>
        <p:spPr>
          <a:xfrm>
            <a:off x="1054100" y="2705100"/>
            <a:ext cx="177800" cy="177800"/>
          </a:xfrm>
          <a:custGeom>
            <a:avLst/>
            <a:gdLst/>
            <a:ahLst/>
            <a:cxnLst/>
            <a:rect l="l" t="t" r="r" b="b"/>
            <a:pathLst>
              <a:path w="177800" h="177800">
                <a:moveTo>
                  <a:pt x="177800" y="0"/>
                </a:moveTo>
                <a:lnTo>
                  <a:pt x="0" y="0"/>
                </a:lnTo>
                <a:lnTo>
                  <a:pt x="0" y="177800"/>
                </a:lnTo>
                <a:lnTo>
                  <a:pt x="177800" y="177800"/>
                </a:lnTo>
                <a:lnTo>
                  <a:pt x="177800" y="0"/>
                </a:lnTo>
                <a:close/>
              </a:path>
            </a:pathLst>
          </a:custGeom>
          <a:solidFill>
            <a:srgbClr val="595959"/>
          </a:solidFill>
        </p:spPr>
        <p:txBody>
          <a:bodyPr wrap="square" lIns="0" tIns="0" rIns="0" bIns="0" rtlCol="0"/>
          <a:lstStyle/>
          <a:p>
            <a:endParaRPr/>
          </a:p>
        </p:txBody>
      </p:sp>
      <p:sp>
        <p:nvSpPr>
          <p:cNvPr id="84" name="object 84"/>
          <p:cNvSpPr txBox="1"/>
          <p:nvPr/>
        </p:nvSpPr>
        <p:spPr>
          <a:xfrm>
            <a:off x="996950" y="2343150"/>
            <a:ext cx="876300" cy="596900"/>
          </a:xfrm>
          <a:prstGeom prst="rect">
            <a:avLst/>
          </a:prstGeom>
          <a:ln w="12700">
            <a:solidFill>
              <a:srgbClr val="000000"/>
            </a:solidFill>
          </a:ln>
        </p:spPr>
        <p:txBody>
          <a:bodyPr vert="horz" wrap="square" lIns="0" tIns="18415" rIns="0" bIns="0" rtlCol="0">
            <a:spAutoFit/>
          </a:bodyPr>
          <a:lstStyle/>
          <a:p>
            <a:pPr marL="321310">
              <a:lnSpc>
                <a:spcPct val="100000"/>
              </a:lnSpc>
              <a:spcBef>
                <a:spcPts val="145"/>
              </a:spcBef>
            </a:pPr>
            <a:r>
              <a:rPr sz="1400" spc="-120" dirty="0">
                <a:solidFill>
                  <a:srgbClr val="595959"/>
                </a:solidFill>
                <a:latin typeface="Arial"/>
                <a:cs typeface="Arial"/>
              </a:rPr>
              <a:t>new</a:t>
            </a:r>
            <a:endParaRPr sz="1400">
              <a:latin typeface="Arial"/>
              <a:cs typeface="Arial"/>
            </a:endParaRPr>
          </a:p>
          <a:p>
            <a:pPr marL="321310">
              <a:lnSpc>
                <a:spcPct val="100000"/>
              </a:lnSpc>
              <a:spcBef>
                <a:spcPts val="745"/>
              </a:spcBef>
            </a:pPr>
            <a:r>
              <a:rPr sz="1400" spc="-25" dirty="0">
                <a:solidFill>
                  <a:srgbClr val="595959"/>
                </a:solidFill>
                <a:latin typeface="Arial"/>
                <a:cs typeface="Arial"/>
              </a:rPr>
              <a:t>total</a:t>
            </a:r>
            <a:endParaRPr sz="1400">
              <a:latin typeface="Arial"/>
              <a:cs typeface="Arial"/>
            </a:endParaRPr>
          </a:p>
        </p:txBody>
      </p:sp>
      <p:sp>
        <p:nvSpPr>
          <p:cNvPr id="85" name="object 8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6" name="object 86"/>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332479" cy="665480"/>
          </a:xfrm>
          <a:prstGeom prst="rect">
            <a:avLst/>
          </a:prstGeom>
        </p:spPr>
        <p:txBody>
          <a:bodyPr vert="horz" wrap="square" lIns="0" tIns="12700" rIns="0" bIns="0" rtlCol="0">
            <a:spAutoFit/>
          </a:bodyPr>
          <a:lstStyle/>
          <a:p>
            <a:pPr marL="12700">
              <a:lnSpc>
                <a:spcPct val="100000"/>
              </a:lnSpc>
              <a:spcBef>
                <a:spcPts val="100"/>
              </a:spcBef>
            </a:pPr>
            <a:r>
              <a:rPr spc="80" dirty="0"/>
              <a:t>Problem</a:t>
            </a:r>
            <a:r>
              <a:rPr spc="-100" dirty="0"/>
              <a:t> </a:t>
            </a:r>
            <a:r>
              <a:rPr spc="75" dirty="0"/>
              <a:t>Areas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
        <p:nvSpPr>
          <p:cNvPr id="3" name="object 3"/>
          <p:cNvSpPr txBox="1"/>
          <p:nvPr/>
        </p:nvSpPr>
        <p:spPr>
          <a:xfrm>
            <a:off x="754506" y="1841033"/>
            <a:ext cx="7115175" cy="384175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Mainly</a:t>
            </a:r>
            <a:r>
              <a:rPr sz="2200" dirty="0">
                <a:solidFill>
                  <a:srgbClr val="595959"/>
                </a:solidFill>
                <a:latin typeface="Times New Roman"/>
                <a:cs typeface="Times New Roman"/>
              </a:rPr>
              <a:t> </a:t>
            </a:r>
            <a:r>
              <a:rPr sz="2200" spc="-5" dirty="0">
                <a:solidFill>
                  <a:srgbClr val="595959"/>
                </a:solidFill>
                <a:latin typeface="Times New Roman"/>
                <a:cs typeface="Times New Roman"/>
              </a:rPr>
              <a:t>variants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NER</a:t>
            </a:r>
            <a:r>
              <a:rPr sz="2200" spc="-5" dirty="0">
                <a:solidFill>
                  <a:srgbClr val="595959"/>
                </a:solidFill>
                <a:latin typeface="Times New Roman"/>
                <a:cs typeface="Times New Roman"/>
              </a:rPr>
              <a:t> and</a:t>
            </a:r>
            <a:r>
              <a:rPr sz="2200" dirty="0">
                <a:solidFill>
                  <a:srgbClr val="595959"/>
                </a:solidFill>
                <a:latin typeface="Times New Roman"/>
                <a:cs typeface="Times New Roman"/>
              </a:rPr>
              <a:t> </a:t>
            </a:r>
            <a:r>
              <a:rPr sz="2200" spc="-5" dirty="0">
                <a:solidFill>
                  <a:srgbClr val="595959"/>
                </a:solidFill>
                <a:latin typeface="Times New Roman"/>
                <a:cs typeface="Times New Roman"/>
              </a:rPr>
              <a:t>relation</a:t>
            </a:r>
            <a:r>
              <a:rPr sz="2200" dirty="0">
                <a:solidFill>
                  <a:srgbClr val="595959"/>
                </a:solidFill>
                <a:latin typeface="Times New Roman"/>
                <a:cs typeface="Times New Roman"/>
              </a:rPr>
              <a:t> </a:t>
            </a:r>
            <a:r>
              <a:rPr sz="2200" spc="-5" dirty="0">
                <a:solidFill>
                  <a:srgbClr val="595959"/>
                </a:solidFill>
                <a:latin typeface="Times New Roman"/>
                <a:cs typeface="Times New Roman"/>
              </a:rPr>
              <a:t>analysis</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25" dirty="0">
                <a:solidFill>
                  <a:srgbClr val="002060"/>
                </a:solidFill>
                <a:latin typeface="Impact"/>
                <a:cs typeface="Impact"/>
              </a:rPr>
              <a:t> </a:t>
            </a:r>
            <a:r>
              <a:rPr sz="2000" dirty="0">
                <a:solidFill>
                  <a:srgbClr val="595959"/>
                </a:solidFill>
                <a:latin typeface="Times New Roman"/>
                <a:cs typeface="Times New Roman"/>
              </a:rPr>
              <a:t>NER</a:t>
            </a:r>
            <a:endParaRPr sz="2000">
              <a:latin typeface="Times New Roman"/>
              <a:cs typeface="Times New Roman"/>
            </a:endParaRPr>
          </a:p>
          <a:p>
            <a:pPr marL="231775">
              <a:lnSpc>
                <a:spcPct val="100000"/>
              </a:lnSpc>
              <a:spcBef>
                <a:spcPts val="7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Detecting and classifying named </a:t>
            </a:r>
            <a:r>
              <a:rPr sz="2000" spc="-10" dirty="0">
                <a:solidFill>
                  <a:srgbClr val="595959"/>
                </a:solidFill>
                <a:latin typeface="Times New Roman"/>
                <a:cs typeface="Times New Roman"/>
              </a:rPr>
              <a:t>entities</a:t>
            </a:r>
            <a:endParaRPr sz="2000">
              <a:latin typeface="Times New Roman"/>
              <a:cs typeface="Times New Roman"/>
            </a:endParaRPr>
          </a:p>
          <a:p>
            <a:pPr marL="231775">
              <a:lnSpc>
                <a:spcPct val="100000"/>
              </a:lnSpc>
              <a:spcBef>
                <a:spcPts val="500"/>
              </a:spcBef>
            </a:pPr>
            <a:r>
              <a:rPr sz="2000" spc="-15" dirty="0">
                <a:solidFill>
                  <a:srgbClr val="002060"/>
                </a:solidFill>
                <a:latin typeface="Impact"/>
                <a:cs typeface="Impact"/>
              </a:rPr>
              <a:t>­</a:t>
            </a:r>
            <a:r>
              <a:rPr sz="2000" spc="130" dirty="0">
                <a:solidFill>
                  <a:srgbClr val="002060"/>
                </a:solidFill>
                <a:latin typeface="Impact"/>
                <a:cs typeface="Impact"/>
              </a:rPr>
              <a:t> </a:t>
            </a:r>
            <a:r>
              <a:rPr sz="2000" dirty="0">
                <a:solidFill>
                  <a:srgbClr val="595959"/>
                </a:solidFill>
                <a:latin typeface="Times New Roman"/>
                <a:cs typeface="Times New Roman"/>
              </a:rPr>
              <a:t>And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also</a:t>
            </a:r>
            <a:r>
              <a:rPr sz="2000" spc="-10" dirty="0">
                <a:solidFill>
                  <a:srgbClr val="595959"/>
                </a:solidFill>
                <a:latin typeface="Times New Roman"/>
                <a:cs typeface="Times New Roman"/>
              </a:rPr>
              <a:t> </a:t>
            </a:r>
            <a:r>
              <a:rPr sz="2000" b="1" spc="-5" dirty="0">
                <a:solidFill>
                  <a:srgbClr val="595959"/>
                </a:solidFill>
                <a:latin typeface="Times New Roman"/>
                <a:cs typeface="Times New Roman"/>
              </a:rPr>
              <a:t>normalization</a:t>
            </a:r>
            <a:endParaRPr sz="2000">
              <a:latin typeface="Times New Roman"/>
              <a:cs typeface="Times New Roman"/>
            </a:endParaRPr>
          </a:p>
          <a:p>
            <a:pPr marL="515620" marR="5080" indent="-137160">
              <a:lnSpc>
                <a:spcPct val="100000"/>
              </a:lnSpc>
              <a:spcBef>
                <a:spcPts val="5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Mapping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named</a:t>
            </a:r>
            <a:r>
              <a:rPr sz="2000" dirty="0">
                <a:solidFill>
                  <a:srgbClr val="595959"/>
                </a:solidFill>
                <a:latin typeface="Times New Roman"/>
                <a:cs typeface="Times New Roman"/>
              </a:rPr>
              <a:t> </a:t>
            </a:r>
            <a:r>
              <a:rPr sz="2000" spc="-10" dirty="0">
                <a:solidFill>
                  <a:srgbClr val="595959"/>
                </a:solidFill>
                <a:latin typeface="Times New Roman"/>
                <a:cs typeface="Times New Roman"/>
              </a:rPr>
              <a:t>entity</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a:t>
            </a:r>
            <a:r>
              <a:rPr sz="2000" spc="-5" dirty="0">
                <a:solidFill>
                  <a:srgbClr val="595959"/>
                </a:solidFill>
                <a:latin typeface="Times New Roman"/>
                <a:cs typeface="Times New Roman"/>
              </a:rPr>
              <a:t> particular </a:t>
            </a:r>
            <a:r>
              <a:rPr sz="2000" spc="-10" dirty="0">
                <a:solidFill>
                  <a:srgbClr val="595959"/>
                </a:solidFill>
                <a:latin typeface="Times New Roman"/>
                <a:cs typeface="Times New Roman"/>
              </a:rPr>
              <a:t>entity</a:t>
            </a:r>
            <a:r>
              <a:rPr sz="2000" dirty="0">
                <a:solidFill>
                  <a:srgbClr val="595959"/>
                </a:solidFill>
                <a:latin typeface="Times New Roman"/>
                <a:cs typeface="Times New Roman"/>
              </a:rPr>
              <a:t> </a:t>
            </a:r>
            <a:r>
              <a:rPr sz="2000" spc="-5" dirty="0">
                <a:solidFill>
                  <a:srgbClr val="595959"/>
                </a:solidFill>
                <a:latin typeface="Times New Roman"/>
                <a:cs typeface="Times New Roman"/>
              </a:rPr>
              <a:t>in some external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database</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5" dirty="0">
                <a:solidFill>
                  <a:srgbClr val="595959"/>
                </a:solidFill>
                <a:latin typeface="Times New Roman"/>
                <a:cs typeface="Times New Roman"/>
              </a:rPr>
              <a:t> ontology</a:t>
            </a:r>
            <a:endParaRPr sz="2000">
              <a:latin typeface="Times New Roman"/>
              <a:cs typeface="Times New Roman"/>
            </a:endParaRPr>
          </a:p>
          <a:p>
            <a:pPr marL="515620" marR="113664" indent="-137160">
              <a:lnSpc>
                <a:spcPct val="100000"/>
              </a:lnSpc>
              <a:spcBef>
                <a:spcPts val="5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Medical</a:t>
            </a:r>
            <a:r>
              <a:rPr sz="2000" spc="-10" dirty="0">
                <a:solidFill>
                  <a:srgbClr val="595959"/>
                </a:solidFill>
                <a:latin typeface="Times New Roman"/>
                <a:cs typeface="Times New Roman"/>
              </a:rPr>
              <a:t> field</a:t>
            </a:r>
            <a:r>
              <a:rPr sz="2000" dirty="0">
                <a:solidFill>
                  <a:srgbClr val="595959"/>
                </a:solidFill>
                <a:latin typeface="Times New Roman"/>
                <a:cs typeface="Times New Roman"/>
              </a:rPr>
              <a:t> </a:t>
            </a:r>
            <a:r>
              <a:rPr sz="2000" spc="-5" dirty="0">
                <a:solidFill>
                  <a:srgbClr val="595959"/>
                </a:solidFill>
                <a:latin typeface="Times New Roman"/>
                <a:cs typeface="Times New Roman"/>
              </a:rPr>
              <a:t>has external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databases,</a:t>
            </a:r>
            <a:r>
              <a:rPr sz="2000" dirty="0">
                <a:solidFill>
                  <a:srgbClr val="595959"/>
                </a:solidFill>
                <a:latin typeface="Times New Roman"/>
                <a:cs typeface="Times New Roman"/>
              </a:rPr>
              <a:t> or</a:t>
            </a:r>
            <a:r>
              <a:rPr sz="2000" spc="-5" dirty="0">
                <a:solidFill>
                  <a:srgbClr val="595959"/>
                </a:solidFill>
                <a:latin typeface="Times New Roman"/>
                <a:cs typeface="Times New Roman"/>
              </a:rPr>
              <a:t> ontologies (e.g., </a:t>
            </a:r>
            <a:r>
              <a:rPr sz="2000" dirty="0">
                <a:solidFill>
                  <a:srgbClr val="595959"/>
                </a:solidFill>
                <a:latin typeface="Times New Roman"/>
                <a:cs typeface="Times New Roman"/>
              </a:rPr>
              <a:t>UMLS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standard</a:t>
            </a:r>
            <a:r>
              <a:rPr sz="2000" dirty="0">
                <a:solidFill>
                  <a:srgbClr val="595959"/>
                </a:solidFill>
                <a:latin typeface="Times New Roman"/>
                <a:cs typeface="Times New Roman"/>
              </a:rPr>
              <a:t> </a:t>
            </a:r>
            <a:r>
              <a:rPr sz="2000" spc="-5" dirty="0">
                <a:solidFill>
                  <a:srgbClr val="595959"/>
                </a:solidFill>
                <a:latin typeface="Times New Roman"/>
                <a:cs typeface="Times New Roman"/>
              </a:rPr>
              <a:t>forms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named</a:t>
            </a:r>
            <a:r>
              <a:rPr sz="2000" dirty="0">
                <a:solidFill>
                  <a:srgbClr val="595959"/>
                </a:solidFill>
                <a:latin typeface="Times New Roman"/>
                <a:cs typeface="Times New Roman"/>
              </a:rPr>
              <a:t> </a:t>
            </a:r>
            <a:r>
              <a:rPr sz="2000" spc="-10" dirty="0">
                <a:solidFill>
                  <a:srgbClr val="595959"/>
                </a:solidFill>
                <a:latin typeface="Times New Roman"/>
                <a:cs typeface="Times New Roman"/>
              </a:rPr>
              <a:t>entities)</a:t>
            </a:r>
            <a:endParaRPr sz="2000">
              <a:latin typeface="Times New Roman"/>
              <a:cs typeface="Times New Roman"/>
            </a:endParaRPr>
          </a:p>
          <a:p>
            <a:pPr marL="49530">
              <a:lnSpc>
                <a:spcPct val="100000"/>
              </a:lnSpc>
              <a:spcBef>
                <a:spcPts val="8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Relation</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analysis</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How </a:t>
            </a:r>
            <a:r>
              <a:rPr sz="2000" spc="-5" dirty="0">
                <a:solidFill>
                  <a:srgbClr val="595959"/>
                </a:solidFill>
                <a:latin typeface="Times New Roman"/>
                <a:cs typeface="Times New Roman"/>
              </a:rPr>
              <a:t>various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biological</a:t>
            </a:r>
            <a:r>
              <a:rPr sz="2000" spc="-15" dirty="0">
                <a:solidFill>
                  <a:srgbClr val="595959"/>
                </a:solidFill>
                <a:latin typeface="Times New Roman"/>
                <a:cs typeface="Times New Roman"/>
              </a:rPr>
              <a:t> </a:t>
            </a:r>
            <a:r>
              <a:rPr sz="2000" spc="-10" dirty="0">
                <a:solidFill>
                  <a:srgbClr val="595959"/>
                </a:solidFill>
                <a:latin typeface="Times New Roman"/>
                <a:cs typeface="Times New Roman"/>
              </a:rPr>
              <a:t>entities</a:t>
            </a:r>
            <a:r>
              <a:rPr sz="2000" spc="-5" dirty="0">
                <a:solidFill>
                  <a:srgbClr val="595959"/>
                </a:solidFill>
                <a:latin typeface="Times New Roman"/>
                <a:cs typeface="Times New Roman"/>
              </a:rPr>
              <a:t> interact</a:t>
            </a:r>
            <a:endParaRPr sz="200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03123"/>
            <a:ext cx="2116455" cy="665480"/>
          </a:xfrm>
          <a:prstGeom prst="rect">
            <a:avLst/>
          </a:prstGeom>
        </p:spPr>
        <p:txBody>
          <a:bodyPr vert="horz" wrap="square" lIns="0" tIns="12700" rIns="0" bIns="0" rtlCol="0">
            <a:spAutoFit/>
          </a:bodyPr>
          <a:lstStyle/>
          <a:p>
            <a:pPr marL="12700">
              <a:lnSpc>
                <a:spcPct val="100000"/>
              </a:lnSpc>
              <a:spcBef>
                <a:spcPts val="100"/>
              </a:spcBef>
            </a:pPr>
            <a:r>
              <a:rPr spc="95" dirty="0"/>
              <a:t>B</a:t>
            </a:r>
            <a:r>
              <a:rPr spc="90" dirty="0"/>
              <a:t>i</a:t>
            </a:r>
            <a:r>
              <a:rPr spc="100" dirty="0"/>
              <a:t>o-N</a:t>
            </a:r>
            <a:r>
              <a:rPr spc="95" dirty="0"/>
              <a:t>E</a:t>
            </a:r>
            <a:r>
              <a:rPr dirty="0"/>
              <a:t>R</a:t>
            </a:r>
          </a:p>
        </p:txBody>
      </p:sp>
      <p:sp>
        <p:nvSpPr>
          <p:cNvPr id="3" name="object 3"/>
          <p:cNvSpPr txBox="1"/>
          <p:nvPr/>
        </p:nvSpPr>
        <p:spPr>
          <a:xfrm>
            <a:off x="671677" y="1581250"/>
            <a:ext cx="6787515" cy="1366520"/>
          </a:xfrm>
          <a:prstGeom prst="rect">
            <a:avLst/>
          </a:prstGeom>
        </p:spPr>
        <p:txBody>
          <a:bodyPr vert="horz" wrap="square" lIns="0" tIns="88900" rIns="0" bIns="0" rtlCol="0">
            <a:spAutoFit/>
          </a:bodyPr>
          <a:lstStyle/>
          <a:p>
            <a:pPr marL="12700">
              <a:lnSpc>
                <a:spcPct val="100000"/>
              </a:lnSpc>
              <a:spcBef>
                <a:spcPts val="700"/>
              </a:spcBef>
            </a:pPr>
            <a:r>
              <a:rPr sz="2000" spc="-10" dirty="0">
                <a:solidFill>
                  <a:srgbClr val="595959"/>
                </a:solidFill>
                <a:latin typeface="Times New Roman"/>
                <a:cs typeface="Times New Roman"/>
              </a:rPr>
              <a:t>Large </a:t>
            </a:r>
            <a:r>
              <a:rPr sz="2000" spc="-5" dirty="0">
                <a:solidFill>
                  <a:srgbClr val="595959"/>
                </a:solidFill>
                <a:latin typeface="Times New Roman"/>
                <a:cs typeface="Times New Roman"/>
              </a:rPr>
              <a:t>number</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fairly</a:t>
            </a:r>
            <a:r>
              <a:rPr sz="2000" spc="-5" dirty="0">
                <a:solidFill>
                  <a:srgbClr val="595959"/>
                </a:solidFill>
                <a:latin typeface="Times New Roman"/>
                <a:cs typeface="Times New Roman"/>
              </a:rPr>
              <a:t> specific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types</a:t>
            </a:r>
            <a:endParaRPr sz="2000">
              <a:latin typeface="Times New Roman"/>
              <a:cs typeface="Times New Roman"/>
            </a:endParaRPr>
          </a:p>
          <a:p>
            <a:pPr marL="12700">
              <a:lnSpc>
                <a:spcPct val="100000"/>
              </a:lnSpc>
              <a:spcBef>
                <a:spcPts val="600"/>
              </a:spcBef>
            </a:pPr>
            <a:r>
              <a:rPr sz="2000" spc="-25" dirty="0">
                <a:solidFill>
                  <a:srgbClr val="595959"/>
                </a:solidFill>
                <a:latin typeface="Times New Roman"/>
                <a:cs typeface="Times New Roman"/>
              </a:rPr>
              <a:t>Wide</a:t>
            </a:r>
            <a:r>
              <a:rPr sz="2000" spc="-10" dirty="0">
                <a:solidFill>
                  <a:srgbClr val="595959"/>
                </a:solidFill>
                <a:latin typeface="Times New Roman"/>
                <a:cs typeface="Times New Roman"/>
              </a:rPr>
              <a:t> (really</a:t>
            </a:r>
            <a:r>
              <a:rPr sz="2000" dirty="0">
                <a:solidFill>
                  <a:srgbClr val="595959"/>
                </a:solidFill>
                <a:latin typeface="Times New Roman"/>
                <a:cs typeface="Times New Roman"/>
              </a:rPr>
              <a:t> </a:t>
            </a:r>
            <a:r>
              <a:rPr sz="2000" spc="-5" dirty="0">
                <a:solidFill>
                  <a:srgbClr val="595959"/>
                </a:solidFill>
                <a:latin typeface="Times New Roman"/>
                <a:cs typeface="Times New Roman"/>
              </a:rPr>
              <a:t>wide) variation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naming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entities</a:t>
            </a:r>
            <a:endParaRPr sz="2000">
              <a:latin typeface="Times New Roman"/>
              <a:cs typeface="Times New Roman"/>
            </a:endParaRPr>
          </a:p>
          <a:p>
            <a:pPr marL="48895">
              <a:lnSpc>
                <a:spcPct val="100000"/>
              </a:lnSpc>
              <a:spcBef>
                <a:spcPts val="100"/>
              </a:spcBef>
            </a:pPr>
            <a:r>
              <a:rPr sz="1800" spc="-10" dirty="0">
                <a:solidFill>
                  <a:srgbClr val="002060"/>
                </a:solidFill>
                <a:latin typeface="Impact"/>
                <a:cs typeface="Impact"/>
              </a:rPr>
              <a:t>­</a:t>
            </a:r>
            <a:r>
              <a:rPr sz="1800" spc="225" dirty="0">
                <a:solidFill>
                  <a:srgbClr val="002060"/>
                </a:solidFill>
                <a:latin typeface="Impact"/>
                <a:cs typeface="Impact"/>
              </a:rPr>
              <a:t> </a:t>
            </a:r>
            <a:r>
              <a:rPr sz="1800" dirty="0">
                <a:solidFill>
                  <a:srgbClr val="595959"/>
                </a:solidFill>
                <a:latin typeface="Times New Roman"/>
                <a:cs typeface="Times New Roman"/>
              </a:rPr>
              <a:t>Gene</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names</a:t>
            </a:r>
            <a:endParaRPr sz="1800">
              <a:latin typeface="Times New Roman"/>
              <a:cs typeface="Times New Roman"/>
            </a:endParaRPr>
          </a:p>
          <a:p>
            <a:pPr marL="231775">
              <a:lnSpc>
                <a:spcPct val="100000"/>
              </a:lnSpc>
              <a:spcBef>
                <a:spcPts val="140"/>
              </a:spcBef>
            </a:pPr>
            <a:r>
              <a:rPr sz="1800" spc="-10" dirty="0">
                <a:solidFill>
                  <a:srgbClr val="002060"/>
                </a:solidFill>
                <a:latin typeface="Impact"/>
                <a:cs typeface="Impact"/>
              </a:rPr>
              <a:t>­</a:t>
            </a:r>
            <a:r>
              <a:rPr sz="1800" spc="245" dirty="0">
                <a:solidFill>
                  <a:srgbClr val="002060"/>
                </a:solidFill>
                <a:latin typeface="Impact"/>
                <a:cs typeface="Impact"/>
              </a:rPr>
              <a:t> </a:t>
            </a:r>
            <a:r>
              <a:rPr sz="1800" i="1" spc="-5" dirty="0">
                <a:solidFill>
                  <a:srgbClr val="595959"/>
                </a:solidFill>
                <a:latin typeface="Times New Roman"/>
                <a:cs typeface="Times New Roman"/>
              </a:rPr>
              <a:t>White,</a:t>
            </a:r>
            <a:r>
              <a:rPr sz="1800" i="1" spc="5" dirty="0">
                <a:solidFill>
                  <a:srgbClr val="595959"/>
                </a:solidFill>
                <a:latin typeface="Times New Roman"/>
                <a:cs typeface="Times New Roman"/>
              </a:rPr>
              <a:t> </a:t>
            </a:r>
            <a:r>
              <a:rPr sz="1800" i="1" spc="-5" dirty="0">
                <a:solidFill>
                  <a:srgbClr val="595959"/>
                </a:solidFill>
                <a:latin typeface="Times New Roman"/>
                <a:cs typeface="Times New Roman"/>
              </a:rPr>
              <a:t>insulin,</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BRCA1,</a:t>
            </a:r>
            <a:r>
              <a:rPr sz="1800" i="1" spc="5" dirty="0">
                <a:solidFill>
                  <a:srgbClr val="595959"/>
                </a:solidFill>
                <a:latin typeface="Times New Roman"/>
                <a:cs typeface="Times New Roman"/>
              </a:rPr>
              <a:t> </a:t>
            </a:r>
            <a:r>
              <a:rPr sz="1800" i="1" spc="-15" dirty="0">
                <a:solidFill>
                  <a:srgbClr val="595959"/>
                </a:solidFill>
                <a:latin typeface="Times New Roman"/>
                <a:cs typeface="Times New Roman"/>
              </a:rPr>
              <a:t>breast</a:t>
            </a:r>
            <a:r>
              <a:rPr sz="1800" i="1" dirty="0">
                <a:solidFill>
                  <a:srgbClr val="595959"/>
                </a:solidFill>
                <a:latin typeface="Times New Roman"/>
                <a:cs typeface="Times New Roman"/>
              </a:rPr>
              <a:t> cancer </a:t>
            </a:r>
            <a:r>
              <a:rPr sz="1800" i="1" spc="-5" dirty="0">
                <a:solidFill>
                  <a:srgbClr val="595959"/>
                </a:solidFill>
                <a:latin typeface="Times New Roman"/>
                <a:cs typeface="Times New Roman"/>
              </a:rPr>
              <a:t>associated</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1, </a:t>
            </a:r>
            <a:r>
              <a:rPr sz="1800" i="1" spc="-5" dirty="0">
                <a:solidFill>
                  <a:srgbClr val="595959"/>
                </a:solidFill>
                <a:latin typeface="Times New Roman"/>
                <a:cs typeface="Times New Roman"/>
              </a:rPr>
              <a:t>ether</a:t>
            </a:r>
            <a:r>
              <a:rPr sz="1800" i="1" dirty="0">
                <a:solidFill>
                  <a:srgbClr val="595959"/>
                </a:solidFill>
                <a:latin typeface="Times New Roman"/>
                <a:cs typeface="Times New Roman"/>
              </a:rPr>
              <a:t> a</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go-go,</a:t>
            </a:r>
            <a:r>
              <a:rPr sz="1800" i="1" spc="5" dirty="0">
                <a:solidFill>
                  <a:srgbClr val="595959"/>
                </a:solidFill>
                <a:latin typeface="Times New Roman"/>
                <a:cs typeface="Times New Roman"/>
              </a:rPr>
              <a:t> </a:t>
            </a:r>
            <a:r>
              <a:rPr sz="1800" spc="-5" dirty="0">
                <a:solidFill>
                  <a:srgbClr val="595959"/>
                </a:solidFill>
                <a:latin typeface="Times New Roman"/>
                <a:cs typeface="Times New Roman"/>
              </a:rPr>
              <a:t>etc.</a:t>
            </a:r>
            <a:endParaRPr sz="1800">
              <a:latin typeface="Times New Roman"/>
              <a:cs typeface="Times New Roman"/>
            </a:endParaRPr>
          </a:p>
        </p:txBody>
      </p:sp>
      <p:graphicFrame>
        <p:nvGraphicFramePr>
          <p:cNvPr id="4" name="object 4"/>
          <p:cNvGraphicFramePr>
            <a:graphicFrameLocks noGrp="1"/>
          </p:cNvGraphicFramePr>
          <p:nvPr/>
        </p:nvGraphicFramePr>
        <p:xfrm>
          <a:off x="483920" y="3086125"/>
          <a:ext cx="8239759" cy="3365500"/>
        </p:xfrm>
        <a:graphic>
          <a:graphicData uri="http://schemas.openxmlformats.org/drawingml/2006/table">
            <a:tbl>
              <a:tblPr firstRow="1" bandRow="1">
                <a:tableStyleId>{2D5ABB26-0587-4C30-8999-92F81FD0307C}</a:tableStyleId>
              </a:tblPr>
              <a:tblGrid>
                <a:gridCol w="2235835">
                  <a:extLst>
                    <a:ext uri="{9D8B030D-6E8A-4147-A177-3AD203B41FA5}">
                      <a16:colId xmlns:a16="http://schemas.microsoft.com/office/drawing/2014/main" val="20000"/>
                    </a:ext>
                  </a:extLst>
                </a:gridCol>
                <a:gridCol w="5984874">
                  <a:extLst>
                    <a:ext uri="{9D8B030D-6E8A-4147-A177-3AD203B41FA5}">
                      <a16:colId xmlns:a16="http://schemas.microsoft.com/office/drawing/2014/main" val="20001"/>
                    </a:ext>
                  </a:extLst>
                </a:gridCol>
              </a:tblGrid>
              <a:tr h="304799">
                <a:tc>
                  <a:txBody>
                    <a:bodyPr/>
                    <a:lstStyle/>
                    <a:p>
                      <a:pPr marL="90805">
                        <a:lnSpc>
                          <a:spcPct val="100000"/>
                        </a:lnSpc>
                        <a:spcBef>
                          <a:spcPts val="359"/>
                        </a:spcBef>
                      </a:pPr>
                      <a:r>
                        <a:rPr sz="1400" b="1" spc="-5" dirty="0">
                          <a:solidFill>
                            <a:srgbClr val="FFFFFF"/>
                          </a:solidFill>
                          <a:latin typeface="Times New Roman"/>
                          <a:cs typeface="Times New Roman"/>
                        </a:rPr>
                        <a:t>Semantic</a:t>
                      </a:r>
                      <a:r>
                        <a:rPr sz="1400" b="1" spc="-20" dirty="0">
                          <a:solidFill>
                            <a:srgbClr val="FFFFFF"/>
                          </a:solidFill>
                          <a:latin typeface="Times New Roman"/>
                          <a:cs typeface="Times New Roman"/>
                        </a:rPr>
                        <a:t> </a:t>
                      </a:r>
                      <a:r>
                        <a:rPr sz="1400" b="1" dirty="0">
                          <a:solidFill>
                            <a:srgbClr val="FFFFFF"/>
                          </a:solidFill>
                          <a:latin typeface="Times New Roman"/>
                          <a:cs typeface="Times New Roman"/>
                        </a:rPr>
                        <a:t>Class</a:t>
                      </a:r>
                      <a:endParaRPr sz="1400">
                        <a:latin typeface="Times New Roman"/>
                        <a:cs typeface="Times New Roman"/>
                      </a:endParaRPr>
                    </a:p>
                  </a:txBody>
                  <a:tcPr marL="0" marR="0" marT="45719" marB="0">
                    <a:lnL w="19050">
                      <a:solidFill>
                        <a:srgbClr val="595959"/>
                      </a:solidFill>
                      <a:prstDash val="solid"/>
                    </a:lnL>
                    <a:lnT w="19050">
                      <a:solidFill>
                        <a:srgbClr val="595959"/>
                      </a:solidFill>
                      <a:prstDash val="solid"/>
                    </a:lnT>
                    <a:solidFill>
                      <a:srgbClr val="264457"/>
                    </a:solidFill>
                  </a:tcPr>
                </a:tc>
                <a:tc>
                  <a:txBody>
                    <a:bodyPr/>
                    <a:lstStyle/>
                    <a:p>
                      <a:pPr marL="319405">
                        <a:lnSpc>
                          <a:spcPct val="100000"/>
                        </a:lnSpc>
                        <a:spcBef>
                          <a:spcPts val="359"/>
                        </a:spcBef>
                      </a:pPr>
                      <a:r>
                        <a:rPr sz="1400" b="1" spc="-5" dirty="0">
                          <a:solidFill>
                            <a:srgbClr val="FFFFFF"/>
                          </a:solidFill>
                          <a:latin typeface="Times New Roman"/>
                          <a:cs typeface="Times New Roman"/>
                        </a:rPr>
                        <a:t>Examples</a:t>
                      </a:r>
                      <a:endParaRPr sz="1400">
                        <a:latin typeface="Times New Roman"/>
                        <a:cs typeface="Times New Roman"/>
                      </a:endParaRPr>
                    </a:p>
                  </a:txBody>
                  <a:tcPr marL="0" marR="0" marT="45719" marB="0">
                    <a:lnR w="19050">
                      <a:solidFill>
                        <a:srgbClr val="595959"/>
                      </a:solidFill>
                      <a:prstDash val="solid"/>
                    </a:lnR>
                    <a:lnT w="19050">
                      <a:solidFill>
                        <a:srgbClr val="595959"/>
                      </a:solidFill>
                      <a:prstDash val="solid"/>
                    </a:lnT>
                    <a:solidFill>
                      <a:srgbClr val="264457"/>
                    </a:solidFill>
                  </a:tcPr>
                </a:tc>
                <a:extLst>
                  <a:ext uri="{0D108BD9-81ED-4DB2-BD59-A6C34878D82A}">
                    <a16:rowId xmlns:a16="http://schemas.microsoft.com/office/drawing/2014/main" val="10000"/>
                  </a:ext>
                </a:extLst>
              </a:tr>
              <a:tr h="315929">
                <a:tc>
                  <a:txBody>
                    <a:bodyPr/>
                    <a:lstStyle/>
                    <a:p>
                      <a:pPr marL="90805">
                        <a:lnSpc>
                          <a:spcPct val="100000"/>
                        </a:lnSpc>
                        <a:spcBef>
                          <a:spcPts val="360"/>
                        </a:spcBef>
                      </a:pPr>
                      <a:r>
                        <a:rPr sz="1400" spc="-5" dirty="0">
                          <a:solidFill>
                            <a:srgbClr val="595959"/>
                          </a:solidFill>
                          <a:latin typeface="Times New Roman"/>
                          <a:cs typeface="Times New Roman"/>
                        </a:rPr>
                        <a:t>Cell</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lines</a:t>
                      </a:r>
                      <a:endParaRPr sz="1400">
                        <a:latin typeface="Times New Roman"/>
                        <a:cs typeface="Times New Roman"/>
                      </a:endParaRPr>
                    </a:p>
                  </a:txBody>
                  <a:tcPr marL="0" marR="0" marB="0">
                    <a:lnL w="19050">
                      <a:solidFill>
                        <a:srgbClr val="595959"/>
                      </a:solidFill>
                      <a:prstDash val="solid"/>
                    </a:lnL>
                  </a:tcPr>
                </a:tc>
                <a:tc>
                  <a:txBody>
                    <a:bodyPr/>
                    <a:lstStyle/>
                    <a:p>
                      <a:pPr marL="319405">
                        <a:lnSpc>
                          <a:spcPct val="100000"/>
                        </a:lnSpc>
                        <a:spcBef>
                          <a:spcPts val="360"/>
                        </a:spcBef>
                      </a:pPr>
                      <a:r>
                        <a:rPr sz="1400" i="1" spc="-5" dirty="0">
                          <a:solidFill>
                            <a:srgbClr val="595959"/>
                          </a:solidFill>
                          <a:latin typeface="Times New Roman"/>
                          <a:cs typeface="Times New Roman"/>
                        </a:rPr>
                        <a:t>T98G, HeLa</a:t>
                      </a:r>
                      <a:r>
                        <a:rPr sz="1400" i="1" dirty="0">
                          <a:solidFill>
                            <a:srgbClr val="595959"/>
                          </a:solidFill>
                          <a:latin typeface="Times New Roman"/>
                          <a:cs typeface="Times New Roman"/>
                        </a:rPr>
                        <a:t> </a:t>
                      </a:r>
                      <a:r>
                        <a:rPr sz="1400" i="1" spc="-5" dirty="0">
                          <a:solidFill>
                            <a:srgbClr val="595959"/>
                          </a:solidFill>
                          <a:latin typeface="Times New Roman"/>
                          <a:cs typeface="Times New Roman"/>
                        </a:rPr>
                        <a:t>cell,</a:t>
                      </a:r>
                      <a:r>
                        <a:rPr sz="1400" i="1" dirty="0">
                          <a:solidFill>
                            <a:srgbClr val="595959"/>
                          </a:solidFill>
                          <a:latin typeface="Times New Roman"/>
                          <a:cs typeface="Times New Roman"/>
                        </a:rPr>
                        <a:t> Chinese hamster</a:t>
                      </a:r>
                      <a:r>
                        <a:rPr sz="1400" i="1" spc="5" dirty="0">
                          <a:solidFill>
                            <a:srgbClr val="595959"/>
                          </a:solidFill>
                          <a:latin typeface="Times New Roman"/>
                          <a:cs typeface="Times New Roman"/>
                        </a:rPr>
                        <a:t> </a:t>
                      </a:r>
                      <a:r>
                        <a:rPr sz="1400" i="1" dirty="0">
                          <a:solidFill>
                            <a:srgbClr val="595959"/>
                          </a:solidFill>
                          <a:latin typeface="Times New Roman"/>
                          <a:cs typeface="Times New Roman"/>
                        </a:rPr>
                        <a:t>ovary </a:t>
                      </a:r>
                      <a:r>
                        <a:rPr sz="1400" i="1" spc="-5" dirty="0">
                          <a:solidFill>
                            <a:srgbClr val="595959"/>
                          </a:solidFill>
                          <a:latin typeface="Times New Roman"/>
                          <a:cs typeface="Times New Roman"/>
                        </a:rPr>
                        <a:t>cells,</a:t>
                      </a:r>
                      <a:r>
                        <a:rPr sz="1400" i="1" dirty="0">
                          <a:solidFill>
                            <a:srgbClr val="595959"/>
                          </a:solidFill>
                          <a:latin typeface="Times New Roman"/>
                          <a:cs typeface="Times New Roman"/>
                        </a:rPr>
                        <a:t> CHO </a:t>
                      </a:r>
                      <a:r>
                        <a:rPr sz="1400" i="1" spc="-5" dirty="0">
                          <a:solidFill>
                            <a:srgbClr val="595959"/>
                          </a:solidFill>
                          <a:latin typeface="Times New Roman"/>
                          <a:cs typeface="Times New Roman"/>
                        </a:rPr>
                        <a:t>cells</a:t>
                      </a:r>
                      <a:endParaRPr sz="1400">
                        <a:latin typeface="Times New Roman"/>
                        <a:cs typeface="Times New Roman"/>
                      </a:endParaRPr>
                    </a:p>
                  </a:txBody>
                  <a:tcPr marL="0" marR="0" marB="0">
                    <a:lnR w="19050">
                      <a:solidFill>
                        <a:srgbClr val="595959"/>
                      </a:solidFill>
                      <a:prstDash val="solid"/>
                    </a:lnR>
                  </a:tcPr>
                </a:tc>
                <a:extLst>
                  <a:ext uri="{0D108BD9-81ED-4DB2-BD59-A6C34878D82A}">
                    <a16:rowId xmlns:a16="http://schemas.microsoft.com/office/drawing/2014/main" val="10001"/>
                  </a:ext>
                </a:extLst>
              </a:tr>
              <a:tr h="304800">
                <a:tc>
                  <a:txBody>
                    <a:bodyPr/>
                    <a:lstStyle/>
                    <a:p>
                      <a:pPr marL="90805">
                        <a:lnSpc>
                          <a:spcPct val="100000"/>
                        </a:lnSpc>
                        <a:spcBef>
                          <a:spcPts val="270"/>
                        </a:spcBef>
                      </a:pPr>
                      <a:r>
                        <a:rPr sz="1400" spc="-5" dirty="0">
                          <a:solidFill>
                            <a:srgbClr val="595959"/>
                          </a:solidFill>
                          <a:latin typeface="Times New Roman"/>
                          <a:cs typeface="Times New Roman"/>
                        </a:rPr>
                        <a:t>Cell</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types</a:t>
                      </a:r>
                      <a:endParaRPr sz="1400">
                        <a:latin typeface="Times New Roman"/>
                        <a:cs typeface="Times New Roman"/>
                      </a:endParaRPr>
                    </a:p>
                  </a:txBody>
                  <a:tcPr marL="0" marR="0" marT="34290" marB="0">
                    <a:lnL w="19050">
                      <a:solidFill>
                        <a:srgbClr val="595959"/>
                      </a:solidFill>
                      <a:prstDash val="solid"/>
                    </a:lnL>
                  </a:tcPr>
                </a:tc>
                <a:tc>
                  <a:txBody>
                    <a:bodyPr/>
                    <a:lstStyle/>
                    <a:p>
                      <a:pPr marL="319405">
                        <a:lnSpc>
                          <a:spcPct val="100000"/>
                        </a:lnSpc>
                        <a:spcBef>
                          <a:spcPts val="270"/>
                        </a:spcBef>
                      </a:pPr>
                      <a:r>
                        <a:rPr sz="1400" i="1" dirty="0">
                          <a:solidFill>
                            <a:srgbClr val="595959"/>
                          </a:solidFill>
                          <a:latin typeface="Times New Roman"/>
                          <a:cs typeface="Times New Roman"/>
                        </a:rPr>
                        <a:t>primary T</a:t>
                      </a:r>
                      <a:r>
                        <a:rPr sz="1400" i="1" spc="-30" dirty="0">
                          <a:solidFill>
                            <a:srgbClr val="595959"/>
                          </a:solidFill>
                          <a:latin typeface="Times New Roman"/>
                          <a:cs typeface="Times New Roman"/>
                        </a:rPr>
                        <a:t> </a:t>
                      </a:r>
                      <a:r>
                        <a:rPr sz="1400" i="1" spc="-5" dirty="0">
                          <a:solidFill>
                            <a:srgbClr val="595959"/>
                          </a:solidFill>
                          <a:latin typeface="Times New Roman"/>
                          <a:cs typeface="Times New Roman"/>
                        </a:rPr>
                        <a:t>lymphocytes,</a:t>
                      </a:r>
                      <a:r>
                        <a:rPr sz="1400" i="1" dirty="0">
                          <a:solidFill>
                            <a:srgbClr val="595959"/>
                          </a:solidFill>
                          <a:latin typeface="Times New Roman"/>
                          <a:cs typeface="Times New Roman"/>
                        </a:rPr>
                        <a:t> natural </a:t>
                      </a:r>
                      <a:r>
                        <a:rPr sz="1400" i="1" spc="-5" dirty="0">
                          <a:solidFill>
                            <a:srgbClr val="595959"/>
                          </a:solidFill>
                          <a:latin typeface="Times New Roman"/>
                          <a:cs typeface="Times New Roman"/>
                        </a:rPr>
                        <a:t>killer</a:t>
                      </a:r>
                      <a:r>
                        <a:rPr sz="1400" i="1" spc="5" dirty="0">
                          <a:solidFill>
                            <a:srgbClr val="595959"/>
                          </a:solidFill>
                          <a:latin typeface="Times New Roman"/>
                          <a:cs typeface="Times New Roman"/>
                        </a:rPr>
                        <a:t> </a:t>
                      </a:r>
                      <a:r>
                        <a:rPr sz="1400" i="1" spc="-5" dirty="0">
                          <a:solidFill>
                            <a:srgbClr val="595959"/>
                          </a:solidFill>
                          <a:latin typeface="Times New Roman"/>
                          <a:cs typeface="Times New Roman"/>
                        </a:rPr>
                        <a:t>cells,</a:t>
                      </a:r>
                      <a:r>
                        <a:rPr sz="1400" i="1" dirty="0">
                          <a:solidFill>
                            <a:srgbClr val="595959"/>
                          </a:solidFill>
                          <a:latin typeface="Times New Roman"/>
                          <a:cs typeface="Times New Roman"/>
                        </a:rPr>
                        <a:t> NK </a:t>
                      </a:r>
                      <a:r>
                        <a:rPr sz="1400" i="1" spc="-5" dirty="0">
                          <a:solidFill>
                            <a:srgbClr val="595959"/>
                          </a:solidFill>
                          <a:latin typeface="Times New Roman"/>
                          <a:cs typeface="Times New Roman"/>
                        </a:rPr>
                        <a:t>cells</a:t>
                      </a:r>
                      <a:endParaRPr sz="1400">
                        <a:latin typeface="Times New Roman"/>
                        <a:cs typeface="Times New Roman"/>
                      </a:endParaRPr>
                    </a:p>
                  </a:txBody>
                  <a:tcPr marL="0" marR="0" marT="34290" marB="0">
                    <a:lnR w="19050">
                      <a:solidFill>
                        <a:srgbClr val="595959"/>
                      </a:solidFill>
                      <a:prstDash val="solid"/>
                    </a:lnR>
                  </a:tcPr>
                </a:tc>
                <a:extLst>
                  <a:ext uri="{0D108BD9-81ED-4DB2-BD59-A6C34878D82A}">
                    <a16:rowId xmlns:a16="http://schemas.microsoft.com/office/drawing/2014/main" val="10002"/>
                  </a:ext>
                </a:extLst>
              </a:tr>
              <a:tr h="304800">
                <a:tc>
                  <a:txBody>
                    <a:bodyPr/>
                    <a:lstStyle/>
                    <a:p>
                      <a:pPr marL="90805">
                        <a:lnSpc>
                          <a:spcPct val="100000"/>
                        </a:lnSpc>
                        <a:spcBef>
                          <a:spcPts val="270"/>
                        </a:spcBef>
                      </a:pPr>
                      <a:r>
                        <a:rPr sz="1400" spc="-5" dirty="0">
                          <a:solidFill>
                            <a:srgbClr val="595959"/>
                          </a:solidFill>
                          <a:latin typeface="Times New Roman"/>
                          <a:cs typeface="Times New Roman"/>
                        </a:rPr>
                        <a:t>Chemicals</a:t>
                      </a:r>
                      <a:endParaRPr sz="1400">
                        <a:latin typeface="Times New Roman"/>
                        <a:cs typeface="Times New Roman"/>
                      </a:endParaRPr>
                    </a:p>
                  </a:txBody>
                  <a:tcPr marL="0" marR="0" marT="34290" marB="0">
                    <a:lnL w="19050">
                      <a:solidFill>
                        <a:srgbClr val="595959"/>
                      </a:solidFill>
                      <a:prstDash val="solid"/>
                    </a:lnL>
                  </a:tcPr>
                </a:tc>
                <a:tc>
                  <a:txBody>
                    <a:bodyPr/>
                    <a:lstStyle/>
                    <a:p>
                      <a:pPr marL="319405">
                        <a:lnSpc>
                          <a:spcPct val="100000"/>
                        </a:lnSpc>
                        <a:spcBef>
                          <a:spcPts val="270"/>
                        </a:spcBef>
                      </a:pPr>
                      <a:r>
                        <a:rPr sz="1400" i="1" spc="-5" dirty="0">
                          <a:solidFill>
                            <a:srgbClr val="595959"/>
                          </a:solidFill>
                          <a:latin typeface="Times New Roman"/>
                          <a:cs typeface="Times New Roman"/>
                        </a:rPr>
                        <a:t>citric acid,</a:t>
                      </a:r>
                      <a:r>
                        <a:rPr sz="1400" i="1" dirty="0">
                          <a:solidFill>
                            <a:srgbClr val="595959"/>
                          </a:solidFill>
                          <a:latin typeface="Times New Roman"/>
                          <a:cs typeface="Times New Roman"/>
                        </a:rPr>
                        <a:t> 1,2-</a:t>
                      </a:r>
                      <a:r>
                        <a:rPr sz="1400" i="1" spc="-5" dirty="0">
                          <a:solidFill>
                            <a:srgbClr val="595959"/>
                          </a:solidFill>
                          <a:latin typeface="Times New Roman"/>
                          <a:cs typeface="Times New Roman"/>
                        </a:rPr>
                        <a:t> diiodopentane,</a:t>
                      </a:r>
                      <a:r>
                        <a:rPr sz="1400" i="1" dirty="0">
                          <a:solidFill>
                            <a:srgbClr val="595959"/>
                          </a:solidFill>
                          <a:latin typeface="Times New Roman"/>
                          <a:cs typeface="Times New Roman"/>
                        </a:rPr>
                        <a:t> C</a:t>
                      </a:r>
                      <a:endParaRPr sz="1400">
                        <a:latin typeface="Times New Roman"/>
                        <a:cs typeface="Times New Roman"/>
                      </a:endParaRPr>
                    </a:p>
                  </a:txBody>
                  <a:tcPr marL="0" marR="0" marT="34290" marB="0">
                    <a:lnR w="19050">
                      <a:solidFill>
                        <a:srgbClr val="595959"/>
                      </a:solidFill>
                      <a:prstDash val="solid"/>
                    </a:lnR>
                  </a:tcPr>
                </a:tc>
                <a:extLst>
                  <a:ext uri="{0D108BD9-81ED-4DB2-BD59-A6C34878D82A}">
                    <a16:rowId xmlns:a16="http://schemas.microsoft.com/office/drawing/2014/main" val="10003"/>
                  </a:ext>
                </a:extLst>
              </a:tr>
              <a:tr h="304800">
                <a:tc>
                  <a:txBody>
                    <a:bodyPr/>
                    <a:lstStyle/>
                    <a:p>
                      <a:pPr marL="90805">
                        <a:lnSpc>
                          <a:spcPct val="100000"/>
                        </a:lnSpc>
                        <a:spcBef>
                          <a:spcPts val="270"/>
                        </a:spcBef>
                      </a:pPr>
                      <a:r>
                        <a:rPr sz="1400" spc="-5" dirty="0">
                          <a:solidFill>
                            <a:srgbClr val="595959"/>
                          </a:solidFill>
                          <a:latin typeface="Times New Roman"/>
                          <a:cs typeface="Times New Roman"/>
                        </a:rPr>
                        <a:t>Drugs</a:t>
                      </a:r>
                      <a:endParaRPr sz="1400">
                        <a:latin typeface="Times New Roman"/>
                        <a:cs typeface="Times New Roman"/>
                      </a:endParaRPr>
                    </a:p>
                  </a:txBody>
                  <a:tcPr marL="0" marR="0" marT="34290" marB="0">
                    <a:lnL w="19050">
                      <a:solidFill>
                        <a:srgbClr val="595959"/>
                      </a:solidFill>
                      <a:prstDash val="solid"/>
                    </a:lnL>
                  </a:tcPr>
                </a:tc>
                <a:tc>
                  <a:txBody>
                    <a:bodyPr/>
                    <a:lstStyle/>
                    <a:p>
                      <a:pPr marL="319405">
                        <a:lnSpc>
                          <a:spcPct val="100000"/>
                        </a:lnSpc>
                        <a:spcBef>
                          <a:spcPts val="270"/>
                        </a:spcBef>
                      </a:pPr>
                      <a:r>
                        <a:rPr sz="1400" i="1" dirty="0">
                          <a:solidFill>
                            <a:srgbClr val="595959"/>
                          </a:solidFill>
                          <a:latin typeface="Times New Roman"/>
                          <a:cs typeface="Times New Roman"/>
                        </a:rPr>
                        <a:t>cyclosporin</a:t>
                      </a:r>
                      <a:r>
                        <a:rPr sz="1400" i="1" spc="-50" dirty="0">
                          <a:solidFill>
                            <a:srgbClr val="595959"/>
                          </a:solidFill>
                          <a:latin typeface="Times New Roman"/>
                          <a:cs typeface="Times New Roman"/>
                        </a:rPr>
                        <a:t> </a:t>
                      </a:r>
                      <a:r>
                        <a:rPr sz="1400" i="1" spc="-5" dirty="0">
                          <a:solidFill>
                            <a:srgbClr val="595959"/>
                          </a:solidFill>
                          <a:latin typeface="Times New Roman"/>
                          <a:cs typeface="Times New Roman"/>
                        </a:rPr>
                        <a:t>A,</a:t>
                      </a:r>
                      <a:r>
                        <a:rPr sz="1400" i="1" spc="-15" dirty="0">
                          <a:solidFill>
                            <a:srgbClr val="595959"/>
                          </a:solidFill>
                          <a:latin typeface="Times New Roman"/>
                          <a:cs typeface="Times New Roman"/>
                        </a:rPr>
                        <a:t> </a:t>
                      </a:r>
                      <a:r>
                        <a:rPr sz="1400" i="1" dirty="0">
                          <a:solidFill>
                            <a:srgbClr val="595959"/>
                          </a:solidFill>
                          <a:latin typeface="Times New Roman"/>
                          <a:cs typeface="Times New Roman"/>
                        </a:rPr>
                        <a:t>CDDP</a:t>
                      </a:r>
                      <a:endParaRPr sz="1400">
                        <a:latin typeface="Times New Roman"/>
                        <a:cs typeface="Times New Roman"/>
                      </a:endParaRPr>
                    </a:p>
                  </a:txBody>
                  <a:tcPr marL="0" marR="0" marT="34290" marB="0">
                    <a:lnR w="19050">
                      <a:solidFill>
                        <a:srgbClr val="595959"/>
                      </a:solidFill>
                      <a:prstDash val="solid"/>
                    </a:lnR>
                  </a:tcPr>
                </a:tc>
                <a:extLst>
                  <a:ext uri="{0D108BD9-81ED-4DB2-BD59-A6C34878D82A}">
                    <a16:rowId xmlns:a16="http://schemas.microsoft.com/office/drawing/2014/main" val="10004"/>
                  </a:ext>
                </a:extLst>
              </a:tr>
              <a:tr h="304800">
                <a:tc>
                  <a:txBody>
                    <a:bodyPr/>
                    <a:lstStyle/>
                    <a:p>
                      <a:pPr marL="90805">
                        <a:lnSpc>
                          <a:spcPct val="100000"/>
                        </a:lnSpc>
                        <a:spcBef>
                          <a:spcPts val="270"/>
                        </a:spcBef>
                      </a:pPr>
                      <a:r>
                        <a:rPr sz="1400" spc="-5" dirty="0">
                          <a:solidFill>
                            <a:srgbClr val="595959"/>
                          </a:solidFill>
                          <a:latin typeface="Times New Roman"/>
                          <a:cs typeface="Times New Roman"/>
                        </a:rPr>
                        <a:t>Genes/proteins</a:t>
                      </a:r>
                      <a:endParaRPr sz="1400">
                        <a:latin typeface="Times New Roman"/>
                        <a:cs typeface="Times New Roman"/>
                      </a:endParaRPr>
                    </a:p>
                  </a:txBody>
                  <a:tcPr marL="0" marR="0" marT="34290" marB="0">
                    <a:lnL w="19050">
                      <a:solidFill>
                        <a:srgbClr val="595959"/>
                      </a:solidFill>
                      <a:prstDash val="solid"/>
                    </a:lnL>
                  </a:tcPr>
                </a:tc>
                <a:tc>
                  <a:txBody>
                    <a:bodyPr/>
                    <a:lstStyle/>
                    <a:p>
                      <a:pPr marL="319405">
                        <a:lnSpc>
                          <a:spcPct val="100000"/>
                        </a:lnSpc>
                        <a:spcBef>
                          <a:spcPts val="270"/>
                        </a:spcBef>
                      </a:pPr>
                      <a:r>
                        <a:rPr sz="1400" i="1" spc="-5" dirty="0">
                          <a:solidFill>
                            <a:srgbClr val="595959"/>
                          </a:solidFill>
                          <a:latin typeface="Times New Roman"/>
                          <a:cs typeface="Times New Roman"/>
                        </a:rPr>
                        <a:t>white, HSP60, </a:t>
                      </a:r>
                      <a:r>
                        <a:rPr sz="1400" i="1" spc="-10" dirty="0">
                          <a:solidFill>
                            <a:srgbClr val="595959"/>
                          </a:solidFill>
                          <a:latin typeface="Times New Roman"/>
                          <a:cs typeface="Times New Roman"/>
                        </a:rPr>
                        <a:t>protein</a:t>
                      </a:r>
                      <a:r>
                        <a:rPr sz="1400" i="1" spc="-5" dirty="0">
                          <a:solidFill>
                            <a:srgbClr val="595959"/>
                          </a:solidFill>
                          <a:latin typeface="Times New Roman"/>
                          <a:cs typeface="Times New Roman"/>
                        </a:rPr>
                        <a:t> </a:t>
                      </a:r>
                      <a:r>
                        <a:rPr sz="1400" i="1" dirty="0">
                          <a:solidFill>
                            <a:srgbClr val="595959"/>
                          </a:solidFill>
                          <a:latin typeface="Times New Roman"/>
                          <a:cs typeface="Times New Roman"/>
                        </a:rPr>
                        <a:t>kinase</a:t>
                      </a:r>
                      <a:r>
                        <a:rPr sz="1400" i="1" spc="-5" dirty="0">
                          <a:solidFill>
                            <a:srgbClr val="595959"/>
                          </a:solidFill>
                          <a:latin typeface="Times New Roman"/>
                          <a:cs typeface="Times New Roman"/>
                        </a:rPr>
                        <a:t> </a:t>
                      </a:r>
                      <a:r>
                        <a:rPr sz="1400" i="1" dirty="0">
                          <a:solidFill>
                            <a:srgbClr val="595959"/>
                          </a:solidFill>
                          <a:latin typeface="Times New Roman"/>
                          <a:cs typeface="Times New Roman"/>
                        </a:rPr>
                        <a:t>C, </a:t>
                      </a:r>
                      <a:r>
                        <a:rPr sz="1400" i="1" spc="-5" dirty="0">
                          <a:solidFill>
                            <a:srgbClr val="595959"/>
                          </a:solidFill>
                          <a:latin typeface="Times New Roman"/>
                          <a:cs typeface="Times New Roman"/>
                        </a:rPr>
                        <a:t>L23A</a:t>
                      </a:r>
                      <a:endParaRPr sz="1400">
                        <a:latin typeface="Times New Roman"/>
                        <a:cs typeface="Times New Roman"/>
                      </a:endParaRPr>
                    </a:p>
                  </a:txBody>
                  <a:tcPr marL="0" marR="0" marT="34290" marB="0">
                    <a:lnR w="19050">
                      <a:solidFill>
                        <a:srgbClr val="595959"/>
                      </a:solidFill>
                      <a:prstDash val="solid"/>
                    </a:lnR>
                  </a:tcPr>
                </a:tc>
                <a:extLst>
                  <a:ext uri="{0D108BD9-81ED-4DB2-BD59-A6C34878D82A}">
                    <a16:rowId xmlns:a16="http://schemas.microsoft.com/office/drawing/2014/main" val="10005"/>
                  </a:ext>
                </a:extLst>
              </a:tr>
              <a:tr h="304800">
                <a:tc>
                  <a:txBody>
                    <a:bodyPr/>
                    <a:lstStyle/>
                    <a:p>
                      <a:pPr marL="90805">
                        <a:lnSpc>
                          <a:spcPct val="100000"/>
                        </a:lnSpc>
                        <a:spcBef>
                          <a:spcPts val="270"/>
                        </a:spcBef>
                      </a:pPr>
                      <a:r>
                        <a:rPr sz="1400" spc="-5" dirty="0">
                          <a:solidFill>
                            <a:srgbClr val="595959"/>
                          </a:solidFill>
                          <a:latin typeface="Times New Roman"/>
                          <a:cs typeface="Times New Roman"/>
                        </a:rPr>
                        <a:t>Malignancies</a:t>
                      </a:r>
                      <a:endParaRPr sz="1400">
                        <a:latin typeface="Times New Roman"/>
                        <a:cs typeface="Times New Roman"/>
                      </a:endParaRPr>
                    </a:p>
                  </a:txBody>
                  <a:tcPr marL="0" marR="0" marT="34290" marB="0">
                    <a:lnL w="19050">
                      <a:solidFill>
                        <a:srgbClr val="595959"/>
                      </a:solidFill>
                      <a:prstDash val="solid"/>
                    </a:lnL>
                  </a:tcPr>
                </a:tc>
                <a:tc>
                  <a:txBody>
                    <a:bodyPr/>
                    <a:lstStyle/>
                    <a:p>
                      <a:pPr marL="319405">
                        <a:lnSpc>
                          <a:spcPct val="100000"/>
                        </a:lnSpc>
                        <a:spcBef>
                          <a:spcPts val="270"/>
                        </a:spcBef>
                      </a:pPr>
                      <a:r>
                        <a:rPr sz="1400" i="1" spc="-10" dirty="0">
                          <a:solidFill>
                            <a:srgbClr val="595959"/>
                          </a:solidFill>
                          <a:latin typeface="Times New Roman"/>
                          <a:cs typeface="Times New Roman"/>
                        </a:rPr>
                        <a:t>carcinoma, breast </a:t>
                      </a:r>
                      <a:r>
                        <a:rPr sz="1400" i="1" dirty="0">
                          <a:solidFill>
                            <a:srgbClr val="595959"/>
                          </a:solidFill>
                          <a:latin typeface="Times New Roman"/>
                          <a:cs typeface="Times New Roman"/>
                        </a:rPr>
                        <a:t>neoplasms</a:t>
                      </a:r>
                      <a:endParaRPr sz="1400">
                        <a:latin typeface="Times New Roman"/>
                        <a:cs typeface="Times New Roman"/>
                      </a:endParaRPr>
                    </a:p>
                  </a:txBody>
                  <a:tcPr marL="0" marR="0" marT="34290" marB="0">
                    <a:lnR w="19050">
                      <a:solidFill>
                        <a:srgbClr val="595959"/>
                      </a:solidFill>
                      <a:prstDash val="solid"/>
                    </a:lnR>
                  </a:tcPr>
                </a:tc>
                <a:extLst>
                  <a:ext uri="{0D108BD9-81ED-4DB2-BD59-A6C34878D82A}">
                    <a16:rowId xmlns:a16="http://schemas.microsoft.com/office/drawing/2014/main" val="10006"/>
                  </a:ext>
                </a:extLst>
              </a:tr>
              <a:tr h="304799">
                <a:tc>
                  <a:txBody>
                    <a:bodyPr/>
                    <a:lstStyle/>
                    <a:p>
                      <a:pPr marL="90805">
                        <a:lnSpc>
                          <a:spcPct val="100000"/>
                        </a:lnSpc>
                        <a:spcBef>
                          <a:spcPts val="270"/>
                        </a:spcBef>
                      </a:pPr>
                      <a:r>
                        <a:rPr sz="1400" spc="-5" dirty="0">
                          <a:solidFill>
                            <a:srgbClr val="595959"/>
                          </a:solidFill>
                          <a:latin typeface="Times New Roman"/>
                          <a:cs typeface="Times New Roman"/>
                        </a:rPr>
                        <a:t>Medical/clinical</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concepts</a:t>
                      </a:r>
                      <a:endParaRPr sz="1400">
                        <a:latin typeface="Times New Roman"/>
                        <a:cs typeface="Times New Roman"/>
                      </a:endParaRPr>
                    </a:p>
                  </a:txBody>
                  <a:tcPr marL="0" marR="0" marT="34290" marB="0">
                    <a:lnL w="19050">
                      <a:solidFill>
                        <a:srgbClr val="595959"/>
                      </a:solidFill>
                      <a:prstDash val="solid"/>
                    </a:lnL>
                  </a:tcPr>
                </a:tc>
                <a:tc>
                  <a:txBody>
                    <a:bodyPr/>
                    <a:lstStyle/>
                    <a:p>
                      <a:pPr marL="319405">
                        <a:lnSpc>
                          <a:spcPct val="100000"/>
                        </a:lnSpc>
                        <a:spcBef>
                          <a:spcPts val="270"/>
                        </a:spcBef>
                      </a:pPr>
                      <a:r>
                        <a:rPr sz="1400" i="1" spc="-10" dirty="0">
                          <a:solidFill>
                            <a:srgbClr val="595959"/>
                          </a:solidFill>
                          <a:latin typeface="Times New Roman"/>
                          <a:cs typeface="Times New Roman"/>
                        </a:rPr>
                        <a:t>amyotrophic </a:t>
                      </a:r>
                      <a:r>
                        <a:rPr sz="1400" i="1" spc="-5" dirty="0">
                          <a:solidFill>
                            <a:srgbClr val="595959"/>
                          </a:solidFill>
                          <a:latin typeface="Times New Roman"/>
                          <a:cs typeface="Times New Roman"/>
                        </a:rPr>
                        <a:t>lateralsclerosis</a:t>
                      </a:r>
                      <a:endParaRPr sz="1400">
                        <a:latin typeface="Times New Roman"/>
                        <a:cs typeface="Times New Roman"/>
                      </a:endParaRPr>
                    </a:p>
                  </a:txBody>
                  <a:tcPr marL="0" marR="0" marT="34290" marB="0">
                    <a:lnR w="19050">
                      <a:solidFill>
                        <a:srgbClr val="595959"/>
                      </a:solidFill>
                      <a:prstDash val="solid"/>
                    </a:lnR>
                  </a:tcPr>
                </a:tc>
                <a:extLst>
                  <a:ext uri="{0D108BD9-81ED-4DB2-BD59-A6C34878D82A}">
                    <a16:rowId xmlns:a16="http://schemas.microsoft.com/office/drawing/2014/main" val="10007"/>
                  </a:ext>
                </a:extLst>
              </a:tr>
              <a:tr h="304799">
                <a:tc>
                  <a:txBody>
                    <a:bodyPr/>
                    <a:lstStyle/>
                    <a:p>
                      <a:pPr marL="90805">
                        <a:lnSpc>
                          <a:spcPct val="100000"/>
                        </a:lnSpc>
                        <a:spcBef>
                          <a:spcPts val="270"/>
                        </a:spcBef>
                      </a:pPr>
                      <a:r>
                        <a:rPr sz="1400" dirty="0">
                          <a:solidFill>
                            <a:srgbClr val="595959"/>
                          </a:solidFill>
                          <a:latin typeface="Times New Roman"/>
                          <a:cs typeface="Times New Roman"/>
                        </a:rPr>
                        <a:t>Mouse</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strains</a:t>
                      </a:r>
                      <a:endParaRPr sz="1400">
                        <a:latin typeface="Times New Roman"/>
                        <a:cs typeface="Times New Roman"/>
                      </a:endParaRPr>
                    </a:p>
                  </a:txBody>
                  <a:tcPr marL="0" marR="0" marT="34290" marB="0">
                    <a:lnL w="19050">
                      <a:solidFill>
                        <a:srgbClr val="595959"/>
                      </a:solidFill>
                      <a:prstDash val="solid"/>
                    </a:lnL>
                  </a:tcPr>
                </a:tc>
                <a:tc>
                  <a:txBody>
                    <a:bodyPr/>
                    <a:lstStyle/>
                    <a:p>
                      <a:pPr marL="319405">
                        <a:lnSpc>
                          <a:spcPct val="100000"/>
                        </a:lnSpc>
                        <a:spcBef>
                          <a:spcPts val="270"/>
                        </a:spcBef>
                      </a:pPr>
                      <a:r>
                        <a:rPr sz="1400" i="1" spc="-30" dirty="0">
                          <a:solidFill>
                            <a:srgbClr val="595959"/>
                          </a:solidFill>
                          <a:latin typeface="Times New Roman"/>
                          <a:cs typeface="Times New Roman"/>
                        </a:rPr>
                        <a:t>LAFT,</a:t>
                      </a:r>
                      <a:r>
                        <a:rPr sz="1400" i="1" spc="-45" dirty="0">
                          <a:solidFill>
                            <a:srgbClr val="595959"/>
                          </a:solidFill>
                          <a:latin typeface="Times New Roman"/>
                          <a:cs typeface="Times New Roman"/>
                        </a:rPr>
                        <a:t> </a:t>
                      </a:r>
                      <a:r>
                        <a:rPr sz="1400" i="1" spc="-5" dirty="0">
                          <a:solidFill>
                            <a:srgbClr val="595959"/>
                          </a:solidFill>
                          <a:latin typeface="Times New Roman"/>
                          <a:cs typeface="Times New Roman"/>
                        </a:rPr>
                        <a:t>AKR</a:t>
                      </a:r>
                      <a:endParaRPr sz="1400">
                        <a:latin typeface="Times New Roman"/>
                        <a:cs typeface="Times New Roman"/>
                      </a:endParaRPr>
                    </a:p>
                  </a:txBody>
                  <a:tcPr marL="0" marR="0" marT="34290" marB="0">
                    <a:lnR w="19050">
                      <a:solidFill>
                        <a:srgbClr val="595959"/>
                      </a:solidFill>
                      <a:prstDash val="solid"/>
                    </a:lnR>
                  </a:tcPr>
                </a:tc>
                <a:extLst>
                  <a:ext uri="{0D108BD9-81ED-4DB2-BD59-A6C34878D82A}">
                    <a16:rowId xmlns:a16="http://schemas.microsoft.com/office/drawing/2014/main" val="10008"/>
                  </a:ext>
                </a:extLst>
              </a:tr>
              <a:tr h="304800">
                <a:tc>
                  <a:txBody>
                    <a:bodyPr/>
                    <a:lstStyle/>
                    <a:p>
                      <a:pPr marL="90805">
                        <a:lnSpc>
                          <a:spcPct val="100000"/>
                        </a:lnSpc>
                        <a:spcBef>
                          <a:spcPts val="270"/>
                        </a:spcBef>
                      </a:pPr>
                      <a:r>
                        <a:rPr sz="1400" spc="-5" dirty="0">
                          <a:solidFill>
                            <a:srgbClr val="595959"/>
                          </a:solidFill>
                          <a:latin typeface="Times New Roman"/>
                          <a:cs typeface="Times New Roman"/>
                        </a:rPr>
                        <a:t>Mutations</a:t>
                      </a:r>
                      <a:endParaRPr sz="1400">
                        <a:latin typeface="Times New Roman"/>
                        <a:cs typeface="Times New Roman"/>
                      </a:endParaRPr>
                    </a:p>
                  </a:txBody>
                  <a:tcPr marL="0" marR="0" marT="34290" marB="0">
                    <a:lnL w="19050">
                      <a:solidFill>
                        <a:srgbClr val="595959"/>
                      </a:solidFill>
                      <a:prstDash val="solid"/>
                    </a:lnL>
                  </a:tcPr>
                </a:tc>
                <a:tc>
                  <a:txBody>
                    <a:bodyPr/>
                    <a:lstStyle/>
                    <a:p>
                      <a:pPr marL="319405">
                        <a:lnSpc>
                          <a:spcPct val="100000"/>
                        </a:lnSpc>
                        <a:spcBef>
                          <a:spcPts val="270"/>
                        </a:spcBef>
                        <a:tabLst>
                          <a:tab pos="1655445" algn="l"/>
                        </a:tabLst>
                      </a:pPr>
                      <a:r>
                        <a:rPr sz="1400" i="1" spc="-25" dirty="0">
                          <a:solidFill>
                            <a:srgbClr val="595959"/>
                          </a:solidFill>
                          <a:latin typeface="Times New Roman"/>
                          <a:cs typeface="Times New Roman"/>
                        </a:rPr>
                        <a:t>C10T, </a:t>
                      </a:r>
                      <a:r>
                        <a:rPr sz="1400" i="1" spc="-5" dirty="0">
                          <a:solidFill>
                            <a:srgbClr val="595959"/>
                          </a:solidFill>
                          <a:latin typeface="Times New Roman"/>
                          <a:cs typeface="Times New Roman"/>
                        </a:rPr>
                        <a:t>Ala64	Gly</a:t>
                      </a:r>
                      <a:endParaRPr sz="1400">
                        <a:latin typeface="Times New Roman"/>
                        <a:cs typeface="Times New Roman"/>
                      </a:endParaRPr>
                    </a:p>
                  </a:txBody>
                  <a:tcPr marL="0" marR="0" marT="34290" marB="0">
                    <a:lnR w="19050">
                      <a:solidFill>
                        <a:srgbClr val="595959"/>
                      </a:solidFill>
                      <a:prstDash val="solid"/>
                    </a:lnR>
                  </a:tcPr>
                </a:tc>
                <a:extLst>
                  <a:ext uri="{0D108BD9-81ED-4DB2-BD59-A6C34878D82A}">
                    <a16:rowId xmlns:a16="http://schemas.microsoft.com/office/drawing/2014/main" val="10009"/>
                  </a:ext>
                </a:extLst>
              </a:tr>
              <a:tr h="293670">
                <a:tc>
                  <a:txBody>
                    <a:bodyPr/>
                    <a:lstStyle/>
                    <a:p>
                      <a:pPr marL="90805">
                        <a:lnSpc>
                          <a:spcPct val="100000"/>
                        </a:lnSpc>
                        <a:spcBef>
                          <a:spcPts val="270"/>
                        </a:spcBef>
                      </a:pPr>
                      <a:r>
                        <a:rPr sz="1400" spc="-5" dirty="0">
                          <a:solidFill>
                            <a:srgbClr val="595959"/>
                          </a:solidFill>
                          <a:latin typeface="Times New Roman"/>
                          <a:cs typeface="Times New Roman"/>
                        </a:rPr>
                        <a:t>Populations</a:t>
                      </a:r>
                      <a:endParaRPr sz="1400">
                        <a:latin typeface="Times New Roman"/>
                        <a:cs typeface="Times New Roman"/>
                      </a:endParaRPr>
                    </a:p>
                  </a:txBody>
                  <a:tcPr marL="0" marR="0" marT="34290" marB="0">
                    <a:lnL w="19050">
                      <a:solidFill>
                        <a:srgbClr val="595959"/>
                      </a:solidFill>
                      <a:prstDash val="solid"/>
                    </a:lnL>
                    <a:lnB w="19050">
                      <a:solidFill>
                        <a:srgbClr val="595959"/>
                      </a:solidFill>
                      <a:prstDash val="solid"/>
                    </a:lnB>
                  </a:tcPr>
                </a:tc>
                <a:tc>
                  <a:txBody>
                    <a:bodyPr/>
                    <a:lstStyle/>
                    <a:p>
                      <a:pPr marL="319405">
                        <a:lnSpc>
                          <a:spcPct val="100000"/>
                        </a:lnSpc>
                        <a:spcBef>
                          <a:spcPts val="270"/>
                        </a:spcBef>
                      </a:pPr>
                      <a:r>
                        <a:rPr sz="1400" i="1" spc="-5" dirty="0">
                          <a:solidFill>
                            <a:srgbClr val="595959"/>
                          </a:solidFill>
                          <a:latin typeface="Times New Roman"/>
                          <a:cs typeface="Times New Roman"/>
                        </a:rPr>
                        <a:t>judo</a:t>
                      </a:r>
                      <a:r>
                        <a:rPr sz="1400" i="1" spc="-20" dirty="0">
                          <a:solidFill>
                            <a:srgbClr val="595959"/>
                          </a:solidFill>
                          <a:latin typeface="Times New Roman"/>
                          <a:cs typeface="Times New Roman"/>
                        </a:rPr>
                        <a:t> </a:t>
                      </a:r>
                      <a:r>
                        <a:rPr sz="1400" i="1" spc="-10" dirty="0">
                          <a:solidFill>
                            <a:srgbClr val="595959"/>
                          </a:solidFill>
                          <a:latin typeface="Times New Roman"/>
                          <a:cs typeface="Times New Roman"/>
                        </a:rPr>
                        <a:t>group</a:t>
                      </a:r>
                      <a:endParaRPr sz="1400">
                        <a:latin typeface="Times New Roman"/>
                        <a:cs typeface="Times New Roman"/>
                      </a:endParaRPr>
                    </a:p>
                  </a:txBody>
                  <a:tcPr marL="0" marR="0" marT="34290" marB="0">
                    <a:lnR w="19050">
                      <a:solidFill>
                        <a:srgbClr val="595959"/>
                      </a:solidFill>
                      <a:prstDash val="solid"/>
                    </a:lnR>
                    <a:lnB w="19050">
                      <a:solidFill>
                        <a:srgbClr val="595959"/>
                      </a:solidFill>
                      <a:prstDash val="solid"/>
                    </a:lnB>
                  </a:tcPr>
                </a:tc>
                <a:extLst>
                  <a:ext uri="{0D108BD9-81ED-4DB2-BD59-A6C34878D82A}">
                    <a16:rowId xmlns:a16="http://schemas.microsoft.com/office/drawing/2014/main" val="10010"/>
                  </a:ext>
                </a:extLst>
              </a:tr>
            </a:tbl>
          </a:graphicData>
        </a:graphic>
      </p:graphicFrame>
      <p:pic>
        <p:nvPicPr>
          <p:cNvPr id="5" name="object 5"/>
          <p:cNvPicPr/>
          <p:nvPr/>
        </p:nvPicPr>
        <p:blipFill>
          <a:blip r:embed="rId2" cstate="print"/>
          <a:stretch>
            <a:fillRect/>
          </a:stretch>
        </p:blipFill>
        <p:spPr>
          <a:xfrm>
            <a:off x="3994150" y="5975350"/>
            <a:ext cx="182879" cy="76200"/>
          </a:xfrm>
          <a:prstGeom prst="rect">
            <a:avLst/>
          </a:prstGeom>
        </p:spPr>
      </p:pic>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782570" cy="665480"/>
          </a:xfrm>
          <a:prstGeom prst="rect">
            <a:avLst/>
          </a:prstGeom>
        </p:spPr>
        <p:txBody>
          <a:bodyPr vert="horz" wrap="square" lIns="0" tIns="12700" rIns="0" bIns="0" rtlCol="0">
            <a:spAutoFit/>
          </a:bodyPr>
          <a:lstStyle/>
          <a:p>
            <a:pPr marL="12700">
              <a:lnSpc>
                <a:spcPct val="100000"/>
              </a:lnSpc>
              <a:spcBef>
                <a:spcPts val="100"/>
              </a:spcBef>
            </a:pPr>
            <a:r>
              <a:rPr spc="95" dirty="0"/>
              <a:t>B</a:t>
            </a:r>
            <a:r>
              <a:rPr spc="90" dirty="0"/>
              <a:t>i</a:t>
            </a:r>
            <a:r>
              <a:rPr spc="95" dirty="0"/>
              <a:t>o</a:t>
            </a:r>
            <a:r>
              <a:rPr spc="100" dirty="0"/>
              <a:t>r</a:t>
            </a:r>
            <a:r>
              <a:rPr spc="95" dirty="0"/>
              <a:t>elations</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
        <p:nvSpPr>
          <p:cNvPr id="3" name="object 3"/>
          <p:cNvSpPr txBox="1"/>
          <p:nvPr/>
        </p:nvSpPr>
        <p:spPr>
          <a:xfrm>
            <a:off x="809726" y="2071622"/>
            <a:ext cx="5786120" cy="3606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Combination</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IE-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SRL-style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relation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analysis</a:t>
            </a:r>
            <a:endParaRPr sz="2200">
              <a:latin typeface="Times New Roman"/>
              <a:cs typeface="Times New Roman"/>
            </a:endParaRPr>
          </a:p>
        </p:txBody>
      </p:sp>
      <p:sp>
        <p:nvSpPr>
          <p:cNvPr id="4" name="object 4"/>
          <p:cNvSpPr txBox="1"/>
          <p:nvPr/>
        </p:nvSpPr>
        <p:spPr>
          <a:xfrm>
            <a:off x="768095" y="2761148"/>
            <a:ext cx="7322184" cy="1781175"/>
          </a:xfrm>
          <a:prstGeom prst="rect">
            <a:avLst/>
          </a:prstGeom>
          <a:ln w="19050">
            <a:solidFill>
              <a:srgbClr val="595959"/>
            </a:solidFill>
          </a:ln>
        </p:spPr>
        <p:txBody>
          <a:bodyPr vert="horz" wrap="square" lIns="0" tIns="6985" rIns="0" bIns="0" rtlCol="0">
            <a:spAutoFit/>
          </a:bodyPr>
          <a:lstStyle/>
          <a:p>
            <a:pPr>
              <a:lnSpc>
                <a:spcPct val="100000"/>
              </a:lnSpc>
              <a:spcBef>
                <a:spcPts val="55"/>
              </a:spcBef>
            </a:pPr>
            <a:endParaRPr sz="2200">
              <a:latin typeface="Times New Roman"/>
              <a:cs typeface="Times New Roman"/>
            </a:endParaRPr>
          </a:p>
          <a:p>
            <a:pPr marL="90805" marR="85090">
              <a:lnSpc>
                <a:spcPct val="100299"/>
              </a:lnSpc>
            </a:pPr>
            <a:r>
              <a:rPr sz="1800" dirty="0">
                <a:solidFill>
                  <a:srgbClr val="595959"/>
                </a:solidFill>
                <a:latin typeface="Times New Roman"/>
                <a:cs typeface="Times New Roman"/>
              </a:rPr>
              <a:t>(22.27)</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t>
            </a:r>
            <a:r>
              <a:rPr sz="1800" i="1" spc="-7" baseline="-13888" dirty="0">
                <a:solidFill>
                  <a:srgbClr val="595959"/>
                </a:solidFill>
                <a:latin typeface="Times New Roman"/>
                <a:cs typeface="Times New Roman"/>
              </a:rPr>
              <a:t>THEME</a:t>
            </a:r>
            <a:r>
              <a:rPr sz="1800" i="1" baseline="-13888" dirty="0">
                <a:solidFill>
                  <a:srgbClr val="595959"/>
                </a:solidFill>
                <a:latin typeface="Times New Roman"/>
                <a:cs typeface="Times New Roman"/>
              </a:rPr>
              <a:t> </a:t>
            </a:r>
            <a:r>
              <a:rPr sz="1800" spc="-5" dirty="0">
                <a:solidFill>
                  <a:srgbClr val="595959"/>
                </a:solidFill>
                <a:latin typeface="Times New Roman"/>
                <a:cs typeface="Times New Roman"/>
              </a:rPr>
              <a:t>Full-length cPLA2] </a:t>
            </a:r>
            <a:r>
              <a:rPr sz="1800" dirty="0">
                <a:solidFill>
                  <a:srgbClr val="595959"/>
                </a:solidFill>
                <a:latin typeface="Times New Roman"/>
                <a:cs typeface="Times New Roman"/>
              </a:rPr>
              <a:t>was </a:t>
            </a:r>
            <a:r>
              <a:rPr sz="1800" spc="-15" dirty="0">
                <a:solidFill>
                  <a:srgbClr val="595959"/>
                </a:solidFill>
                <a:latin typeface="Times New Roman"/>
                <a:cs typeface="Times New Roman"/>
              </a:rPr>
              <a:t>[</a:t>
            </a:r>
            <a:r>
              <a:rPr sz="1800" i="1" spc="-22" baseline="-13888" dirty="0">
                <a:solidFill>
                  <a:srgbClr val="595959"/>
                </a:solidFill>
                <a:latin typeface="Times New Roman"/>
                <a:cs typeface="Times New Roman"/>
              </a:rPr>
              <a:t>TARGET</a:t>
            </a:r>
            <a:r>
              <a:rPr sz="1800" i="1" spc="-15" baseline="-13888" dirty="0">
                <a:solidFill>
                  <a:srgbClr val="595959"/>
                </a:solidFill>
                <a:latin typeface="Times New Roman"/>
                <a:cs typeface="Times New Roman"/>
              </a:rPr>
              <a:t> </a:t>
            </a:r>
            <a:r>
              <a:rPr sz="1800" spc="-5" dirty="0">
                <a:solidFill>
                  <a:srgbClr val="595959"/>
                </a:solidFill>
                <a:latin typeface="Times New Roman"/>
                <a:cs typeface="Times New Roman"/>
              </a:rPr>
              <a:t>phosphorylated] </a:t>
            </a:r>
            <a:r>
              <a:rPr sz="1800" dirty="0">
                <a:solidFill>
                  <a:srgbClr val="595959"/>
                </a:solidFill>
                <a:latin typeface="Times New Roman"/>
                <a:cs typeface="Times New Roman"/>
              </a:rPr>
              <a:t> </a:t>
            </a:r>
            <a:r>
              <a:rPr sz="1800" spc="-5" dirty="0">
                <a:solidFill>
                  <a:srgbClr val="595959"/>
                </a:solidFill>
                <a:latin typeface="Times New Roman"/>
                <a:cs typeface="Times New Roman"/>
              </a:rPr>
              <a:t>stoichiometrically</a:t>
            </a:r>
            <a:r>
              <a:rPr sz="1800" dirty="0">
                <a:solidFill>
                  <a:srgbClr val="595959"/>
                </a:solidFill>
                <a:latin typeface="Times New Roman"/>
                <a:cs typeface="Times New Roman"/>
              </a:rPr>
              <a:t> by </a:t>
            </a:r>
            <a:r>
              <a:rPr sz="1800" spc="-5" dirty="0">
                <a:solidFill>
                  <a:srgbClr val="595959"/>
                </a:solidFill>
                <a:latin typeface="Times New Roman"/>
                <a:cs typeface="Times New Roman"/>
              </a:rPr>
              <a:t>[</a:t>
            </a:r>
            <a:r>
              <a:rPr sz="1800" i="1" spc="-7" baseline="-13888" dirty="0">
                <a:solidFill>
                  <a:srgbClr val="595959"/>
                </a:solidFill>
                <a:latin typeface="Times New Roman"/>
                <a:cs typeface="Times New Roman"/>
              </a:rPr>
              <a:t>AGENT</a:t>
            </a:r>
            <a:r>
              <a:rPr sz="1800" i="1" baseline="-13888" dirty="0">
                <a:solidFill>
                  <a:srgbClr val="595959"/>
                </a:solidFill>
                <a:latin typeface="Times New Roman"/>
                <a:cs typeface="Times New Roman"/>
              </a:rPr>
              <a:t> </a:t>
            </a:r>
            <a:r>
              <a:rPr sz="1800" dirty="0">
                <a:solidFill>
                  <a:srgbClr val="595959"/>
                </a:solidFill>
                <a:latin typeface="Times New Roman"/>
                <a:cs typeface="Times New Roman"/>
              </a:rPr>
              <a:t>p42 </a:t>
            </a:r>
            <a:r>
              <a:rPr sz="1800" spc="-5" dirty="0">
                <a:solidFill>
                  <a:srgbClr val="595959"/>
                </a:solidFill>
                <a:latin typeface="Times New Roman"/>
                <a:cs typeface="Times New Roman"/>
              </a:rPr>
              <a:t>mitogen-activated protein (MAP) kinase </a:t>
            </a:r>
            <a:r>
              <a:rPr sz="1800" dirty="0">
                <a:solidFill>
                  <a:srgbClr val="595959"/>
                </a:solidFill>
                <a:latin typeface="Times New Roman"/>
                <a:cs typeface="Times New Roman"/>
              </a:rPr>
              <a:t>] </a:t>
            </a:r>
            <a:r>
              <a:rPr sz="1800" spc="-5" dirty="0">
                <a:solidFill>
                  <a:srgbClr val="595959"/>
                </a:solidFill>
                <a:latin typeface="Times New Roman"/>
                <a:cs typeface="Times New Roman"/>
              </a:rPr>
              <a:t>in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vitro…</a:t>
            </a:r>
            <a:r>
              <a:rPr sz="1800" dirty="0">
                <a:solidFill>
                  <a:srgbClr val="595959"/>
                </a:solidFill>
                <a:latin typeface="Times New Roman"/>
                <a:cs typeface="Times New Roman"/>
              </a:rPr>
              <a:t> 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major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site</a:t>
            </a:r>
            <a:r>
              <a:rPr sz="1800" dirty="0">
                <a:solidFill>
                  <a:srgbClr val="595959"/>
                </a:solidFill>
                <a:latin typeface="Times New Roman"/>
                <a:cs typeface="Times New Roman"/>
              </a:rPr>
              <a:t> 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phosphorylation</a:t>
            </a:r>
            <a:r>
              <a:rPr sz="1800" spc="5" dirty="0">
                <a:solidFill>
                  <a:srgbClr val="595959"/>
                </a:solidFill>
                <a:latin typeface="Times New Roman"/>
                <a:cs typeface="Times New Roman"/>
              </a:rPr>
              <a:t> </a:t>
            </a:r>
            <a:r>
              <a:rPr sz="1800" dirty="0">
                <a:solidFill>
                  <a:srgbClr val="595959"/>
                </a:solidFill>
                <a:latin typeface="Times New Roman"/>
                <a:cs typeface="Times New Roman"/>
              </a:rPr>
              <a:t>was </a:t>
            </a:r>
            <a:r>
              <a:rPr sz="1800" spc="-5" dirty="0">
                <a:solidFill>
                  <a:srgbClr val="595959"/>
                </a:solidFill>
                <a:latin typeface="Times New Roman"/>
                <a:cs typeface="Times New Roman"/>
              </a:rPr>
              <a:t>identified</a:t>
            </a:r>
            <a:r>
              <a:rPr sz="1800" spc="5" dirty="0">
                <a:solidFill>
                  <a:srgbClr val="595959"/>
                </a:solidFill>
                <a:latin typeface="Times New Roman"/>
                <a:cs typeface="Times New Roman"/>
              </a:rPr>
              <a:t> </a:t>
            </a:r>
            <a:r>
              <a:rPr sz="1800" dirty="0">
                <a:solidFill>
                  <a:srgbClr val="595959"/>
                </a:solidFill>
                <a:latin typeface="Times New Roman"/>
                <a:cs typeface="Times New Roman"/>
              </a:rPr>
              <a:t>by </a:t>
            </a:r>
            <a:r>
              <a:rPr sz="1800" spc="-5" dirty="0">
                <a:solidFill>
                  <a:srgbClr val="595959"/>
                </a:solidFill>
                <a:latin typeface="Times New Roman"/>
                <a:cs typeface="Times New Roman"/>
              </a:rPr>
              <a:t>amino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acid </a:t>
            </a:r>
            <a:r>
              <a:rPr sz="1800" dirty="0">
                <a:solidFill>
                  <a:srgbClr val="595959"/>
                </a:solidFill>
                <a:latin typeface="Times New Roman"/>
                <a:cs typeface="Times New Roman"/>
              </a:rPr>
              <a:t> </a:t>
            </a:r>
            <a:r>
              <a:rPr sz="1800" spc="-5" dirty="0">
                <a:solidFill>
                  <a:srgbClr val="595959"/>
                </a:solidFill>
                <a:latin typeface="Times New Roman"/>
                <a:cs typeface="Times New Roman"/>
              </a:rPr>
              <a:t>sequencing </a:t>
            </a:r>
            <a:r>
              <a:rPr sz="1800" dirty="0">
                <a:solidFill>
                  <a:srgbClr val="595959"/>
                </a:solidFill>
                <a:latin typeface="Times New Roman"/>
                <a:cs typeface="Times New Roman"/>
              </a:rPr>
              <a:t>as</a:t>
            </a:r>
            <a:r>
              <a:rPr sz="1800" spc="445" dirty="0">
                <a:solidFill>
                  <a:srgbClr val="595959"/>
                </a:solidFill>
                <a:latin typeface="Times New Roman"/>
                <a:cs typeface="Times New Roman"/>
              </a:rPr>
              <a:t> </a:t>
            </a:r>
            <a:r>
              <a:rPr sz="1800" spc="-5" dirty="0">
                <a:solidFill>
                  <a:srgbClr val="595959"/>
                </a:solidFill>
                <a:latin typeface="Times New Roman"/>
                <a:cs typeface="Times New Roman"/>
              </a:rPr>
              <a:t>[</a:t>
            </a:r>
            <a:r>
              <a:rPr sz="1800" i="1" spc="-7" baseline="-13888" dirty="0">
                <a:solidFill>
                  <a:srgbClr val="595959"/>
                </a:solidFill>
                <a:latin typeface="Times New Roman"/>
                <a:cs typeface="Times New Roman"/>
              </a:rPr>
              <a:t>SITE</a:t>
            </a:r>
            <a:r>
              <a:rPr sz="1800" i="1" baseline="-13888" dirty="0">
                <a:solidFill>
                  <a:srgbClr val="595959"/>
                </a:solidFill>
                <a:latin typeface="Times New Roman"/>
                <a:cs typeface="Times New Roman"/>
              </a:rPr>
              <a:t> </a:t>
            </a:r>
            <a:r>
              <a:rPr sz="1800" spc="-5" dirty="0">
                <a:solidFill>
                  <a:srgbClr val="595959"/>
                </a:solidFill>
                <a:latin typeface="Times New Roman"/>
                <a:cs typeface="Times New Roman"/>
              </a:rPr>
              <a:t>Ser505]</a:t>
            </a:r>
            <a:endParaRPr sz="180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842385" cy="665480"/>
          </a:xfrm>
          <a:prstGeom prst="rect">
            <a:avLst/>
          </a:prstGeom>
        </p:spPr>
        <p:txBody>
          <a:bodyPr vert="horz" wrap="square" lIns="0" tIns="12700" rIns="0" bIns="0" rtlCol="0">
            <a:spAutoFit/>
          </a:bodyPr>
          <a:lstStyle/>
          <a:p>
            <a:pPr marL="12700">
              <a:lnSpc>
                <a:spcPct val="100000"/>
              </a:lnSpc>
              <a:spcBef>
                <a:spcPts val="100"/>
              </a:spcBef>
            </a:pPr>
            <a:r>
              <a:rPr spc="85" dirty="0"/>
              <a:t>Bioinformatic</a:t>
            </a:r>
            <a:r>
              <a:rPr spc="135" dirty="0"/>
              <a:t> </a:t>
            </a:r>
            <a:r>
              <a:rPr spc="50" dirty="0"/>
              <a:t>IE</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
        <p:nvSpPr>
          <p:cNvPr id="3" name="object 3"/>
          <p:cNvSpPr txBox="1"/>
          <p:nvPr/>
        </p:nvSpPr>
        <p:spPr>
          <a:xfrm>
            <a:off x="837336" y="2030204"/>
            <a:ext cx="7021195" cy="2590800"/>
          </a:xfrm>
          <a:prstGeom prst="rect">
            <a:avLst/>
          </a:prstGeom>
        </p:spPr>
        <p:txBody>
          <a:bodyPr vert="horz" wrap="square" lIns="0" tIns="5080" rIns="0" bIns="0" rtlCol="0">
            <a:spAutoFit/>
          </a:bodyPr>
          <a:lstStyle/>
          <a:p>
            <a:pPr marL="12700" marR="1081405">
              <a:lnSpc>
                <a:spcPct val="102299"/>
              </a:lnSpc>
              <a:spcBef>
                <a:spcPts val="40"/>
              </a:spcBef>
            </a:pPr>
            <a:r>
              <a:rPr sz="2200" spc="-5" dirty="0">
                <a:solidFill>
                  <a:srgbClr val="595959"/>
                </a:solidFill>
                <a:latin typeface="Times New Roman"/>
                <a:cs typeface="Times New Roman"/>
              </a:rPr>
              <a:t>Much work </a:t>
            </a:r>
            <a:r>
              <a:rPr sz="2200" dirty="0">
                <a:solidFill>
                  <a:srgbClr val="595959"/>
                </a:solidFill>
                <a:latin typeface="Times New Roman"/>
                <a:cs typeface="Times New Roman"/>
              </a:rPr>
              <a:t>in NLP is </a:t>
            </a:r>
            <a:r>
              <a:rPr sz="2200" spc="-5" dirty="0">
                <a:solidFill>
                  <a:srgbClr val="595959"/>
                </a:solidFill>
                <a:latin typeface="Times New Roman"/>
                <a:cs typeface="Times New Roman"/>
              </a:rPr>
              <a:t>concerned with portability and </a:t>
            </a:r>
            <a:r>
              <a:rPr sz="2200" spc="-535" dirty="0">
                <a:solidFill>
                  <a:srgbClr val="595959"/>
                </a:solidFill>
                <a:latin typeface="Times New Roman"/>
                <a:cs typeface="Times New Roman"/>
              </a:rPr>
              <a:t> </a:t>
            </a:r>
            <a:r>
              <a:rPr sz="2200" spc="-15" dirty="0">
                <a:solidFill>
                  <a:srgbClr val="595959"/>
                </a:solidFill>
                <a:latin typeface="Times New Roman"/>
                <a:cs typeface="Times New Roman"/>
              </a:rPr>
              <a:t>generality.</a:t>
            </a:r>
            <a:endParaRPr sz="2200">
              <a:latin typeface="Times New Roman"/>
              <a:cs typeface="Times New Roman"/>
            </a:endParaRPr>
          </a:p>
          <a:p>
            <a:pPr marL="186690" marR="5080" indent="-137160">
              <a:lnSpc>
                <a:spcPct val="100000"/>
              </a:lnSpc>
              <a:spcBef>
                <a:spcPts val="7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How </a:t>
            </a:r>
            <a:r>
              <a:rPr sz="2000" spc="-5" dirty="0">
                <a:solidFill>
                  <a:srgbClr val="595959"/>
                </a:solidFill>
                <a:latin typeface="Times New Roman"/>
                <a:cs typeface="Times New Roman"/>
              </a:rPr>
              <a:t>can </a:t>
            </a:r>
            <a:r>
              <a:rPr sz="2000" dirty="0">
                <a:solidFill>
                  <a:srgbClr val="595959"/>
                </a:solidFill>
                <a:latin typeface="Times New Roman"/>
                <a:cs typeface="Times New Roman"/>
              </a:rPr>
              <a:t>we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get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systems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trained </a:t>
            </a:r>
            <a:r>
              <a:rPr sz="2000" dirty="0">
                <a:solidFill>
                  <a:srgbClr val="595959"/>
                </a:solidFill>
                <a:latin typeface="Times New Roman"/>
                <a:cs typeface="Times New Roman"/>
              </a:rPr>
              <a:t>on</a:t>
            </a:r>
            <a:r>
              <a:rPr sz="2000" spc="-5" dirty="0">
                <a:solidFill>
                  <a:srgbClr val="595959"/>
                </a:solidFill>
                <a:latin typeface="Times New Roman"/>
                <a:cs typeface="Times New Roman"/>
              </a:rPr>
              <a:t> </a:t>
            </a:r>
            <a:r>
              <a:rPr sz="2000" dirty="0">
                <a:solidFill>
                  <a:srgbClr val="595959"/>
                </a:solidFill>
                <a:latin typeface="Times New Roman"/>
                <a:cs typeface="Times New Roman"/>
              </a:rPr>
              <a:t>one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genre/domain to </a:t>
            </a:r>
            <a:r>
              <a:rPr sz="2000" dirty="0">
                <a:solidFill>
                  <a:srgbClr val="595959"/>
                </a:solidFill>
                <a:latin typeface="Times New Roman"/>
                <a:cs typeface="Times New Roman"/>
              </a:rPr>
              <a:t>work on</a:t>
            </a:r>
            <a:r>
              <a:rPr sz="2000" spc="-5" dirty="0">
                <a:solidFill>
                  <a:srgbClr val="595959"/>
                </a:solidFill>
                <a:latin typeface="Times New Roman"/>
                <a:cs typeface="Times New Roman"/>
              </a:rPr>
              <a:t> </a:t>
            </a:r>
            <a:r>
              <a:rPr sz="2000" dirty="0">
                <a:solidFill>
                  <a:srgbClr val="595959"/>
                </a:solidFill>
                <a:latin typeface="Times New Roman"/>
                <a:cs typeface="Times New Roman"/>
              </a:rPr>
              <a:t>a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different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one?</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Biologists</a:t>
            </a:r>
            <a:r>
              <a:rPr sz="2200" spc="-15" dirty="0">
                <a:solidFill>
                  <a:srgbClr val="595959"/>
                </a:solidFill>
                <a:latin typeface="Times New Roman"/>
                <a:cs typeface="Times New Roman"/>
              </a:rPr>
              <a:t> </a:t>
            </a:r>
            <a:r>
              <a:rPr sz="2200" dirty="0">
                <a:solidFill>
                  <a:srgbClr val="595959"/>
                </a:solidFill>
                <a:latin typeface="Times New Roman"/>
                <a:cs typeface="Times New Roman"/>
              </a:rPr>
              <a:t>don’t </a:t>
            </a:r>
            <a:r>
              <a:rPr sz="2200" spc="-5" dirty="0">
                <a:solidFill>
                  <a:srgbClr val="595959"/>
                </a:solidFill>
                <a:latin typeface="Times New Roman"/>
                <a:cs typeface="Times New Roman"/>
              </a:rPr>
              <a:t>seem</a:t>
            </a:r>
            <a:r>
              <a:rPr sz="2200" dirty="0">
                <a:solidFill>
                  <a:srgbClr val="595959"/>
                </a:solidFill>
                <a:latin typeface="Times New Roman"/>
                <a:cs typeface="Times New Roman"/>
              </a:rPr>
              <a:t> to </a:t>
            </a:r>
            <a:r>
              <a:rPr sz="2200" spc="-5" dirty="0">
                <a:solidFill>
                  <a:srgbClr val="595959"/>
                </a:solidFill>
                <a:latin typeface="Times New Roman"/>
                <a:cs typeface="Times New Roman"/>
              </a:rPr>
              <a:t>care much</a:t>
            </a:r>
            <a:r>
              <a:rPr sz="2200" dirty="0">
                <a:solidFill>
                  <a:srgbClr val="595959"/>
                </a:solidFill>
                <a:latin typeface="Times New Roman"/>
                <a:cs typeface="Times New Roman"/>
              </a:rPr>
              <a:t> </a:t>
            </a:r>
            <a:r>
              <a:rPr sz="2200" spc="-5" dirty="0">
                <a:solidFill>
                  <a:srgbClr val="595959"/>
                </a:solidFill>
                <a:latin typeface="Times New Roman"/>
                <a:cs typeface="Times New Roman"/>
              </a:rPr>
              <a:t>about</a:t>
            </a:r>
            <a:r>
              <a:rPr sz="2200" dirty="0">
                <a:solidFill>
                  <a:srgbClr val="595959"/>
                </a:solidFill>
                <a:latin typeface="Times New Roman"/>
                <a:cs typeface="Times New Roman"/>
              </a:rPr>
              <a:t> </a:t>
            </a:r>
            <a:r>
              <a:rPr sz="2200" spc="-5" dirty="0">
                <a:solidFill>
                  <a:srgbClr val="595959"/>
                </a:solidFill>
                <a:latin typeface="Times New Roman"/>
                <a:cs typeface="Times New Roman"/>
              </a:rPr>
              <a:t>this.</a:t>
            </a:r>
            <a:endParaRPr sz="2200">
              <a:latin typeface="Times New Roman"/>
              <a:cs typeface="Times New Roman"/>
            </a:endParaRPr>
          </a:p>
          <a:p>
            <a:pPr marL="186690" marR="62230" indent="-137160">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They’re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happy</a:t>
            </a:r>
            <a:r>
              <a:rPr sz="2000" dirty="0">
                <a:solidFill>
                  <a:srgbClr val="595959"/>
                </a:solidFill>
                <a:latin typeface="Times New Roman"/>
                <a:cs typeface="Times New Roman"/>
              </a:rPr>
              <a:t> </a:t>
            </a:r>
            <a:r>
              <a:rPr sz="2000" spc="-5" dirty="0">
                <a:solidFill>
                  <a:srgbClr val="595959"/>
                </a:solidFill>
                <a:latin typeface="Times New Roman"/>
                <a:cs typeface="Times New Roman"/>
              </a:rPr>
              <a:t>if</a:t>
            </a:r>
            <a:r>
              <a:rPr sz="2000" spc="-10" dirty="0">
                <a:solidFill>
                  <a:srgbClr val="595959"/>
                </a:solidFill>
                <a:latin typeface="Times New Roman"/>
                <a:cs typeface="Times New Roman"/>
              </a:rPr>
              <a:t> </a:t>
            </a:r>
            <a:r>
              <a:rPr sz="2000" dirty="0">
                <a:solidFill>
                  <a:srgbClr val="595959"/>
                </a:solidFill>
                <a:latin typeface="Times New Roman"/>
                <a:cs typeface="Times New Roman"/>
              </a:rPr>
              <a:t>you </a:t>
            </a:r>
            <a:r>
              <a:rPr sz="2000" spc="-5" dirty="0">
                <a:solidFill>
                  <a:srgbClr val="595959"/>
                </a:solidFill>
                <a:latin typeface="Times New Roman"/>
                <a:cs typeface="Times New Roman"/>
              </a:rPr>
              <a:t>build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specific system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solve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their specific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problem.</a:t>
            </a:r>
            <a:endParaRPr sz="2000">
              <a:latin typeface="Times New Roman"/>
              <a:cs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66822"/>
          </a:xfrm>
          <a:prstGeom prst="rect">
            <a:avLst/>
          </a:prstGeom>
        </p:spPr>
        <p:txBody>
          <a:bodyPr vert="horz" wrap="square" lIns="0" tIns="12700" rIns="0" bIns="0" rtlCol="0">
            <a:spAutoFit/>
          </a:bodyPr>
          <a:lstStyle/>
          <a:p>
            <a:pPr marL="12700">
              <a:lnSpc>
                <a:spcPct val="100000"/>
              </a:lnSpc>
              <a:spcBef>
                <a:spcPts val="100"/>
              </a:spcBef>
            </a:pPr>
            <a:r>
              <a:rPr lang="en-US" sz="3600" spc="80" dirty="0"/>
              <a:t>Exercise 9.1.5</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4" y="6545267"/>
            <a:ext cx="178085" cy="124393"/>
          </a:xfrm>
          <a:prstGeom prst="rect">
            <a:avLst/>
          </a:prstGeom>
        </p:spPr>
        <p:txBody>
          <a:bodyPr vert="horz" wrap="square" lIns="0" tIns="1270" rIns="0" bIns="0" rtlCol="0">
            <a:spAutoFit/>
          </a:bodyPr>
          <a:lstStyle/>
          <a:p>
            <a:pPr marL="38100">
              <a:lnSpc>
                <a:spcPct val="100000"/>
              </a:lnSpc>
              <a:spcBef>
                <a:spcPts val="10"/>
              </a:spcBef>
            </a:pPr>
            <a:r>
              <a:rPr lang="en-US" sz="800" dirty="0">
                <a:solidFill>
                  <a:srgbClr val="BFBFBF"/>
                </a:solidFill>
                <a:latin typeface="Times New Roman"/>
                <a:cs typeface="Times New Roman"/>
              </a:rPr>
              <a:t>8</a:t>
            </a:r>
            <a:endParaRPr sz="800" dirty="0">
              <a:latin typeface="Times New Roman"/>
              <a:cs typeface="Times New Roman"/>
            </a:endParaRPr>
          </a:p>
        </p:txBody>
      </p:sp>
      <p:sp>
        <p:nvSpPr>
          <p:cNvPr id="3" name="object 3"/>
          <p:cNvSpPr txBox="1"/>
          <p:nvPr/>
        </p:nvSpPr>
        <p:spPr>
          <a:xfrm>
            <a:off x="756226" y="1981200"/>
            <a:ext cx="7701974" cy="4352474"/>
          </a:xfrm>
          <a:prstGeom prst="rect">
            <a:avLst/>
          </a:prstGeom>
        </p:spPr>
        <p:txBody>
          <a:bodyPr vert="horz" wrap="square" lIns="0" tIns="12700" rIns="0" bIns="0" rtlCol="0">
            <a:spAutoFit/>
          </a:bodyPr>
          <a:lstStyle/>
          <a:p>
            <a:pPr algn="l"/>
            <a:r>
              <a:rPr lang="en-US" sz="1400" b="1" i="0" dirty="0">
                <a:solidFill>
                  <a:srgbClr val="282828"/>
                </a:solidFill>
                <a:effectLst/>
                <a:latin typeface="Proxima Nova"/>
              </a:rPr>
              <a:t>Named Entity Types &amp; Relations Exercise</a:t>
            </a:r>
          </a:p>
          <a:p>
            <a:pPr algn="l"/>
            <a:endParaRPr lang="en-US" sz="1400" dirty="0">
              <a:solidFill>
                <a:srgbClr val="282828"/>
              </a:solidFill>
              <a:latin typeface="Proxima Nova"/>
            </a:endParaRPr>
          </a:p>
          <a:p>
            <a:pPr algn="l"/>
            <a:r>
              <a:rPr lang="en-US" sz="1400" b="0" i="0" dirty="0">
                <a:solidFill>
                  <a:srgbClr val="282828"/>
                </a:solidFill>
                <a:effectLst/>
                <a:latin typeface="Proxima Nova"/>
              </a:rPr>
              <a:t>Download the following file from BB located in Lectures - Week 9:</a:t>
            </a:r>
          </a:p>
          <a:p>
            <a:pPr algn="l"/>
            <a:endParaRPr lang="en-US" sz="1400" dirty="0">
              <a:solidFill>
                <a:srgbClr val="282828"/>
              </a:solidFill>
              <a:latin typeface="Proxima Nova"/>
            </a:endParaRPr>
          </a:p>
          <a:p>
            <a:pPr algn="l"/>
            <a:r>
              <a:rPr lang="en-US" sz="1400" b="0" i="0" dirty="0">
                <a:solidFill>
                  <a:srgbClr val="282828"/>
                </a:solidFill>
                <a:effectLst/>
                <a:latin typeface="Proxima Nova"/>
              </a:rPr>
              <a:t>   plane_news_article.doc</a:t>
            </a:r>
          </a:p>
          <a:p>
            <a:pPr algn="l"/>
            <a:endParaRPr lang="en-US" sz="1400" dirty="0">
              <a:solidFill>
                <a:srgbClr val="282828"/>
              </a:solidFill>
              <a:latin typeface="Proxima Nova"/>
            </a:endParaRPr>
          </a:p>
          <a:p>
            <a:pPr marL="342900" indent="-342900" algn="l">
              <a:buFont typeface="+mj-lt"/>
              <a:buAutoNum type="arabicParenR"/>
            </a:pPr>
            <a:r>
              <a:rPr lang="en-US" sz="1200" b="0" i="0" dirty="0">
                <a:solidFill>
                  <a:srgbClr val="282828"/>
                </a:solidFill>
                <a:effectLst/>
                <a:latin typeface="Proxima Nova"/>
              </a:rPr>
              <a:t>Give an example of each of the </a:t>
            </a:r>
            <a:r>
              <a:rPr lang="en-US" sz="1200" u="sng" dirty="0">
                <a:latin typeface="Proxima Nova"/>
              </a:rPr>
              <a:t>named entity types</a:t>
            </a:r>
            <a:r>
              <a:rPr lang="en-US" sz="1200" dirty="0">
                <a:latin typeface="Proxima Nova"/>
              </a:rPr>
              <a:t>: </a:t>
            </a:r>
            <a:r>
              <a:rPr lang="en-US" sz="1200" b="0" i="0" dirty="0">
                <a:solidFill>
                  <a:srgbClr val="282828"/>
                </a:solidFill>
                <a:effectLst/>
                <a:latin typeface="Proxima Nova"/>
              </a:rPr>
              <a:t>person (PER), organization (ORG), location (LOC), geopolitical entity (GPE), facility (FAC), and vehicles (VEH), if there is one occurring in this article.  You may wish to look at the Information Extraction lecture slides page 13 for category types and examples. Don’t forget that these must be named entities, so phrases like “the plane” don’t count.</a:t>
            </a:r>
          </a:p>
          <a:p>
            <a:pPr marL="342900" indent="-342900" algn="l">
              <a:spcBef>
                <a:spcPts val="1200"/>
              </a:spcBef>
              <a:buFont typeface="+mj-lt"/>
              <a:buAutoNum type="arabicParenR"/>
            </a:pPr>
            <a:r>
              <a:rPr lang="en-US" sz="1200" b="0" i="0" dirty="0">
                <a:solidFill>
                  <a:srgbClr val="282828"/>
                </a:solidFill>
                <a:effectLst/>
                <a:latin typeface="Proxima Nova"/>
              </a:rPr>
              <a:t>Give examples of the </a:t>
            </a:r>
            <a:r>
              <a:rPr lang="en-US" sz="1200" b="0" i="0" u="sng" dirty="0">
                <a:solidFill>
                  <a:srgbClr val="282828"/>
                </a:solidFill>
                <a:effectLst/>
                <a:latin typeface="Proxima Nova"/>
              </a:rPr>
              <a:t>relations</a:t>
            </a:r>
            <a:r>
              <a:rPr lang="en-US" sz="1200" b="0" i="0" dirty="0">
                <a:solidFill>
                  <a:srgbClr val="282828"/>
                </a:solidFill>
                <a:effectLst/>
                <a:latin typeface="Proxima Nova"/>
              </a:rPr>
              <a:t>: </a:t>
            </a:r>
          </a:p>
          <a:p>
            <a:pPr marL="800100" lvl="1" indent="-342900">
              <a:buFont typeface="+mj-lt"/>
              <a:buAutoNum type="alphaLcParenR"/>
            </a:pPr>
            <a:r>
              <a:rPr lang="en-US" sz="1200" b="0" i="0" dirty="0">
                <a:solidFill>
                  <a:srgbClr val="282828"/>
                </a:solidFill>
                <a:effectLst/>
                <a:latin typeface="Proxima Nova"/>
              </a:rPr>
              <a:t>Example(s) for a “Employed-by” relation between a named entity of type PER and one of type ORG.  Give the PER and the ORG.</a:t>
            </a:r>
          </a:p>
          <a:p>
            <a:pPr marL="800100" lvl="1" indent="-342900">
              <a:buFont typeface="+mj-lt"/>
              <a:buAutoNum type="alphaLcParenR"/>
            </a:pPr>
            <a:r>
              <a:rPr lang="en-US" sz="1200" b="0" i="0" dirty="0">
                <a:solidFill>
                  <a:srgbClr val="282828"/>
                </a:solidFill>
                <a:effectLst/>
                <a:latin typeface="Proxima Nova"/>
              </a:rPr>
              <a:t>Example(s) for a “Located-in” relation between a named entity of type FAC and one of type LOC. Give the FAC and the LOC.</a:t>
            </a:r>
          </a:p>
          <a:p>
            <a:pPr lvl="1"/>
            <a:r>
              <a:rPr lang="en-US" sz="1200" b="0" i="0" dirty="0">
                <a:solidFill>
                  <a:srgbClr val="282828"/>
                </a:solidFill>
                <a:effectLst/>
                <a:latin typeface="Proxima Nova"/>
              </a:rPr>
              <a:t>For relations, you may wish to look at examples from pages 21–22 in the Information Extraction lecture slides.</a:t>
            </a:r>
          </a:p>
          <a:p>
            <a:pPr marL="800100" lvl="1" indent="-342900">
              <a:buFont typeface="+mj-lt"/>
              <a:buAutoNum type="alphaLcParenR"/>
            </a:pPr>
            <a:endParaRPr lang="en-US" sz="1400" b="0" i="0" dirty="0">
              <a:solidFill>
                <a:srgbClr val="282828"/>
              </a:solidFill>
              <a:effectLst/>
              <a:latin typeface="Proxima Nova"/>
            </a:endParaRPr>
          </a:p>
          <a:p>
            <a:pPr algn="l"/>
            <a:r>
              <a:rPr lang="en-US" sz="1400" b="0" i="0" dirty="0">
                <a:solidFill>
                  <a:srgbClr val="282828"/>
                </a:solidFill>
                <a:effectLst/>
                <a:latin typeface="Proxima Nova"/>
              </a:rPr>
              <a:t>**Breakout Exercise**</a:t>
            </a:r>
          </a:p>
          <a:p>
            <a:pPr algn="l"/>
            <a:endParaRPr lang="en-US" sz="1400" b="1" i="1" dirty="0">
              <a:solidFill>
                <a:srgbClr val="282828"/>
              </a:solidFill>
              <a:latin typeface="Proxima Nova"/>
            </a:endParaRPr>
          </a:p>
          <a:p>
            <a:pPr algn="l"/>
            <a:r>
              <a:rPr lang="en-US" sz="1400" b="1" i="1" dirty="0">
                <a:solidFill>
                  <a:srgbClr val="FF0000"/>
                </a:solidFill>
                <a:effectLst/>
                <a:latin typeface="Proxima Nova"/>
              </a:rPr>
              <a:t>Be prepared to share your results with the class.</a:t>
            </a:r>
          </a:p>
        </p:txBody>
      </p:sp>
    </p:spTree>
    <p:extLst>
      <p:ext uri="{BB962C8B-B14F-4D97-AF65-F5344CB8AC3E}">
        <p14:creationId xmlns:p14="http://schemas.microsoft.com/office/powerpoint/2010/main" val="3580258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6497" y="5026177"/>
            <a:ext cx="4881245" cy="1300480"/>
          </a:xfrm>
          <a:prstGeom prst="rect">
            <a:avLst/>
          </a:prstGeom>
        </p:spPr>
        <p:txBody>
          <a:bodyPr vert="horz" wrap="square" lIns="0" tIns="30480" rIns="0" bIns="0" rtlCol="0">
            <a:spAutoFit/>
          </a:bodyPr>
          <a:lstStyle/>
          <a:p>
            <a:pPr marL="12700" marR="5080" indent="1316355">
              <a:lnSpc>
                <a:spcPts val="5000"/>
              </a:lnSpc>
              <a:spcBef>
                <a:spcPts val="240"/>
              </a:spcBef>
            </a:pPr>
            <a:r>
              <a:rPr sz="4200" spc="180" dirty="0">
                <a:solidFill>
                  <a:srgbClr val="EE5612"/>
                </a:solidFill>
                <a:latin typeface="Times New Roman"/>
                <a:cs typeface="Times New Roman"/>
              </a:rPr>
              <a:t>Introduction</a:t>
            </a:r>
            <a:r>
              <a:rPr sz="4200" spc="305" dirty="0">
                <a:solidFill>
                  <a:srgbClr val="EE5612"/>
                </a:solidFill>
                <a:latin typeface="Times New Roman"/>
                <a:cs typeface="Times New Roman"/>
              </a:rPr>
              <a:t> </a:t>
            </a:r>
            <a:r>
              <a:rPr sz="4200" spc="95" dirty="0">
                <a:solidFill>
                  <a:srgbClr val="EE5612"/>
                </a:solidFill>
                <a:latin typeface="Times New Roman"/>
                <a:cs typeface="Times New Roman"/>
              </a:rPr>
              <a:t>to </a:t>
            </a:r>
            <a:r>
              <a:rPr sz="4200" spc="-1035" dirty="0">
                <a:solidFill>
                  <a:srgbClr val="EE5612"/>
                </a:solidFill>
                <a:latin typeface="Times New Roman"/>
                <a:cs typeface="Times New Roman"/>
              </a:rPr>
              <a:t> </a:t>
            </a:r>
            <a:r>
              <a:rPr sz="4200" spc="165" dirty="0">
                <a:solidFill>
                  <a:srgbClr val="EE5612"/>
                </a:solidFill>
                <a:latin typeface="Times New Roman"/>
                <a:cs typeface="Times New Roman"/>
              </a:rPr>
              <a:t>Machine</a:t>
            </a:r>
            <a:r>
              <a:rPr sz="4200" spc="295" dirty="0">
                <a:solidFill>
                  <a:srgbClr val="EE5612"/>
                </a:solidFill>
                <a:latin typeface="Times New Roman"/>
                <a:cs typeface="Times New Roman"/>
              </a:rPr>
              <a:t> </a:t>
            </a:r>
            <a:r>
              <a:rPr sz="4200" spc="160" dirty="0">
                <a:solidFill>
                  <a:srgbClr val="EE5612"/>
                </a:solidFill>
                <a:latin typeface="Times New Roman"/>
                <a:cs typeface="Times New Roman"/>
              </a:rPr>
              <a:t>Translation</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003925" cy="665480"/>
          </a:xfrm>
          <a:prstGeom prst="rect">
            <a:avLst/>
          </a:prstGeom>
        </p:spPr>
        <p:txBody>
          <a:bodyPr vert="horz" wrap="square" lIns="0" tIns="12700" rIns="0" bIns="0" rtlCol="0">
            <a:spAutoFit/>
          </a:bodyPr>
          <a:lstStyle/>
          <a:p>
            <a:pPr marL="12700">
              <a:lnSpc>
                <a:spcPct val="100000"/>
              </a:lnSpc>
              <a:spcBef>
                <a:spcPts val="100"/>
              </a:spcBef>
            </a:pPr>
            <a:r>
              <a:rPr spc="80" dirty="0"/>
              <a:t>Machine</a:t>
            </a:r>
            <a:r>
              <a:rPr spc="100" dirty="0"/>
              <a:t> </a:t>
            </a:r>
            <a:r>
              <a:rPr spc="70" dirty="0"/>
              <a:t>Translation</a:t>
            </a:r>
            <a:r>
              <a:rPr spc="180" dirty="0"/>
              <a:t> </a:t>
            </a:r>
            <a:r>
              <a:rPr spc="70" dirty="0"/>
              <a:t>(MT)</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
        <p:nvSpPr>
          <p:cNvPr id="3" name="object 3"/>
          <p:cNvSpPr txBox="1"/>
          <p:nvPr/>
        </p:nvSpPr>
        <p:spPr>
          <a:xfrm>
            <a:off x="697180" y="1801637"/>
            <a:ext cx="7550150" cy="4577080"/>
          </a:xfrm>
          <a:prstGeom prst="rect">
            <a:avLst/>
          </a:prstGeom>
        </p:spPr>
        <p:txBody>
          <a:bodyPr vert="horz" wrap="square" lIns="0" tIns="11430" rIns="0" bIns="0" rtlCol="0">
            <a:spAutoFit/>
          </a:bodyPr>
          <a:lstStyle/>
          <a:p>
            <a:pPr marL="12700" marR="5080">
              <a:lnSpc>
                <a:spcPct val="100400"/>
              </a:lnSpc>
              <a:spcBef>
                <a:spcPts val="90"/>
              </a:spcBef>
            </a:pPr>
            <a:r>
              <a:rPr sz="2200" spc="-10" dirty="0">
                <a:solidFill>
                  <a:srgbClr val="595959"/>
                </a:solidFill>
                <a:latin typeface="Times New Roman"/>
                <a:cs typeface="Times New Roman"/>
              </a:rPr>
              <a:t>Translating</a:t>
            </a:r>
            <a:r>
              <a:rPr sz="2200" dirty="0">
                <a:solidFill>
                  <a:srgbClr val="595959"/>
                </a:solidFill>
                <a:latin typeface="Times New Roman"/>
                <a:cs typeface="Times New Roman"/>
              </a:rPr>
              <a:t> </a:t>
            </a:r>
            <a:r>
              <a:rPr sz="2200" spc="-5" dirty="0">
                <a:solidFill>
                  <a:srgbClr val="595959"/>
                </a:solidFill>
                <a:latin typeface="Times New Roman"/>
                <a:cs typeface="Times New Roman"/>
              </a:rPr>
              <a:t>text</a:t>
            </a:r>
            <a:r>
              <a:rPr sz="2200" spc="5" dirty="0">
                <a:solidFill>
                  <a:srgbClr val="595959"/>
                </a:solidFill>
                <a:latin typeface="Times New Roman"/>
                <a:cs typeface="Times New Roman"/>
              </a:rPr>
              <a:t> </a:t>
            </a:r>
            <a:r>
              <a:rPr sz="2200" dirty="0">
                <a:solidFill>
                  <a:srgbClr val="595959"/>
                </a:solidFill>
                <a:latin typeface="Times New Roman"/>
                <a:cs typeface="Times New Roman"/>
              </a:rPr>
              <a:t>from</a:t>
            </a:r>
            <a:r>
              <a:rPr sz="2200" spc="5" dirty="0">
                <a:solidFill>
                  <a:srgbClr val="595959"/>
                </a:solidFill>
                <a:latin typeface="Times New Roman"/>
                <a:cs typeface="Times New Roman"/>
              </a:rPr>
              <a:t> </a:t>
            </a:r>
            <a:r>
              <a:rPr sz="2200" dirty="0">
                <a:solidFill>
                  <a:srgbClr val="595959"/>
                </a:solidFill>
                <a:latin typeface="Times New Roman"/>
                <a:cs typeface="Times New Roman"/>
              </a:rPr>
              <a:t>one</a:t>
            </a:r>
            <a:r>
              <a:rPr sz="2200" spc="-5" dirty="0">
                <a:solidFill>
                  <a:srgbClr val="595959"/>
                </a:solidFill>
                <a:latin typeface="Times New Roman"/>
                <a:cs typeface="Times New Roman"/>
              </a:rPr>
              <a:t> language</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another</a:t>
            </a:r>
            <a:r>
              <a:rPr sz="2200" dirty="0">
                <a:solidFill>
                  <a:srgbClr val="595959"/>
                </a:solidFill>
                <a:latin typeface="Times New Roman"/>
                <a:cs typeface="Times New Roman"/>
              </a:rPr>
              <a:t> is</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challenging</a:t>
            </a:r>
            <a:r>
              <a:rPr sz="2200" dirty="0">
                <a:solidFill>
                  <a:srgbClr val="595959"/>
                </a:solidFill>
                <a:latin typeface="Times New Roman"/>
                <a:cs typeface="Times New Roman"/>
              </a:rPr>
              <a:t> </a:t>
            </a:r>
            <a:r>
              <a:rPr sz="2200" spc="-5" dirty="0">
                <a:solidFill>
                  <a:srgbClr val="595959"/>
                </a:solidFill>
                <a:latin typeface="Times New Roman"/>
                <a:cs typeface="Times New Roman"/>
              </a:rPr>
              <a:t>task,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even</a:t>
            </a:r>
            <a:r>
              <a:rPr sz="2200" dirty="0">
                <a:solidFill>
                  <a:srgbClr val="595959"/>
                </a:solidFill>
                <a:latin typeface="Times New Roman"/>
                <a:cs typeface="Times New Roman"/>
              </a:rPr>
              <a:t> for </a:t>
            </a:r>
            <a:r>
              <a:rPr sz="2200" spc="-5" dirty="0">
                <a:solidFill>
                  <a:srgbClr val="595959"/>
                </a:solidFill>
                <a:latin typeface="Times New Roman"/>
                <a:cs typeface="Times New Roman"/>
              </a:rPr>
              <a:t>humans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 try to fully </a:t>
            </a:r>
            <a:r>
              <a:rPr sz="2200" spc="-5" dirty="0">
                <a:solidFill>
                  <a:srgbClr val="595959"/>
                </a:solidFill>
                <a:latin typeface="Times New Roman"/>
                <a:cs typeface="Times New Roman"/>
              </a:rPr>
              <a:t>capture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style and</a:t>
            </a:r>
            <a:r>
              <a:rPr sz="2200" dirty="0">
                <a:solidFill>
                  <a:srgbClr val="595959"/>
                </a:solidFill>
                <a:latin typeface="Times New Roman"/>
                <a:cs typeface="Times New Roman"/>
              </a:rPr>
              <a:t> </a:t>
            </a:r>
            <a:r>
              <a:rPr sz="2200" spc="-5" dirty="0">
                <a:solidFill>
                  <a:srgbClr val="595959"/>
                </a:solidFill>
                <a:latin typeface="Times New Roman"/>
                <a:cs typeface="Times New Roman"/>
              </a:rPr>
              <a:t>nuanced </a:t>
            </a:r>
            <a:r>
              <a:rPr sz="2200" dirty="0">
                <a:solidFill>
                  <a:srgbClr val="595959"/>
                </a:solidFill>
                <a:latin typeface="Times New Roman"/>
                <a:cs typeface="Times New Roman"/>
              </a:rPr>
              <a:t> </a:t>
            </a:r>
            <a:r>
              <a:rPr sz="2200" spc="-5" dirty="0">
                <a:solidFill>
                  <a:srgbClr val="595959"/>
                </a:solidFill>
                <a:latin typeface="Times New Roman"/>
                <a:cs typeface="Times New Roman"/>
              </a:rPr>
              <a:t>meaning </a:t>
            </a:r>
            <a:r>
              <a:rPr sz="2200" dirty="0">
                <a:solidFill>
                  <a:srgbClr val="595959"/>
                </a:solidFill>
                <a:latin typeface="Times New Roman"/>
                <a:cs typeface="Times New Roman"/>
              </a:rPr>
              <a:t>of the</a:t>
            </a:r>
            <a:r>
              <a:rPr sz="2200" spc="-5" dirty="0">
                <a:solidFill>
                  <a:srgbClr val="595959"/>
                </a:solidFill>
                <a:latin typeface="Times New Roman"/>
                <a:cs typeface="Times New Roman"/>
              </a:rPr>
              <a:t> original.</a:t>
            </a:r>
            <a:endParaRPr sz="2200">
              <a:latin typeface="Times New Roman"/>
              <a:cs typeface="Times New Roman"/>
            </a:endParaRPr>
          </a:p>
          <a:p>
            <a:pPr marL="186690" marR="77470" indent="-137160">
              <a:lnSpc>
                <a:spcPct val="100000"/>
              </a:lnSpc>
              <a:spcBef>
                <a:spcPts val="5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While research focuses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trying to produce the fully </a:t>
            </a:r>
            <a:r>
              <a:rPr sz="2000" spc="-10" dirty="0">
                <a:solidFill>
                  <a:srgbClr val="595959"/>
                </a:solidFill>
                <a:latin typeface="Times New Roman"/>
                <a:cs typeface="Times New Roman"/>
              </a:rPr>
              <a:t>automatic, </a:t>
            </a:r>
            <a:r>
              <a:rPr sz="2000" spc="-5" dirty="0">
                <a:solidFill>
                  <a:srgbClr val="595959"/>
                </a:solidFill>
                <a:latin typeface="Times New Roman"/>
                <a:cs typeface="Times New Roman"/>
              </a:rPr>
              <a:t>high- </a:t>
            </a:r>
            <a:r>
              <a:rPr sz="2000" dirty="0">
                <a:solidFill>
                  <a:srgbClr val="595959"/>
                </a:solidFill>
                <a:latin typeface="Times New Roman"/>
                <a:cs typeface="Times New Roman"/>
              </a:rPr>
              <a:t> </a:t>
            </a:r>
            <a:r>
              <a:rPr sz="2000" spc="-5" dirty="0">
                <a:solidFill>
                  <a:srgbClr val="595959"/>
                </a:solidFill>
                <a:latin typeface="Times New Roman"/>
                <a:cs typeface="Times New Roman"/>
              </a:rPr>
              <a:t>quality</a:t>
            </a:r>
            <a:r>
              <a:rPr sz="2000" dirty="0">
                <a:solidFill>
                  <a:srgbClr val="595959"/>
                </a:solidFill>
                <a:latin typeface="Times New Roman"/>
                <a:cs typeface="Times New Roman"/>
              </a:rPr>
              <a:t> </a:t>
            </a:r>
            <a:r>
              <a:rPr sz="2000" spc="-5" dirty="0">
                <a:solidFill>
                  <a:srgbClr val="595959"/>
                </a:solidFill>
                <a:latin typeface="Times New Roman"/>
                <a:cs typeface="Times New Roman"/>
              </a:rPr>
              <a:t>translation,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there are</a:t>
            </a:r>
            <a:r>
              <a:rPr sz="2000" dirty="0">
                <a:solidFill>
                  <a:srgbClr val="595959"/>
                </a:solidFill>
                <a:latin typeface="Times New Roman"/>
                <a:cs typeface="Times New Roman"/>
              </a:rPr>
              <a:t> </a:t>
            </a:r>
            <a:r>
              <a:rPr sz="2000" spc="-5" dirty="0">
                <a:solidFill>
                  <a:srgbClr val="595959"/>
                </a:solidFill>
                <a:latin typeface="Times New Roman"/>
                <a:cs typeface="Times New Roman"/>
              </a:rPr>
              <a:t>many</a:t>
            </a:r>
            <a:r>
              <a:rPr sz="2000" dirty="0">
                <a:solidFill>
                  <a:srgbClr val="595959"/>
                </a:solidFill>
                <a:latin typeface="Times New Roman"/>
                <a:cs typeface="Times New Roman"/>
              </a:rPr>
              <a:t> </a:t>
            </a:r>
            <a:r>
              <a:rPr sz="2000" spc="-5" dirty="0">
                <a:solidFill>
                  <a:srgbClr val="595959"/>
                </a:solidFill>
                <a:latin typeface="Times New Roman"/>
                <a:cs typeface="Times New Roman"/>
              </a:rPr>
              <a:t>tasks for which</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rough</a:t>
            </a:r>
            <a:r>
              <a:rPr sz="2000" dirty="0">
                <a:solidFill>
                  <a:srgbClr val="595959"/>
                </a:solidFill>
                <a:latin typeface="Times New Roman"/>
                <a:cs typeface="Times New Roman"/>
              </a:rPr>
              <a:t> </a:t>
            </a:r>
            <a:r>
              <a:rPr sz="2000" spc="-10" dirty="0">
                <a:solidFill>
                  <a:srgbClr val="595959"/>
                </a:solidFill>
                <a:latin typeface="Times New Roman"/>
                <a:cs typeface="Times New Roman"/>
              </a:rPr>
              <a:t>translation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is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sufficient.</a:t>
            </a:r>
            <a:endParaRPr sz="2000">
              <a:latin typeface="Times New Roman"/>
              <a:cs typeface="Times New Roman"/>
            </a:endParaRPr>
          </a:p>
          <a:p>
            <a:pPr marL="186690" marR="218440" indent="-137160" algn="just">
              <a:lnSpc>
                <a:spcPct val="100000"/>
              </a:lnSpc>
              <a:spcBef>
                <a:spcPts val="700"/>
              </a:spcBef>
            </a:pPr>
            <a:r>
              <a:rPr sz="2000" spc="-15" dirty="0">
                <a:solidFill>
                  <a:srgbClr val="002060"/>
                </a:solidFill>
                <a:latin typeface="Impact"/>
                <a:cs typeface="Impact"/>
              </a:rPr>
              <a:t>­ </a:t>
            </a:r>
            <a:r>
              <a:rPr sz="2000" dirty="0">
                <a:solidFill>
                  <a:srgbClr val="595959"/>
                </a:solidFill>
                <a:latin typeface="Times New Roman"/>
                <a:cs typeface="Times New Roman"/>
              </a:rPr>
              <a:t>The </a:t>
            </a:r>
            <a:r>
              <a:rPr sz="2000" spc="-10" dirty="0">
                <a:solidFill>
                  <a:srgbClr val="595959"/>
                </a:solidFill>
                <a:latin typeface="Times New Roman"/>
                <a:cs typeface="Times New Roman"/>
              </a:rPr>
              <a:t>differences </a:t>
            </a:r>
            <a:r>
              <a:rPr sz="2000" spc="-5" dirty="0">
                <a:solidFill>
                  <a:srgbClr val="595959"/>
                </a:solidFill>
                <a:latin typeface="Times New Roman"/>
                <a:cs typeface="Times New Roman"/>
              </a:rPr>
              <a:t>between languages include </a:t>
            </a:r>
            <a:r>
              <a:rPr sz="2000" spc="-10" dirty="0">
                <a:solidFill>
                  <a:srgbClr val="595959"/>
                </a:solidFill>
                <a:latin typeface="Times New Roman"/>
                <a:cs typeface="Times New Roman"/>
              </a:rPr>
              <a:t>systematic differences </a:t>
            </a:r>
            <a:r>
              <a:rPr sz="2000" spc="-5" dirty="0">
                <a:solidFill>
                  <a:srgbClr val="595959"/>
                </a:solidFill>
                <a:latin typeface="Times New Roman"/>
                <a:cs typeface="Times New Roman"/>
              </a:rPr>
              <a:t>that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can </a:t>
            </a:r>
            <a:r>
              <a:rPr sz="2000" dirty="0">
                <a:solidFill>
                  <a:srgbClr val="595959"/>
                </a:solidFill>
                <a:latin typeface="Times New Roman"/>
                <a:cs typeface="Times New Roman"/>
              </a:rPr>
              <a:t>be </a:t>
            </a:r>
            <a:r>
              <a:rPr sz="2000" spc="-5" dirty="0">
                <a:solidFill>
                  <a:srgbClr val="595959"/>
                </a:solidFill>
                <a:latin typeface="Times New Roman"/>
                <a:cs typeface="Times New Roman"/>
              </a:rPr>
              <a:t>modeled in some </a:t>
            </a:r>
            <a:r>
              <a:rPr sz="2000" dirty="0">
                <a:solidFill>
                  <a:srgbClr val="595959"/>
                </a:solidFill>
                <a:latin typeface="Times New Roman"/>
                <a:cs typeface="Times New Roman"/>
              </a:rPr>
              <a:t>way </a:t>
            </a:r>
            <a:r>
              <a:rPr sz="2000" spc="-5" dirty="0">
                <a:solidFill>
                  <a:srgbClr val="595959"/>
                </a:solidFill>
                <a:latin typeface="Times New Roman"/>
                <a:cs typeface="Times New Roman"/>
              </a:rPr>
              <a:t>and idiosyncratic and lexical </a:t>
            </a:r>
            <a:r>
              <a:rPr sz="2000" spc="-10" dirty="0">
                <a:solidFill>
                  <a:srgbClr val="595959"/>
                </a:solidFill>
                <a:latin typeface="Times New Roman"/>
                <a:cs typeface="Times New Roman"/>
              </a:rPr>
              <a:t>differences </a:t>
            </a:r>
            <a:r>
              <a:rPr sz="2000" spc="-5" dirty="0">
                <a:solidFill>
                  <a:srgbClr val="595959"/>
                </a:solidFill>
                <a:latin typeface="Times New Roman"/>
                <a:cs typeface="Times New Roman"/>
              </a:rPr>
              <a:t> that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must</a:t>
            </a:r>
            <a:r>
              <a:rPr sz="2000" spc="-10" dirty="0">
                <a:solidFill>
                  <a:srgbClr val="595959"/>
                </a:solidFill>
                <a:latin typeface="Times New Roman"/>
                <a:cs typeface="Times New Roman"/>
              </a:rPr>
              <a:t> </a:t>
            </a:r>
            <a:r>
              <a:rPr sz="2000" dirty="0">
                <a:solidFill>
                  <a:srgbClr val="595959"/>
                </a:solidFill>
                <a:latin typeface="Times New Roman"/>
                <a:cs typeface="Times New Roman"/>
              </a:rPr>
              <a:t>be</a:t>
            </a:r>
            <a:r>
              <a:rPr sz="2000" spc="-5" dirty="0">
                <a:solidFill>
                  <a:srgbClr val="595959"/>
                </a:solidFill>
                <a:latin typeface="Times New Roman"/>
                <a:cs typeface="Times New Roman"/>
              </a:rPr>
              <a:t> dealt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with</a:t>
            </a:r>
            <a:r>
              <a:rPr sz="2000" dirty="0">
                <a:solidFill>
                  <a:srgbClr val="595959"/>
                </a:solidFill>
                <a:latin typeface="Times New Roman"/>
                <a:cs typeface="Times New Roman"/>
              </a:rPr>
              <a:t> one</a:t>
            </a:r>
            <a:r>
              <a:rPr sz="2000" spc="-10" dirty="0">
                <a:solidFill>
                  <a:srgbClr val="595959"/>
                </a:solidFill>
                <a:latin typeface="Times New Roman"/>
                <a:cs typeface="Times New Roman"/>
              </a:rPr>
              <a:t> </a:t>
            </a:r>
            <a:r>
              <a:rPr sz="2000" dirty="0">
                <a:solidFill>
                  <a:srgbClr val="595959"/>
                </a:solidFill>
                <a:latin typeface="Times New Roman"/>
                <a:cs typeface="Times New Roman"/>
              </a:rPr>
              <a:t>by </a:t>
            </a:r>
            <a:r>
              <a:rPr sz="2000" spc="-5" dirty="0">
                <a:solidFill>
                  <a:srgbClr val="595959"/>
                </a:solidFill>
                <a:latin typeface="Times New Roman"/>
                <a:cs typeface="Times New Roman"/>
              </a:rPr>
              <a:t>one.</a:t>
            </a:r>
            <a:endParaRPr sz="2000">
              <a:latin typeface="Times New Roman"/>
              <a:cs typeface="Times New Roman"/>
            </a:endParaRPr>
          </a:p>
          <a:p>
            <a:pPr marL="12700" algn="just">
              <a:lnSpc>
                <a:spcPct val="100000"/>
              </a:lnSpc>
              <a:spcBef>
                <a:spcPts val="600"/>
              </a:spcBef>
            </a:pPr>
            <a:r>
              <a:rPr sz="2200" spc="-5" dirty="0">
                <a:solidFill>
                  <a:srgbClr val="595959"/>
                </a:solidFill>
                <a:latin typeface="Times New Roman"/>
                <a:cs typeface="Times New Roman"/>
              </a:rPr>
              <a:t>Machine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translation focuses</a:t>
            </a:r>
            <a:r>
              <a:rPr sz="2200" spc="-15" dirty="0">
                <a:solidFill>
                  <a:srgbClr val="595959"/>
                </a:solidFill>
                <a:latin typeface="Times New Roman"/>
                <a:cs typeface="Times New Roman"/>
              </a:rPr>
              <a:t> </a:t>
            </a:r>
            <a:r>
              <a:rPr sz="2200" dirty="0">
                <a:solidFill>
                  <a:srgbClr val="595959"/>
                </a:solidFill>
                <a:latin typeface="Times New Roman"/>
                <a:cs typeface="Times New Roman"/>
              </a:rPr>
              <a:t>on:</a:t>
            </a:r>
            <a:endParaRPr sz="2200">
              <a:latin typeface="Times New Roman"/>
              <a:cs typeface="Times New Roman"/>
            </a:endParaRPr>
          </a:p>
          <a:p>
            <a:pPr marL="48895" algn="just">
              <a:lnSpc>
                <a:spcPct val="100000"/>
              </a:lnSpc>
              <a:spcBef>
                <a:spcPts val="560"/>
              </a:spcBef>
            </a:pPr>
            <a:r>
              <a:rPr sz="2200" spc="-15" dirty="0">
                <a:solidFill>
                  <a:srgbClr val="002060"/>
                </a:solidFill>
                <a:latin typeface="Impact"/>
                <a:cs typeface="Impact"/>
              </a:rPr>
              <a:t>­</a:t>
            </a:r>
            <a:r>
              <a:rPr sz="2200" spc="55" dirty="0">
                <a:solidFill>
                  <a:srgbClr val="002060"/>
                </a:solidFill>
                <a:latin typeface="Impact"/>
                <a:cs typeface="Impact"/>
              </a:rPr>
              <a:t> </a:t>
            </a:r>
            <a:r>
              <a:rPr sz="2200" b="1" spc="-5" dirty="0">
                <a:solidFill>
                  <a:srgbClr val="595959"/>
                </a:solidFill>
                <a:latin typeface="Times New Roman"/>
                <a:cs typeface="Times New Roman"/>
              </a:rPr>
              <a:t>Faithfulness:</a:t>
            </a:r>
            <a:r>
              <a:rPr sz="2200" b="1" spc="-30"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meaning</a:t>
            </a:r>
            <a:r>
              <a:rPr sz="2200" spc="5" dirty="0">
                <a:solidFill>
                  <a:srgbClr val="595959"/>
                </a:solidFill>
                <a:latin typeface="Times New Roman"/>
                <a:cs typeface="Times New Roman"/>
              </a:rPr>
              <a:t> </a:t>
            </a:r>
            <a:r>
              <a:rPr sz="2200" dirty="0">
                <a:solidFill>
                  <a:srgbClr val="595959"/>
                </a:solidFill>
                <a:latin typeface="Times New Roman"/>
                <a:cs typeface="Times New Roman"/>
              </a:rPr>
              <a:t>of the </a:t>
            </a:r>
            <a:r>
              <a:rPr sz="2200" spc="-5" dirty="0">
                <a:solidFill>
                  <a:srgbClr val="595959"/>
                </a:solidFill>
                <a:latin typeface="Times New Roman"/>
                <a:cs typeface="Times New Roman"/>
              </a:rPr>
              <a:t>text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has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been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preserved.</a:t>
            </a:r>
            <a:endParaRPr sz="2200">
              <a:latin typeface="Times New Roman"/>
              <a:cs typeface="Times New Roman"/>
            </a:endParaRPr>
          </a:p>
          <a:p>
            <a:pPr marL="186690" marR="323215" indent="-137160" algn="just">
              <a:lnSpc>
                <a:spcPct val="102299"/>
              </a:lnSpc>
              <a:spcBef>
                <a:spcPts val="395"/>
              </a:spcBef>
            </a:pPr>
            <a:r>
              <a:rPr sz="2200" spc="-15" dirty="0">
                <a:solidFill>
                  <a:srgbClr val="002060"/>
                </a:solidFill>
                <a:latin typeface="Impact"/>
                <a:cs typeface="Impact"/>
              </a:rPr>
              <a:t>­ </a:t>
            </a:r>
            <a:r>
              <a:rPr sz="2200" b="1" spc="-5" dirty="0">
                <a:solidFill>
                  <a:srgbClr val="595959"/>
                </a:solidFill>
                <a:latin typeface="Times New Roman"/>
                <a:cs typeface="Times New Roman"/>
              </a:rPr>
              <a:t>Fluency: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translated text sounds natural </a:t>
            </a:r>
            <a:r>
              <a:rPr sz="2200" dirty="0">
                <a:solidFill>
                  <a:srgbClr val="595959"/>
                </a:solidFill>
                <a:latin typeface="Times New Roman"/>
                <a:cs typeface="Times New Roman"/>
              </a:rPr>
              <a:t>to a </a:t>
            </a:r>
            <a:r>
              <a:rPr sz="2200" spc="-5" dirty="0">
                <a:solidFill>
                  <a:srgbClr val="595959"/>
                </a:solidFill>
                <a:latin typeface="Times New Roman"/>
                <a:cs typeface="Times New Roman"/>
              </a:rPr>
              <a:t>native speaker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also</a:t>
            </a:r>
            <a:r>
              <a:rPr sz="2200" dirty="0">
                <a:solidFill>
                  <a:srgbClr val="595959"/>
                </a:solidFill>
                <a:latin typeface="Times New Roman"/>
                <a:cs typeface="Times New Roman"/>
              </a:rPr>
              <a:t> </a:t>
            </a:r>
            <a:r>
              <a:rPr sz="2200" spc="-5" dirty="0">
                <a:solidFill>
                  <a:srgbClr val="595959"/>
                </a:solidFill>
                <a:latin typeface="Times New Roman"/>
                <a:cs typeface="Times New Roman"/>
              </a:rPr>
              <a:t>maintains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style </a:t>
            </a:r>
            <a:r>
              <a:rPr sz="2200" dirty="0">
                <a:solidFill>
                  <a:srgbClr val="595959"/>
                </a:solidFill>
                <a:latin typeface="Times New Roman"/>
                <a:cs typeface="Times New Roman"/>
              </a:rPr>
              <a:t>of the</a:t>
            </a:r>
            <a:r>
              <a:rPr sz="2200" spc="-5" dirty="0">
                <a:solidFill>
                  <a:srgbClr val="595959"/>
                </a:solidFill>
                <a:latin typeface="Times New Roman"/>
                <a:cs typeface="Times New Roman"/>
              </a:rPr>
              <a:t> original</a:t>
            </a:r>
            <a:r>
              <a:rPr sz="2200" dirty="0">
                <a:solidFill>
                  <a:srgbClr val="595959"/>
                </a:solidFill>
                <a:latin typeface="Times New Roman"/>
                <a:cs typeface="Times New Roman"/>
              </a:rPr>
              <a:t> </a:t>
            </a:r>
            <a:r>
              <a:rPr sz="2200" spc="-5" dirty="0">
                <a:solidFill>
                  <a:srgbClr val="595959"/>
                </a:solidFill>
                <a:latin typeface="Times New Roman"/>
                <a:cs typeface="Times New Roman"/>
              </a:rPr>
              <a:t>text.</a:t>
            </a:r>
            <a:endParaRPr sz="22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277610" cy="665480"/>
          </a:xfrm>
          <a:prstGeom prst="rect">
            <a:avLst/>
          </a:prstGeom>
        </p:spPr>
        <p:txBody>
          <a:bodyPr vert="horz" wrap="square" lIns="0" tIns="12700" rIns="0" bIns="0" rtlCol="0">
            <a:spAutoFit/>
          </a:bodyPr>
          <a:lstStyle/>
          <a:p>
            <a:pPr marL="12700">
              <a:lnSpc>
                <a:spcPct val="100000"/>
              </a:lnSpc>
              <a:spcBef>
                <a:spcPts val="100"/>
              </a:spcBef>
            </a:pPr>
            <a:r>
              <a:rPr spc="35" dirty="0"/>
              <a:t>Targeted</a:t>
            </a:r>
            <a:r>
              <a:rPr spc="180" dirty="0"/>
              <a:t> </a:t>
            </a:r>
            <a:r>
              <a:rPr spc="80" dirty="0"/>
              <a:t>Semantic</a:t>
            </a:r>
            <a:r>
              <a:rPr spc="-50" dirty="0"/>
              <a:t> </a:t>
            </a:r>
            <a:r>
              <a:rPr spc="85" dirty="0"/>
              <a:t>Analysis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5</a:t>
            </a:fld>
            <a:endParaRPr dirty="0"/>
          </a:p>
        </p:txBody>
      </p:sp>
      <p:sp>
        <p:nvSpPr>
          <p:cNvPr id="3" name="object 3"/>
          <p:cNvSpPr txBox="1"/>
          <p:nvPr/>
        </p:nvSpPr>
        <p:spPr>
          <a:xfrm>
            <a:off x="796092" y="1832527"/>
            <a:ext cx="6635115" cy="377317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Ordinary</a:t>
            </a:r>
            <a:r>
              <a:rPr sz="2200" dirty="0">
                <a:solidFill>
                  <a:srgbClr val="595959"/>
                </a:solidFill>
                <a:latin typeface="Times New Roman"/>
                <a:cs typeface="Times New Roman"/>
              </a:rPr>
              <a:t> </a:t>
            </a:r>
            <a:r>
              <a:rPr sz="2200" spc="-5" dirty="0">
                <a:solidFill>
                  <a:srgbClr val="595959"/>
                </a:solidFill>
                <a:latin typeface="Times New Roman"/>
                <a:cs typeface="Times New Roman"/>
              </a:rPr>
              <a:t>newswire</a:t>
            </a:r>
            <a:r>
              <a:rPr sz="2200" dirty="0">
                <a:solidFill>
                  <a:srgbClr val="595959"/>
                </a:solidFill>
                <a:latin typeface="Times New Roman"/>
                <a:cs typeface="Times New Roman"/>
              </a:rPr>
              <a:t> </a:t>
            </a:r>
            <a:r>
              <a:rPr sz="2200" spc="-5" dirty="0">
                <a:solidFill>
                  <a:srgbClr val="595959"/>
                </a:solidFill>
                <a:latin typeface="Times New Roman"/>
                <a:cs typeface="Times New Roman"/>
              </a:rPr>
              <a:t>text</a:t>
            </a:r>
            <a:r>
              <a:rPr sz="2200" dirty="0">
                <a:solidFill>
                  <a:srgbClr val="595959"/>
                </a:solidFill>
                <a:latin typeface="Times New Roman"/>
                <a:cs typeface="Times New Roman"/>
              </a:rPr>
              <a:t> is</a:t>
            </a:r>
            <a:r>
              <a:rPr sz="2200" spc="-5" dirty="0">
                <a:solidFill>
                  <a:srgbClr val="595959"/>
                </a:solidFill>
                <a:latin typeface="Times New Roman"/>
                <a:cs typeface="Times New Roman"/>
              </a:rPr>
              <a:t> often</a:t>
            </a:r>
            <a:r>
              <a:rPr sz="2200" dirty="0">
                <a:solidFill>
                  <a:srgbClr val="595959"/>
                </a:solidFill>
                <a:latin typeface="Times New Roman"/>
                <a:cs typeface="Times New Roman"/>
              </a:rPr>
              <a:t> </a:t>
            </a:r>
            <a:r>
              <a:rPr sz="2200" spc="-5" dirty="0">
                <a:solidFill>
                  <a:srgbClr val="595959"/>
                </a:solidFill>
                <a:latin typeface="Times New Roman"/>
                <a:cs typeface="Times New Roman"/>
              </a:rPr>
              <a:t>used</a:t>
            </a:r>
            <a:r>
              <a:rPr sz="2200" spc="5" dirty="0">
                <a:solidFill>
                  <a:srgbClr val="595959"/>
                </a:solidFill>
                <a:latin typeface="Times New Roman"/>
                <a:cs typeface="Times New Roman"/>
              </a:rPr>
              <a:t> </a:t>
            </a:r>
            <a:r>
              <a:rPr sz="2200" dirty="0">
                <a:solidFill>
                  <a:srgbClr val="595959"/>
                </a:solidFill>
                <a:latin typeface="Times New Roman"/>
                <a:cs typeface="Times New Roman"/>
              </a:rPr>
              <a:t>in </a:t>
            </a:r>
            <a:r>
              <a:rPr sz="2200" spc="-5" dirty="0">
                <a:solidFill>
                  <a:srgbClr val="595959"/>
                </a:solidFill>
                <a:latin typeface="Times New Roman"/>
                <a:cs typeface="Times New Roman"/>
              </a:rPr>
              <a:t>typical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examples.</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35" dirty="0">
                <a:solidFill>
                  <a:srgbClr val="595959"/>
                </a:solidFill>
                <a:latin typeface="Times New Roman"/>
                <a:cs typeface="Times New Roman"/>
              </a:rPr>
              <a:t>Target</a:t>
            </a:r>
            <a:r>
              <a:rPr sz="2000" spc="-10" dirty="0">
                <a:solidFill>
                  <a:srgbClr val="595959"/>
                </a:solidFill>
                <a:latin typeface="Times New Roman"/>
                <a:cs typeface="Times New Roman"/>
              </a:rPr>
              <a:t> </a:t>
            </a:r>
            <a:r>
              <a:rPr sz="2000" dirty="0">
                <a:solidFill>
                  <a:srgbClr val="595959"/>
                </a:solidFill>
                <a:latin typeface="Times New Roman"/>
                <a:cs typeface="Times New Roman"/>
              </a:rPr>
              <a:t>"who,”</a:t>
            </a:r>
            <a:r>
              <a:rPr sz="2000" spc="-5" dirty="0">
                <a:solidFill>
                  <a:srgbClr val="595959"/>
                </a:solidFill>
                <a:latin typeface="Times New Roman"/>
                <a:cs typeface="Times New Roman"/>
              </a:rPr>
              <a:t> “what,” “when,” “where” </a:t>
            </a:r>
            <a:r>
              <a:rPr sz="2000" dirty="0">
                <a:solidFill>
                  <a:srgbClr val="595959"/>
                </a:solidFill>
                <a:latin typeface="Times New Roman"/>
                <a:cs typeface="Times New Roman"/>
              </a:rPr>
              <a:t>of news</a:t>
            </a:r>
            <a:r>
              <a:rPr sz="2000" spc="-5" dirty="0">
                <a:solidFill>
                  <a:srgbClr val="595959"/>
                </a:solidFill>
                <a:latin typeface="Times New Roman"/>
                <a:cs typeface="Times New Roman"/>
              </a:rPr>
              <a:t> events</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And </a:t>
            </a:r>
            <a:r>
              <a:rPr sz="2000" spc="-5" dirty="0">
                <a:solidFill>
                  <a:srgbClr val="595959"/>
                </a:solidFill>
                <a:latin typeface="Times New Roman"/>
                <a:cs typeface="Times New Roman"/>
              </a:rPr>
              <a:t>there’s an </a:t>
            </a:r>
            <a:r>
              <a:rPr sz="2000" spc="-10" dirty="0">
                <a:solidFill>
                  <a:srgbClr val="595959"/>
                </a:solidFill>
                <a:latin typeface="Times New Roman"/>
                <a:cs typeface="Times New Roman"/>
              </a:rPr>
              <a:t>argument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 useful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applications there</a:t>
            </a:r>
            <a:endParaRPr sz="2000">
              <a:latin typeface="Times New Roman"/>
              <a:cs typeface="Times New Roman"/>
            </a:endParaRPr>
          </a:p>
          <a:p>
            <a:pPr marL="12700">
              <a:lnSpc>
                <a:spcPct val="100000"/>
              </a:lnSpc>
              <a:spcBef>
                <a:spcPts val="1000"/>
              </a:spcBef>
            </a:pPr>
            <a:r>
              <a:rPr sz="2200" dirty="0">
                <a:solidFill>
                  <a:srgbClr val="595959"/>
                </a:solidFill>
                <a:latin typeface="Times New Roman"/>
                <a:cs typeface="Times New Roman"/>
              </a:rPr>
              <a:t>The</a:t>
            </a:r>
            <a:r>
              <a:rPr sz="2200" spc="-5" dirty="0">
                <a:solidFill>
                  <a:srgbClr val="595959"/>
                </a:solidFill>
                <a:latin typeface="Times New Roman"/>
                <a:cs typeface="Times New Roman"/>
              </a:rPr>
              <a:t> real</a:t>
            </a:r>
            <a:r>
              <a:rPr sz="2200" dirty="0">
                <a:solidFill>
                  <a:srgbClr val="595959"/>
                </a:solidFill>
                <a:latin typeface="Times New Roman"/>
                <a:cs typeface="Times New Roman"/>
              </a:rPr>
              <a:t> </a:t>
            </a:r>
            <a:r>
              <a:rPr sz="2200" spc="-5" dirty="0">
                <a:solidFill>
                  <a:srgbClr val="595959"/>
                </a:solidFill>
                <a:latin typeface="Times New Roman"/>
                <a:cs typeface="Times New Roman"/>
              </a:rPr>
              <a:t>interest/money</a:t>
            </a:r>
            <a:r>
              <a:rPr sz="2200" dirty="0">
                <a:solidFill>
                  <a:srgbClr val="595959"/>
                </a:solidFill>
                <a:latin typeface="Times New Roman"/>
                <a:cs typeface="Times New Roman"/>
              </a:rPr>
              <a:t> is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 </a:t>
            </a:r>
            <a:r>
              <a:rPr sz="2200" spc="-5" dirty="0">
                <a:solidFill>
                  <a:srgbClr val="595959"/>
                </a:solidFill>
                <a:latin typeface="Times New Roman"/>
                <a:cs typeface="Times New Roman"/>
              </a:rPr>
              <a:t>specialized</a:t>
            </a:r>
            <a:r>
              <a:rPr sz="2200" dirty="0">
                <a:solidFill>
                  <a:srgbClr val="595959"/>
                </a:solidFill>
                <a:latin typeface="Times New Roman"/>
                <a:cs typeface="Times New Roman"/>
              </a:rPr>
              <a:t> </a:t>
            </a:r>
            <a:r>
              <a:rPr sz="2200" spc="-5" dirty="0">
                <a:solidFill>
                  <a:srgbClr val="595959"/>
                </a:solidFill>
                <a:latin typeface="Times New Roman"/>
                <a:cs typeface="Times New Roman"/>
              </a:rPr>
              <a:t>domains.</a:t>
            </a:r>
            <a:endParaRPr sz="2200">
              <a:latin typeface="Times New Roman"/>
              <a:cs typeface="Times New Roman"/>
            </a:endParaRPr>
          </a:p>
          <a:p>
            <a:pPr marL="49530">
              <a:lnSpc>
                <a:spcPct val="100000"/>
              </a:lnSpc>
              <a:spcBef>
                <a:spcPts val="760"/>
              </a:spcBef>
            </a:pPr>
            <a:r>
              <a:rPr sz="1800" spc="-10" dirty="0">
                <a:solidFill>
                  <a:srgbClr val="002060"/>
                </a:solidFill>
                <a:latin typeface="Impact"/>
                <a:cs typeface="Impact"/>
              </a:rPr>
              <a:t>­</a:t>
            </a:r>
            <a:r>
              <a:rPr sz="1800" spc="180" dirty="0">
                <a:solidFill>
                  <a:srgbClr val="002060"/>
                </a:solidFill>
                <a:latin typeface="Impact"/>
                <a:cs typeface="Impact"/>
              </a:rPr>
              <a:t> </a:t>
            </a:r>
            <a:r>
              <a:rPr sz="1800" spc="-5" dirty="0">
                <a:solidFill>
                  <a:srgbClr val="595959"/>
                </a:solidFill>
                <a:latin typeface="Times New Roman"/>
                <a:cs typeface="Times New Roman"/>
              </a:rPr>
              <a:t>Bioinformatics</a:t>
            </a:r>
            <a:endParaRPr sz="1800">
              <a:latin typeface="Times New Roman"/>
              <a:cs typeface="Times New Roman"/>
            </a:endParaRPr>
          </a:p>
          <a:p>
            <a:pPr marL="49530">
              <a:lnSpc>
                <a:spcPct val="100000"/>
              </a:lnSpc>
              <a:spcBef>
                <a:spcPts val="1040"/>
              </a:spcBef>
            </a:pPr>
            <a:r>
              <a:rPr sz="1800" spc="-10" dirty="0">
                <a:solidFill>
                  <a:srgbClr val="002060"/>
                </a:solidFill>
                <a:latin typeface="Impact"/>
                <a:cs typeface="Impact"/>
              </a:rPr>
              <a:t>­</a:t>
            </a:r>
            <a:r>
              <a:rPr sz="1800" spc="210" dirty="0">
                <a:solidFill>
                  <a:srgbClr val="002060"/>
                </a:solidFill>
                <a:latin typeface="Impact"/>
                <a:cs typeface="Impact"/>
              </a:rPr>
              <a:t> </a:t>
            </a:r>
            <a:r>
              <a:rPr sz="1800" spc="-5" dirty="0">
                <a:solidFill>
                  <a:srgbClr val="595959"/>
                </a:solidFill>
                <a:latin typeface="Times New Roman"/>
                <a:cs typeface="Times New Roman"/>
              </a:rPr>
              <a:t>Patent</a:t>
            </a:r>
            <a:r>
              <a:rPr sz="1800" spc="-30" dirty="0">
                <a:solidFill>
                  <a:srgbClr val="595959"/>
                </a:solidFill>
                <a:latin typeface="Times New Roman"/>
                <a:cs typeface="Times New Roman"/>
              </a:rPr>
              <a:t> </a:t>
            </a:r>
            <a:r>
              <a:rPr sz="1800" spc="-5" dirty="0">
                <a:solidFill>
                  <a:srgbClr val="595959"/>
                </a:solidFill>
                <a:latin typeface="Times New Roman"/>
                <a:cs typeface="Times New Roman"/>
              </a:rPr>
              <a:t>analysis</a:t>
            </a:r>
            <a:endParaRPr sz="1800">
              <a:latin typeface="Times New Roman"/>
              <a:cs typeface="Times New Roman"/>
            </a:endParaRPr>
          </a:p>
          <a:p>
            <a:pPr marL="49530">
              <a:lnSpc>
                <a:spcPct val="100000"/>
              </a:lnSpc>
              <a:spcBef>
                <a:spcPts val="9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Specific</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market segments </a:t>
            </a:r>
            <a:r>
              <a:rPr sz="1800" dirty="0">
                <a:solidFill>
                  <a:srgbClr val="595959"/>
                </a:solidFill>
                <a:latin typeface="Times New Roman"/>
                <a:cs typeface="Times New Roman"/>
              </a:rPr>
              <a:t>for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stock</a:t>
            </a:r>
            <a:r>
              <a:rPr sz="1800" dirty="0">
                <a:solidFill>
                  <a:srgbClr val="595959"/>
                </a:solidFill>
                <a:latin typeface="Times New Roman"/>
                <a:cs typeface="Times New Roman"/>
              </a:rPr>
              <a:t> </a:t>
            </a:r>
            <a:r>
              <a:rPr sz="1800" spc="-5" dirty="0">
                <a:solidFill>
                  <a:srgbClr val="595959"/>
                </a:solidFill>
                <a:latin typeface="Times New Roman"/>
                <a:cs typeface="Times New Roman"/>
              </a:rPr>
              <a:t>analysis</a:t>
            </a:r>
            <a:endParaRPr sz="1800">
              <a:latin typeface="Times New Roman"/>
              <a:cs typeface="Times New Roman"/>
            </a:endParaRPr>
          </a:p>
          <a:p>
            <a:pPr marL="49530">
              <a:lnSpc>
                <a:spcPct val="100000"/>
              </a:lnSpc>
              <a:spcBef>
                <a:spcPts val="10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Intelligence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analysis</a:t>
            </a:r>
            <a:endParaRPr sz="1800">
              <a:latin typeface="Times New Roman"/>
              <a:cs typeface="Times New Roman"/>
            </a:endParaRPr>
          </a:p>
          <a:p>
            <a:pPr marL="49530">
              <a:lnSpc>
                <a:spcPct val="100000"/>
              </a:lnSpc>
              <a:spcBef>
                <a:spcPts val="1040"/>
              </a:spcBef>
            </a:pPr>
            <a:r>
              <a:rPr sz="1800" spc="-10" dirty="0">
                <a:solidFill>
                  <a:srgbClr val="002060"/>
                </a:solidFill>
                <a:latin typeface="Impact"/>
                <a:cs typeface="Impact"/>
              </a:rPr>
              <a:t>­</a:t>
            </a:r>
            <a:r>
              <a:rPr sz="1800" spc="215" dirty="0">
                <a:solidFill>
                  <a:srgbClr val="002060"/>
                </a:solidFill>
                <a:latin typeface="Impact"/>
                <a:cs typeface="Impact"/>
              </a:rPr>
              <a:t> </a:t>
            </a:r>
            <a:r>
              <a:rPr sz="1800" dirty="0">
                <a:solidFill>
                  <a:srgbClr val="595959"/>
                </a:solidFill>
                <a:latin typeface="Times New Roman"/>
                <a:cs typeface="Times New Roman"/>
              </a:rPr>
              <a:t>Etc.</a:t>
            </a:r>
            <a:endParaRPr sz="180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872229" cy="665480"/>
          </a:xfrm>
          <a:prstGeom prst="rect">
            <a:avLst/>
          </a:prstGeom>
        </p:spPr>
        <p:txBody>
          <a:bodyPr vert="horz" wrap="square" lIns="0" tIns="12700" rIns="0" bIns="0" rtlCol="0">
            <a:spAutoFit/>
          </a:bodyPr>
          <a:lstStyle/>
          <a:p>
            <a:pPr marL="12700">
              <a:lnSpc>
                <a:spcPct val="100000"/>
              </a:lnSpc>
              <a:spcBef>
                <a:spcPts val="100"/>
              </a:spcBef>
            </a:pPr>
            <a:r>
              <a:rPr spc="65" dirty="0"/>
              <a:t>Why</a:t>
            </a:r>
            <a:r>
              <a:rPr spc="165" dirty="0"/>
              <a:t> </a:t>
            </a:r>
            <a:r>
              <a:rPr spc="50" dirty="0"/>
              <a:t>MT</a:t>
            </a:r>
            <a:r>
              <a:rPr spc="95" dirty="0"/>
              <a:t> </a:t>
            </a:r>
            <a:r>
              <a:rPr spc="50" dirty="0"/>
              <a:t>Is</a:t>
            </a:r>
            <a:r>
              <a:rPr spc="165" dirty="0"/>
              <a:t> </a:t>
            </a:r>
            <a:r>
              <a:rPr spc="75" dirty="0"/>
              <a:t>Hard</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
        <p:nvSpPr>
          <p:cNvPr id="3" name="object 3"/>
          <p:cNvSpPr txBox="1"/>
          <p:nvPr/>
        </p:nvSpPr>
        <p:spPr>
          <a:xfrm>
            <a:off x="680898" y="1844296"/>
            <a:ext cx="6866255" cy="364617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Given</a:t>
            </a:r>
            <a:r>
              <a:rPr sz="2200" spc="-25" dirty="0">
                <a:solidFill>
                  <a:srgbClr val="595959"/>
                </a:solidFill>
                <a:latin typeface="Times New Roman"/>
                <a:cs typeface="Times New Roman"/>
              </a:rPr>
              <a:t> </a:t>
            </a:r>
            <a:r>
              <a:rPr sz="2200" dirty="0">
                <a:solidFill>
                  <a:srgbClr val="595959"/>
                </a:solidFill>
                <a:latin typeface="Times New Roman"/>
                <a:cs typeface="Times New Roman"/>
              </a:rPr>
              <a:t>the</a:t>
            </a:r>
            <a:r>
              <a:rPr sz="2200" spc="-25" dirty="0">
                <a:solidFill>
                  <a:srgbClr val="595959"/>
                </a:solidFill>
                <a:latin typeface="Times New Roman"/>
                <a:cs typeface="Times New Roman"/>
              </a:rPr>
              <a:t> </a:t>
            </a:r>
            <a:r>
              <a:rPr sz="2200" spc="-5" dirty="0">
                <a:solidFill>
                  <a:srgbClr val="595959"/>
                </a:solidFill>
                <a:latin typeface="Times New Roman"/>
                <a:cs typeface="Times New Roman"/>
              </a:rPr>
              <a:t>Japanese</a:t>
            </a:r>
            <a:r>
              <a:rPr sz="2200" spc="-25" dirty="0">
                <a:solidFill>
                  <a:srgbClr val="595959"/>
                </a:solidFill>
                <a:latin typeface="Times New Roman"/>
                <a:cs typeface="Times New Roman"/>
              </a:rPr>
              <a:t> </a:t>
            </a:r>
            <a:r>
              <a:rPr sz="2200" spc="-5" dirty="0">
                <a:solidFill>
                  <a:srgbClr val="595959"/>
                </a:solidFill>
                <a:latin typeface="Times New Roman"/>
                <a:cs typeface="Times New Roman"/>
              </a:rPr>
              <a:t>phrase:</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30" dirty="0">
                <a:solidFill>
                  <a:srgbClr val="002060"/>
                </a:solidFill>
                <a:latin typeface="Impact"/>
                <a:cs typeface="Impact"/>
              </a:rPr>
              <a:t> </a:t>
            </a:r>
            <a:r>
              <a:rPr sz="2000" i="1" spc="-5" dirty="0">
                <a:solidFill>
                  <a:srgbClr val="595959"/>
                </a:solidFill>
                <a:latin typeface="Times New Roman"/>
                <a:cs typeface="Times New Roman"/>
              </a:rPr>
              <a:t>fukaku</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hansei</a:t>
            </a:r>
            <a:r>
              <a:rPr sz="2000" i="1" spc="-20" dirty="0">
                <a:solidFill>
                  <a:srgbClr val="595959"/>
                </a:solidFill>
                <a:latin typeface="Times New Roman"/>
                <a:cs typeface="Times New Roman"/>
              </a:rPr>
              <a:t> </a:t>
            </a:r>
            <a:r>
              <a:rPr sz="2000" i="1" spc="-5" dirty="0">
                <a:solidFill>
                  <a:srgbClr val="595959"/>
                </a:solidFill>
                <a:latin typeface="Times New Roman"/>
                <a:cs typeface="Times New Roman"/>
              </a:rPr>
              <a:t>shite</a:t>
            </a:r>
            <a:r>
              <a:rPr sz="2000" i="1" spc="-20" dirty="0">
                <a:solidFill>
                  <a:srgbClr val="595959"/>
                </a:solidFill>
                <a:latin typeface="Times New Roman"/>
                <a:cs typeface="Times New Roman"/>
              </a:rPr>
              <a:t> </a:t>
            </a:r>
            <a:r>
              <a:rPr sz="2000" i="1" spc="-5" dirty="0">
                <a:solidFill>
                  <a:srgbClr val="595959"/>
                </a:solidFill>
                <a:latin typeface="Times New Roman"/>
                <a:cs typeface="Times New Roman"/>
              </a:rPr>
              <a:t>orimasu</a:t>
            </a:r>
            <a:endParaRPr sz="2000">
              <a:latin typeface="Times New Roman"/>
              <a:cs typeface="Times New Roman"/>
            </a:endParaRPr>
          </a:p>
          <a:p>
            <a:pPr marL="12700">
              <a:lnSpc>
                <a:spcPct val="100000"/>
              </a:lnSpc>
              <a:spcBef>
                <a:spcPts val="1000"/>
              </a:spcBef>
            </a:pPr>
            <a:r>
              <a:rPr sz="2200" dirty="0">
                <a:solidFill>
                  <a:srgbClr val="595959"/>
                </a:solidFill>
                <a:latin typeface="Times New Roman"/>
                <a:cs typeface="Times New Roman"/>
              </a:rPr>
              <a:t>If</a:t>
            </a:r>
            <a:r>
              <a:rPr sz="2200" spc="-5" dirty="0">
                <a:solidFill>
                  <a:srgbClr val="595959"/>
                </a:solidFill>
                <a:latin typeface="Times New Roman"/>
                <a:cs typeface="Times New Roman"/>
              </a:rPr>
              <a:t> </a:t>
            </a:r>
            <a:r>
              <a:rPr sz="2200" dirty="0">
                <a:solidFill>
                  <a:srgbClr val="595959"/>
                </a:solidFill>
                <a:latin typeface="Times New Roman"/>
                <a:cs typeface="Times New Roman"/>
              </a:rPr>
              <a:t>this</a:t>
            </a:r>
            <a:r>
              <a:rPr sz="2200" spc="-15" dirty="0">
                <a:solidFill>
                  <a:srgbClr val="595959"/>
                </a:solidFill>
                <a:latin typeface="Times New Roman"/>
                <a:cs typeface="Times New Roman"/>
              </a:rPr>
              <a:t> </a:t>
            </a:r>
            <a:r>
              <a:rPr sz="2200" dirty="0">
                <a:solidFill>
                  <a:srgbClr val="595959"/>
                </a:solidFill>
                <a:latin typeface="Times New Roman"/>
                <a:cs typeface="Times New Roman"/>
              </a:rPr>
              <a:t>is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translated </a:t>
            </a:r>
            <a:r>
              <a:rPr sz="2200" dirty="0">
                <a:solidFill>
                  <a:srgbClr val="595959"/>
                </a:solidFill>
                <a:latin typeface="Times New Roman"/>
                <a:cs typeface="Times New Roman"/>
              </a:rPr>
              <a:t>to</a:t>
            </a:r>
            <a:r>
              <a:rPr sz="2200" spc="-5" dirty="0">
                <a:solidFill>
                  <a:srgbClr val="595959"/>
                </a:solidFill>
                <a:latin typeface="Times New Roman"/>
                <a:cs typeface="Times New Roman"/>
              </a:rPr>
              <a:t> English as:</a:t>
            </a:r>
            <a:endParaRPr sz="2200">
              <a:latin typeface="Times New Roman"/>
              <a:cs typeface="Times New Roman"/>
            </a:endParaRPr>
          </a:p>
          <a:p>
            <a:pPr marL="49530">
              <a:lnSpc>
                <a:spcPct val="100000"/>
              </a:lnSpc>
              <a:spcBef>
                <a:spcPts val="760"/>
              </a:spcBef>
            </a:pPr>
            <a:r>
              <a:rPr sz="2000" spc="-15" dirty="0">
                <a:solidFill>
                  <a:srgbClr val="002060"/>
                </a:solidFill>
                <a:latin typeface="Impact"/>
                <a:cs typeface="Impact"/>
              </a:rPr>
              <a:t>­</a:t>
            </a:r>
            <a:r>
              <a:rPr sz="2000" spc="140" dirty="0">
                <a:solidFill>
                  <a:srgbClr val="002060"/>
                </a:solidFill>
                <a:latin typeface="Impact"/>
                <a:cs typeface="Impact"/>
              </a:rPr>
              <a:t> </a:t>
            </a:r>
            <a:r>
              <a:rPr sz="2000" i="1" dirty="0">
                <a:solidFill>
                  <a:srgbClr val="595959"/>
                </a:solidFill>
                <a:latin typeface="Times New Roman"/>
                <a:cs typeface="Times New Roman"/>
              </a:rPr>
              <a:t>we</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apologize, </a:t>
            </a:r>
            <a:r>
              <a:rPr sz="2000" spc="-5" dirty="0">
                <a:solidFill>
                  <a:srgbClr val="595959"/>
                </a:solidFill>
                <a:latin typeface="Times New Roman"/>
                <a:cs typeface="Times New Roman"/>
              </a:rPr>
              <a:t>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dirty="0">
                <a:solidFill>
                  <a:srgbClr val="595959"/>
                </a:solidFill>
                <a:latin typeface="Times New Roman"/>
                <a:cs typeface="Times New Roman"/>
              </a:rPr>
              <a:t>not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faithful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original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meaning</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But,</a:t>
            </a:r>
            <a:r>
              <a:rPr sz="2200" spc="-10" dirty="0">
                <a:solidFill>
                  <a:srgbClr val="595959"/>
                </a:solidFill>
                <a:latin typeface="Times New Roman"/>
                <a:cs typeface="Times New Roman"/>
              </a:rPr>
              <a:t> </a:t>
            </a:r>
            <a:r>
              <a:rPr sz="2200" dirty="0">
                <a:solidFill>
                  <a:srgbClr val="595959"/>
                </a:solidFill>
                <a:latin typeface="Times New Roman"/>
                <a:cs typeface="Times New Roman"/>
              </a:rPr>
              <a:t>if</a:t>
            </a:r>
            <a:r>
              <a:rPr sz="2200" spc="-5" dirty="0">
                <a:solidFill>
                  <a:srgbClr val="595959"/>
                </a:solidFill>
                <a:latin typeface="Times New Roman"/>
                <a:cs typeface="Times New Roman"/>
              </a:rPr>
              <a:t> we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translate</a:t>
            </a:r>
            <a:r>
              <a:rPr sz="2200" spc="-10" dirty="0">
                <a:solidFill>
                  <a:srgbClr val="595959"/>
                </a:solidFill>
                <a:latin typeface="Times New Roman"/>
                <a:cs typeface="Times New Roman"/>
              </a:rPr>
              <a:t> </a:t>
            </a:r>
            <a:r>
              <a:rPr sz="2200" dirty="0">
                <a:solidFill>
                  <a:srgbClr val="595959"/>
                </a:solidFill>
                <a:latin typeface="Times New Roman"/>
                <a:cs typeface="Times New Roman"/>
              </a:rPr>
              <a:t>it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as:</a:t>
            </a:r>
            <a:endParaRPr sz="2200">
              <a:latin typeface="Times New Roman"/>
              <a:cs typeface="Times New Roman"/>
            </a:endParaRPr>
          </a:p>
          <a:p>
            <a:pPr marL="186690" marR="5080" indent="-137160">
              <a:lnSpc>
                <a:spcPct val="100000"/>
              </a:lnSpc>
              <a:spcBef>
                <a:spcPts val="860"/>
              </a:spcBef>
            </a:pPr>
            <a:r>
              <a:rPr sz="2000" spc="-15" dirty="0">
                <a:solidFill>
                  <a:srgbClr val="002060"/>
                </a:solidFill>
                <a:latin typeface="Impact"/>
                <a:cs typeface="Impact"/>
              </a:rPr>
              <a:t>­</a:t>
            </a:r>
            <a:r>
              <a:rPr sz="2000" spc="-10" dirty="0">
                <a:solidFill>
                  <a:srgbClr val="002060"/>
                </a:solidFill>
                <a:latin typeface="Impact"/>
                <a:cs typeface="Impact"/>
              </a:rPr>
              <a:t> </a:t>
            </a:r>
            <a:r>
              <a:rPr sz="2000" i="1" dirty="0">
                <a:solidFill>
                  <a:srgbClr val="595959"/>
                </a:solidFill>
                <a:latin typeface="Times New Roman"/>
                <a:cs typeface="Times New Roman"/>
              </a:rPr>
              <a:t>we </a:t>
            </a:r>
            <a:r>
              <a:rPr sz="2000" i="1" spc="-30" dirty="0">
                <a:solidFill>
                  <a:srgbClr val="595959"/>
                </a:solidFill>
                <a:latin typeface="Times New Roman"/>
                <a:cs typeface="Times New Roman"/>
              </a:rPr>
              <a:t>are </a:t>
            </a:r>
            <a:r>
              <a:rPr sz="2000" i="1" spc="-5" dirty="0">
                <a:solidFill>
                  <a:srgbClr val="595959"/>
                </a:solidFill>
                <a:latin typeface="Times New Roman"/>
                <a:cs typeface="Times New Roman"/>
              </a:rPr>
              <a:t>deeply </a:t>
            </a:r>
            <a:r>
              <a:rPr sz="2000" i="1" spc="-15" dirty="0">
                <a:solidFill>
                  <a:srgbClr val="595959"/>
                </a:solidFill>
                <a:latin typeface="Times New Roman"/>
                <a:cs typeface="Times New Roman"/>
              </a:rPr>
              <a:t>reflecting </a:t>
            </a:r>
            <a:r>
              <a:rPr sz="2000" i="1" spc="-5" dirty="0">
                <a:solidFill>
                  <a:srgbClr val="595959"/>
                </a:solidFill>
                <a:latin typeface="Times New Roman"/>
                <a:cs typeface="Times New Roman"/>
              </a:rPr>
              <a:t>(on </a:t>
            </a:r>
            <a:r>
              <a:rPr sz="2000" i="1" dirty="0">
                <a:solidFill>
                  <a:srgbClr val="595959"/>
                </a:solidFill>
                <a:latin typeface="Times New Roman"/>
                <a:cs typeface="Times New Roman"/>
              </a:rPr>
              <a:t>our </a:t>
            </a:r>
            <a:r>
              <a:rPr sz="2000" i="1" spc="-5" dirty="0">
                <a:solidFill>
                  <a:srgbClr val="595959"/>
                </a:solidFill>
                <a:latin typeface="Times New Roman"/>
                <a:cs typeface="Times New Roman"/>
              </a:rPr>
              <a:t>past </a:t>
            </a:r>
            <a:r>
              <a:rPr sz="2000" i="1" spc="-30" dirty="0">
                <a:solidFill>
                  <a:srgbClr val="595959"/>
                </a:solidFill>
                <a:latin typeface="Times New Roman"/>
                <a:cs typeface="Times New Roman"/>
              </a:rPr>
              <a:t>behavior, </a:t>
            </a:r>
            <a:r>
              <a:rPr sz="2000" i="1" dirty="0">
                <a:solidFill>
                  <a:srgbClr val="595959"/>
                </a:solidFill>
                <a:latin typeface="Times New Roman"/>
                <a:cs typeface="Times New Roman"/>
              </a:rPr>
              <a:t>and what we </a:t>
            </a:r>
            <a:r>
              <a:rPr sz="2000" i="1" spc="-5" dirty="0">
                <a:solidFill>
                  <a:srgbClr val="595959"/>
                </a:solidFill>
                <a:latin typeface="Times New Roman"/>
                <a:cs typeface="Times New Roman"/>
              </a:rPr>
              <a:t>did </a:t>
            </a:r>
            <a:r>
              <a:rPr sz="2000" i="1" dirty="0">
                <a:solidFill>
                  <a:srgbClr val="595959"/>
                </a:solidFill>
                <a:latin typeface="Times New Roman"/>
                <a:cs typeface="Times New Roman"/>
              </a:rPr>
              <a:t> </a:t>
            </a:r>
            <a:r>
              <a:rPr sz="2000" i="1" spc="-15" dirty="0">
                <a:solidFill>
                  <a:srgbClr val="595959"/>
                </a:solidFill>
                <a:latin typeface="Times New Roman"/>
                <a:cs typeface="Times New Roman"/>
              </a:rPr>
              <a:t>wrong,</a:t>
            </a:r>
            <a:r>
              <a:rPr sz="2000" i="1" dirty="0">
                <a:solidFill>
                  <a:srgbClr val="595959"/>
                </a:solidFill>
                <a:latin typeface="Times New Roman"/>
                <a:cs typeface="Times New Roman"/>
              </a:rPr>
              <a:t> and how </a:t>
            </a:r>
            <a:r>
              <a:rPr sz="2000" i="1" spc="-5" dirty="0">
                <a:solidFill>
                  <a:srgbClr val="595959"/>
                </a:solidFill>
                <a:latin typeface="Times New Roman"/>
                <a:cs typeface="Times New Roman"/>
              </a:rPr>
              <a:t>to</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avoid</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the </a:t>
            </a:r>
            <a:r>
              <a:rPr sz="2000" i="1" spc="-15" dirty="0">
                <a:solidFill>
                  <a:srgbClr val="595959"/>
                </a:solidFill>
                <a:latin typeface="Times New Roman"/>
                <a:cs typeface="Times New Roman"/>
              </a:rPr>
              <a:t>problem</a:t>
            </a:r>
            <a:r>
              <a:rPr sz="2000" i="1" spc="5" dirty="0">
                <a:solidFill>
                  <a:srgbClr val="595959"/>
                </a:solidFill>
                <a:latin typeface="Times New Roman"/>
                <a:cs typeface="Times New Roman"/>
              </a:rPr>
              <a:t> </a:t>
            </a:r>
            <a:r>
              <a:rPr sz="2000" i="1" spc="-5" dirty="0">
                <a:solidFill>
                  <a:srgbClr val="595959"/>
                </a:solidFill>
                <a:latin typeface="Times New Roman"/>
                <a:cs typeface="Times New Roman"/>
              </a:rPr>
              <a:t>next</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time),</a:t>
            </a:r>
            <a:r>
              <a:rPr sz="2000" i="1"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translation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is </a:t>
            </a:r>
            <a:r>
              <a:rPr sz="2000" spc="-484" dirty="0">
                <a:solidFill>
                  <a:srgbClr val="595959"/>
                </a:solidFill>
                <a:latin typeface="Times New Roman"/>
                <a:cs typeface="Times New Roman"/>
              </a:rPr>
              <a:t> </a:t>
            </a:r>
            <a:r>
              <a:rPr sz="2000" dirty="0">
                <a:solidFill>
                  <a:srgbClr val="595959"/>
                </a:solidFill>
                <a:latin typeface="Times New Roman"/>
                <a:cs typeface="Times New Roman"/>
              </a:rPr>
              <a:t>not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fluent.</a:t>
            </a:r>
            <a:endParaRPr sz="2000">
              <a:latin typeface="Times New Roman"/>
              <a:cs typeface="Times New Roman"/>
            </a:endParaRPr>
          </a:p>
          <a:p>
            <a:pPr marL="49530">
              <a:lnSpc>
                <a:spcPct val="100000"/>
              </a:lnSpc>
              <a:spcBef>
                <a:spcPts val="1000"/>
              </a:spcBef>
            </a:pPr>
            <a:r>
              <a:rPr sz="1800" spc="-5" dirty="0">
                <a:solidFill>
                  <a:srgbClr val="595959"/>
                </a:solidFill>
                <a:latin typeface="Times New Roman"/>
                <a:cs typeface="Times New Roman"/>
              </a:rPr>
              <a:t>Example </a:t>
            </a:r>
            <a:r>
              <a:rPr sz="1800" dirty="0">
                <a:solidFill>
                  <a:srgbClr val="595959"/>
                </a:solidFill>
                <a:latin typeface="Times New Roman"/>
                <a:cs typeface="Times New Roman"/>
              </a:rPr>
              <a:t>from</a:t>
            </a:r>
            <a:r>
              <a:rPr sz="1800" spc="-5" dirty="0">
                <a:solidFill>
                  <a:srgbClr val="595959"/>
                </a:solidFill>
                <a:latin typeface="Times New Roman"/>
                <a:cs typeface="Times New Roman"/>
              </a:rPr>
              <a:t> Jurafsky</a:t>
            </a:r>
            <a:r>
              <a:rPr sz="1800" dirty="0">
                <a:solidFill>
                  <a:srgbClr val="595959"/>
                </a:solidFill>
                <a:latin typeface="Times New Roman"/>
                <a:cs typeface="Times New Roman"/>
              </a:rPr>
              <a:t> and</a:t>
            </a:r>
            <a:r>
              <a:rPr sz="1800" spc="-5" dirty="0">
                <a:solidFill>
                  <a:srgbClr val="595959"/>
                </a:solidFill>
                <a:latin typeface="Times New Roman"/>
                <a:cs typeface="Times New Roman"/>
              </a:rPr>
              <a:t> Martin</a:t>
            </a:r>
            <a:r>
              <a:rPr sz="1800" dirty="0">
                <a:solidFill>
                  <a:srgbClr val="595959"/>
                </a:solidFill>
                <a:latin typeface="Times New Roman"/>
                <a:cs typeface="Times New Roman"/>
              </a:rPr>
              <a:t> </a:t>
            </a:r>
            <a:r>
              <a:rPr sz="1800" spc="-5" dirty="0">
                <a:solidFill>
                  <a:srgbClr val="595959"/>
                </a:solidFill>
                <a:latin typeface="Times New Roman"/>
                <a:cs typeface="Times New Roman"/>
              </a:rPr>
              <a:t>text</a:t>
            </a:r>
            <a:endParaRPr sz="180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330315" cy="574040"/>
          </a:xfrm>
          <a:prstGeom prst="rect">
            <a:avLst/>
          </a:prstGeom>
        </p:spPr>
        <p:txBody>
          <a:bodyPr vert="horz" wrap="square" lIns="0" tIns="12700" rIns="0" bIns="0" rtlCol="0">
            <a:spAutoFit/>
          </a:bodyPr>
          <a:lstStyle/>
          <a:p>
            <a:pPr marL="12700">
              <a:lnSpc>
                <a:spcPct val="100000"/>
              </a:lnSpc>
              <a:spcBef>
                <a:spcPts val="100"/>
              </a:spcBef>
            </a:pPr>
            <a:r>
              <a:rPr sz="3600" spc="85" dirty="0"/>
              <a:t>Differences</a:t>
            </a:r>
            <a:r>
              <a:rPr sz="3600" spc="150" dirty="0"/>
              <a:t> </a:t>
            </a:r>
            <a:r>
              <a:rPr sz="3600" spc="85" dirty="0"/>
              <a:t>Between</a:t>
            </a:r>
            <a:r>
              <a:rPr sz="3600" spc="155" dirty="0"/>
              <a:t> </a:t>
            </a:r>
            <a:r>
              <a:rPr sz="3600" spc="100" dirty="0"/>
              <a:t>Languages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
        <p:nvSpPr>
          <p:cNvPr id="3" name="object 3"/>
          <p:cNvSpPr txBox="1"/>
          <p:nvPr/>
        </p:nvSpPr>
        <p:spPr>
          <a:xfrm>
            <a:off x="827430" y="1893135"/>
            <a:ext cx="6787515" cy="3968750"/>
          </a:xfrm>
          <a:prstGeom prst="rect">
            <a:avLst/>
          </a:prstGeom>
        </p:spPr>
        <p:txBody>
          <a:bodyPr vert="horz" wrap="square" lIns="0" tIns="132715" rIns="0" bIns="0" rtlCol="0">
            <a:spAutoFit/>
          </a:bodyPr>
          <a:lstStyle/>
          <a:p>
            <a:pPr marL="12700">
              <a:lnSpc>
                <a:spcPct val="100000"/>
              </a:lnSpc>
              <a:spcBef>
                <a:spcPts val="1045"/>
              </a:spcBef>
            </a:pPr>
            <a:r>
              <a:rPr sz="2200" b="1" spc="-5" dirty="0">
                <a:solidFill>
                  <a:srgbClr val="595959"/>
                </a:solidFill>
                <a:latin typeface="Times New Roman"/>
                <a:cs typeface="Times New Roman"/>
              </a:rPr>
              <a:t>Morphological </a:t>
            </a:r>
            <a:r>
              <a:rPr sz="2200" b="1" spc="-10" dirty="0">
                <a:solidFill>
                  <a:srgbClr val="595959"/>
                </a:solidFill>
                <a:latin typeface="Times New Roman"/>
                <a:cs typeface="Times New Roman"/>
              </a:rPr>
              <a:t>differences</a:t>
            </a:r>
            <a:endParaRPr sz="2200">
              <a:latin typeface="Times New Roman"/>
              <a:cs typeface="Times New Roman"/>
            </a:endParaRPr>
          </a:p>
          <a:p>
            <a:pPr marL="48895">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Number</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morphemes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per</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and sentence</a:t>
            </a:r>
            <a:endParaRPr sz="2000">
              <a:latin typeface="Times New Roman"/>
              <a:cs typeface="Times New Roman"/>
            </a:endParaRPr>
          </a:p>
          <a:p>
            <a:pPr marL="368935" marR="5080" indent="-137160">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Isolating</a:t>
            </a:r>
            <a:r>
              <a:rPr sz="2000" dirty="0">
                <a:solidFill>
                  <a:srgbClr val="595959"/>
                </a:solidFill>
                <a:latin typeface="Times New Roman"/>
                <a:cs typeface="Times New Roman"/>
              </a:rPr>
              <a:t> </a:t>
            </a:r>
            <a:r>
              <a:rPr sz="2000" spc="-5" dirty="0">
                <a:solidFill>
                  <a:srgbClr val="595959"/>
                </a:solidFill>
                <a:latin typeface="Times New Roman"/>
                <a:cs typeface="Times New Roman"/>
              </a:rPr>
              <a:t>languages:</a:t>
            </a:r>
            <a:r>
              <a:rPr sz="2000" spc="-45" dirty="0">
                <a:solidFill>
                  <a:srgbClr val="595959"/>
                </a:solidFill>
                <a:latin typeface="Times New Roman"/>
                <a:cs typeface="Times New Roman"/>
              </a:rPr>
              <a:t> </a:t>
            </a:r>
            <a:r>
              <a:rPr sz="2000" spc="-20" dirty="0">
                <a:solidFill>
                  <a:srgbClr val="595959"/>
                </a:solidFill>
                <a:latin typeface="Times New Roman"/>
                <a:cs typeface="Times New Roman"/>
              </a:rPr>
              <a:t>Vietnamese</a:t>
            </a:r>
            <a:r>
              <a:rPr sz="2000" spc="-5" dirty="0">
                <a:solidFill>
                  <a:srgbClr val="595959"/>
                </a:solidFill>
                <a:latin typeface="Times New Roman"/>
                <a:cs typeface="Times New Roman"/>
              </a:rPr>
              <a:t>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Cantonese,</a:t>
            </a:r>
            <a:r>
              <a:rPr sz="2000" dirty="0">
                <a:solidFill>
                  <a:srgbClr val="595959"/>
                </a:solidFill>
                <a:latin typeface="Times New Roman"/>
                <a:cs typeface="Times New Roman"/>
              </a:rPr>
              <a:t> </a:t>
            </a:r>
            <a:r>
              <a:rPr sz="2000" spc="-5" dirty="0">
                <a:solidFill>
                  <a:srgbClr val="595959"/>
                </a:solidFill>
                <a:latin typeface="Times New Roman"/>
                <a:cs typeface="Times New Roman"/>
              </a:rPr>
              <a:t>each</a:t>
            </a:r>
            <a:r>
              <a:rPr sz="2000" dirty="0">
                <a:solidFill>
                  <a:srgbClr val="595959"/>
                </a:solidFill>
                <a:latin typeface="Times New Roman"/>
                <a:cs typeface="Times New Roman"/>
              </a:rPr>
              <a:t> word </a:t>
            </a:r>
            <a:r>
              <a:rPr sz="2000" spc="-5" dirty="0">
                <a:solidFill>
                  <a:srgbClr val="595959"/>
                </a:solidFill>
                <a:latin typeface="Times New Roman"/>
                <a:cs typeface="Times New Roman"/>
              </a:rPr>
              <a:t>has </a:t>
            </a:r>
            <a:r>
              <a:rPr sz="2000" spc="-484" dirty="0">
                <a:solidFill>
                  <a:srgbClr val="595959"/>
                </a:solidFill>
                <a:latin typeface="Times New Roman"/>
                <a:cs typeface="Times New Roman"/>
              </a:rPr>
              <a:t> </a:t>
            </a:r>
            <a:r>
              <a:rPr sz="2000" dirty="0">
                <a:solidFill>
                  <a:srgbClr val="595959"/>
                </a:solidFill>
                <a:latin typeface="Times New Roman"/>
                <a:cs typeface="Times New Roman"/>
              </a:rPr>
              <a:t>one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morpheme</a:t>
            </a:r>
            <a:endParaRPr sz="2000">
              <a:latin typeface="Times New Roman"/>
              <a:cs typeface="Times New Roman"/>
            </a:endParaRPr>
          </a:p>
          <a:p>
            <a:pPr marL="368935" marR="296545"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Polysynthetic</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languages: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“Eskimo,”</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single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has many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morphemes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corresponding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to </a:t>
            </a:r>
            <a:r>
              <a:rPr sz="2000" dirty="0">
                <a:solidFill>
                  <a:srgbClr val="595959"/>
                </a:solidFill>
                <a:latin typeface="Times New Roman"/>
                <a:cs typeface="Times New Roman"/>
              </a:rPr>
              <a:t>a</a:t>
            </a:r>
            <a:r>
              <a:rPr sz="2000" spc="-5" dirty="0">
                <a:solidFill>
                  <a:srgbClr val="595959"/>
                </a:solidFill>
                <a:latin typeface="Times New Roman"/>
                <a:cs typeface="Times New Roman"/>
              </a:rPr>
              <a:t> complete sentence</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Degree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 which morphemes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 segmentable</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Agglutinative,</a:t>
            </a:r>
            <a:r>
              <a:rPr sz="2000" dirty="0">
                <a:solidFill>
                  <a:srgbClr val="595959"/>
                </a:solidFill>
                <a:latin typeface="Times New Roman"/>
                <a:cs typeface="Times New Roman"/>
              </a:rPr>
              <a:t> </a:t>
            </a:r>
            <a:r>
              <a:rPr sz="2000" spc="-5" dirty="0">
                <a:solidFill>
                  <a:srgbClr val="595959"/>
                </a:solidFill>
                <a:latin typeface="Times New Roman"/>
                <a:cs typeface="Times New Roman"/>
              </a:rPr>
              <a:t>morphemes have clean</a:t>
            </a:r>
            <a:r>
              <a:rPr sz="2000" dirty="0">
                <a:solidFill>
                  <a:srgbClr val="595959"/>
                </a:solidFill>
                <a:latin typeface="Times New Roman"/>
                <a:cs typeface="Times New Roman"/>
              </a:rPr>
              <a:t> </a:t>
            </a:r>
            <a:r>
              <a:rPr sz="2000" spc="-5" dirty="0">
                <a:solidFill>
                  <a:srgbClr val="595959"/>
                </a:solidFill>
                <a:latin typeface="Times New Roman"/>
                <a:cs typeface="Times New Roman"/>
              </a:rPr>
              <a:t>boundaries</a:t>
            </a:r>
            <a:r>
              <a:rPr sz="2000" dirty="0">
                <a:solidFill>
                  <a:srgbClr val="595959"/>
                </a:solidFill>
                <a:latin typeface="Times New Roman"/>
                <a:cs typeface="Times New Roman"/>
              </a:rPr>
              <a:t> </a:t>
            </a:r>
            <a:r>
              <a:rPr sz="2000" spc="-15" dirty="0">
                <a:solidFill>
                  <a:srgbClr val="595959"/>
                </a:solidFill>
                <a:latin typeface="Times New Roman"/>
                <a:cs typeface="Times New Roman"/>
              </a:rPr>
              <a:t>(Turkish)</a:t>
            </a:r>
            <a:endParaRPr sz="2000">
              <a:latin typeface="Times New Roman"/>
              <a:cs typeface="Times New Roman"/>
            </a:endParaRPr>
          </a:p>
          <a:p>
            <a:pPr marL="368935" marR="176530" indent="-137160">
              <a:lnSpc>
                <a:spcPct val="100000"/>
              </a:lnSpc>
              <a:spcBef>
                <a:spcPts val="10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Fusion languages, single </a:t>
            </a:r>
            <a:r>
              <a:rPr sz="2000" spc="-15" dirty="0">
                <a:solidFill>
                  <a:srgbClr val="595959"/>
                </a:solidFill>
                <a:latin typeface="Times New Roman"/>
                <a:cs typeface="Times New Roman"/>
              </a:rPr>
              <a:t>affix </a:t>
            </a:r>
            <a:r>
              <a:rPr sz="2000" spc="-5" dirty="0">
                <a:solidFill>
                  <a:srgbClr val="595959"/>
                </a:solidFill>
                <a:latin typeface="Times New Roman"/>
                <a:cs typeface="Times New Roman"/>
              </a:rPr>
              <a:t>may have </a:t>
            </a:r>
            <a:r>
              <a:rPr sz="2000" spc="-10" dirty="0">
                <a:solidFill>
                  <a:srgbClr val="595959"/>
                </a:solidFill>
                <a:latin typeface="Times New Roman"/>
                <a:cs typeface="Times New Roman"/>
              </a:rPr>
              <a:t>multiple </a:t>
            </a:r>
            <a:r>
              <a:rPr sz="2000" spc="-5" dirty="0">
                <a:solidFill>
                  <a:srgbClr val="595959"/>
                </a:solidFill>
                <a:latin typeface="Times New Roman"/>
                <a:cs typeface="Times New Roman"/>
              </a:rPr>
              <a:t>morphemes </a:t>
            </a:r>
            <a:r>
              <a:rPr sz="2000" spc="-490" dirty="0">
                <a:solidFill>
                  <a:srgbClr val="595959"/>
                </a:solidFill>
                <a:latin typeface="Times New Roman"/>
                <a:cs typeface="Times New Roman"/>
              </a:rPr>
              <a:t> </a:t>
            </a:r>
            <a:r>
              <a:rPr sz="2000" spc="-5" dirty="0">
                <a:solidFill>
                  <a:srgbClr val="595959"/>
                </a:solidFill>
                <a:latin typeface="Times New Roman"/>
                <a:cs typeface="Times New Roman"/>
              </a:rPr>
              <a:t>(Russian)</a:t>
            </a:r>
            <a:endParaRPr sz="20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330315" cy="574040"/>
          </a:xfrm>
          <a:prstGeom prst="rect">
            <a:avLst/>
          </a:prstGeom>
        </p:spPr>
        <p:txBody>
          <a:bodyPr vert="horz" wrap="square" lIns="0" tIns="12700" rIns="0" bIns="0" rtlCol="0">
            <a:spAutoFit/>
          </a:bodyPr>
          <a:lstStyle/>
          <a:p>
            <a:pPr marL="12700">
              <a:lnSpc>
                <a:spcPct val="100000"/>
              </a:lnSpc>
              <a:spcBef>
                <a:spcPts val="100"/>
              </a:spcBef>
            </a:pPr>
            <a:r>
              <a:rPr sz="3600" spc="85" dirty="0"/>
              <a:t>Differences</a:t>
            </a:r>
            <a:r>
              <a:rPr sz="3600" spc="150" dirty="0"/>
              <a:t> </a:t>
            </a:r>
            <a:r>
              <a:rPr sz="3600" spc="85" dirty="0"/>
              <a:t>Between</a:t>
            </a:r>
            <a:r>
              <a:rPr sz="3600" spc="155" dirty="0"/>
              <a:t> </a:t>
            </a:r>
            <a:r>
              <a:rPr sz="3600" spc="100" dirty="0"/>
              <a:t>Languages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
        <p:nvSpPr>
          <p:cNvPr id="3" name="object 3"/>
          <p:cNvSpPr txBox="1"/>
          <p:nvPr/>
        </p:nvSpPr>
        <p:spPr>
          <a:xfrm>
            <a:off x="827430" y="1795454"/>
            <a:ext cx="6440170" cy="4222750"/>
          </a:xfrm>
          <a:prstGeom prst="rect">
            <a:avLst/>
          </a:prstGeom>
        </p:spPr>
        <p:txBody>
          <a:bodyPr vert="horz" wrap="square" lIns="0" tIns="132715" rIns="0" bIns="0" rtlCol="0">
            <a:spAutoFit/>
          </a:bodyPr>
          <a:lstStyle/>
          <a:p>
            <a:pPr marL="12700">
              <a:lnSpc>
                <a:spcPct val="100000"/>
              </a:lnSpc>
              <a:spcBef>
                <a:spcPts val="1045"/>
              </a:spcBef>
            </a:pPr>
            <a:r>
              <a:rPr sz="2200" b="1" spc="-5" dirty="0">
                <a:solidFill>
                  <a:srgbClr val="595959"/>
                </a:solidFill>
                <a:latin typeface="Times New Roman"/>
                <a:cs typeface="Times New Roman"/>
              </a:rPr>
              <a:t>Syntactic</a:t>
            </a:r>
            <a:r>
              <a:rPr sz="2200" b="1" spc="-10" dirty="0">
                <a:solidFill>
                  <a:srgbClr val="595959"/>
                </a:solidFill>
                <a:latin typeface="Times New Roman"/>
                <a:cs typeface="Times New Roman"/>
              </a:rPr>
              <a:t> differences</a:t>
            </a:r>
            <a:endParaRPr sz="2200">
              <a:latin typeface="Times New Roman"/>
              <a:cs typeface="Times New Roman"/>
            </a:endParaRPr>
          </a:p>
          <a:p>
            <a:pPr marL="48895">
              <a:lnSpc>
                <a:spcPct val="100000"/>
              </a:lnSpc>
              <a:spcBef>
                <a:spcPts val="8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Basic</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order</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verbs, subjects, and objects</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SVO:</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English, Mandarin,</a:t>
            </a:r>
            <a:r>
              <a:rPr sz="2000" dirty="0">
                <a:solidFill>
                  <a:srgbClr val="595959"/>
                </a:solidFill>
                <a:latin typeface="Times New Roman"/>
                <a:cs typeface="Times New Roman"/>
              </a:rPr>
              <a:t> </a:t>
            </a:r>
            <a:r>
              <a:rPr sz="2000" spc="-5" dirty="0">
                <a:solidFill>
                  <a:srgbClr val="595959"/>
                </a:solidFill>
                <a:latin typeface="Times New Roman"/>
                <a:cs typeface="Times New Roman"/>
              </a:rPr>
              <a:t>French, German, </a:t>
            </a:r>
            <a:r>
              <a:rPr sz="2000" dirty="0">
                <a:solidFill>
                  <a:srgbClr val="595959"/>
                </a:solidFill>
                <a:latin typeface="Times New Roman"/>
                <a:cs typeface="Times New Roman"/>
              </a:rPr>
              <a:t>…</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35" dirty="0">
                <a:solidFill>
                  <a:srgbClr val="595959"/>
                </a:solidFill>
                <a:latin typeface="Times New Roman"/>
                <a:cs typeface="Times New Roman"/>
              </a:rPr>
              <a:t>SOV:</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Hindi,</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Japanese</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V</a:t>
            </a:r>
            <a:r>
              <a:rPr sz="2000" dirty="0">
                <a:solidFill>
                  <a:srgbClr val="595959"/>
                </a:solidFill>
                <a:latin typeface="Times New Roman"/>
                <a:cs typeface="Times New Roman"/>
              </a:rPr>
              <a:t>S</a:t>
            </a:r>
            <a:r>
              <a:rPr sz="2000" spc="5" dirty="0">
                <a:solidFill>
                  <a:srgbClr val="595959"/>
                </a:solidFill>
                <a:latin typeface="Times New Roman"/>
                <a:cs typeface="Times New Roman"/>
              </a:rPr>
              <a:t>O</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C</a:t>
            </a:r>
            <a:r>
              <a:rPr sz="2000" spc="-10" dirty="0">
                <a:solidFill>
                  <a:srgbClr val="595959"/>
                </a:solidFill>
                <a:latin typeface="Times New Roman"/>
                <a:cs typeface="Times New Roman"/>
              </a:rPr>
              <a:t>l</a:t>
            </a:r>
            <a:r>
              <a:rPr sz="2000" spc="-5" dirty="0">
                <a:solidFill>
                  <a:srgbClr val="595959"/>
                </a:solidFill>
                <a:latin typeface="Times New Roman"/>
                <a:cs typeface="Times New Roman"/>
              </a:rPr>
              <a:t>ass</a:t>
            </a:r>
            <a:r>
              <a:rPr sz="2000" spc="-10" dirty="0">
                <a:solidFill>
                  <a:srgbClr val="595959"/>
                </a:solidFill>
                <a:latin typeface="Times New Roman"/>
                <a:cs typeface="Times New Roman"/>
              </a:rPr>
              <a:t>i</a:t>
            </a:r>
            <a:r>
              <a:rPr sz="2000" spc="-5" dirty="0">
                <a:solidFill>
                  <a:srgbClr val="595959"/>
                </a:solidFill>
                <a:latin typeface="Times New Roman"/>
                <a:cs typeface="Times New Roman"/>
              </a:rPr>
              <a:t>ca</a:t>
            </a:r>
            <a:r>
              <a:rPr sz="2000" dirty="0">
                <a:solidFill>
                  <a:srgbClr val="595959"/>
                </a:solidFill>
                <a:latin typeface="Times New Roman"/>
                <a:cs typeface="Times New Roman"/>
              </a:rPr>
              <a:t>l</a:t>
            </a:r>
            <a:r>
              <a:rPr sz="2000" spc="-120" dirty="0">
                <a:solidFill>
                  <a:srgbClr val="595959"/>
                </a:solidFill>
                <a:latin typeface="Times New Roman"/>
                <a:cs typeface="Times New Roman"/>
              </a:rPr>
              <a:t> </a:t>
            </a:r>
            <a:r>
              <a:rPr sz="2000" spc="5" dirty="0">
                <a:solidFill>
                  <a:srgbClr val="595959"/>
                </a:solidFill>
                <a:latin typeface="Times New Roman"/>
                <a:cs typeface="Times New Roman"/>
              </a:rPr>
              <a:t>A</a:t>
            </a:r>
            <a:r>
              <a:rPr sz="2000" spc="-5" dirty="0">
                <a:solidFill>
                  <a:srgbClr val="595959"/>
                </a:solidFill>
                <a:latin typeface="Times New Roman"/>
                <a:cs typeface="Times New Roman"/>
              </a:rPr>
              <a:t>ra</a:t>
            </a:r>
            <a:r>
              <a:rPr sz="2000" dirty="0">
                <a:solidFill>
                  <a:srgbClr val="595959"/>
                </a:solidFill>
                <a:latin typeface="Times New Roman"/>
                <a:cs typeface="Times New Roman"/>
              </a:rPr>
              <a:t>b</a:t>
            </a:r>
            <a:r>
              <a:rPr sz="2000" spc="-10" dirty="0">
                <a:solidFill>
                  <a:srgbClr val="595959"/>
                </a:solidFill>
                <a:latin typeface="Times New Roman"/>
                <a:cs typeface="Times New Roman"/>
              </a:rPr>
              <a:t>i</a:t>
            </a:r>
            <a:r>
              <a:rPr sz="2000" dirty="0">
                <a:solidFill>
                  <a:srgbClr val="595959"/>
                </a:solidFill>
                <a:latin typeface="Times New Roman"/>
                <a:cs typeface="Times New Roman"/>
              </a:rPr>
              <a:t>c</a:t>
            </a:r>
            <a:r>
              <a:rPr sz="2000" spc="-5" dirty="0">
                <a:solidFill>
                  <a:srgbClr val="595959"/>
                </a:solidFill>
                <a:latin typeface="Times New Roman"/>
                <a:cs typeface="Times New Roman"/>
              </a:rPr>
              <a:t> a</a:t>
            </a:r>
            <a:r>
              <a:rPr sz="2000" dirty="0">
                <a:solidFill>
                  <a:srgbClr val="595959"/>
                </a:solidFill>
                <a:latin typeface="Times New Roman"/>
                <a:cs typeface="Times New Roman"/>
              </a:rPr>
              <a:t>nd B</a:t>
            </a:r>
            <a:r>
              <a:rPr sz="2000" spc="-10" dirty="0">
                <a:solidFill>
                  <a:srgbClr val="595959"/>
                </a:solidFill>
                <a:latin typeface="Times New Roman"/>
                <a:cs typeface="Times New Roman"/>
              </a:rPr>
              <a:t>i</a:t>
            </a:r>
            <a:r>
              <a:rPr sz="2000" dirty="0">
                <a:solidFill>
                  <a:srgbClr val="595959"/>
                </a:solidFill>
                <a:latin typeface="Times New Roman"/>
                <a:cs typeface="Times New Roman"/>
              </a:rPr>
              <a:t>b</a:t>
            </a:r>
            <a:r>
              <a:rPr sz="2000" spc="-10" dirty="0">
                <a:solidFill>
                  <a:srgbClr val="595959"/>
                </a:solidFill>
                <a:latin typeface="Times New Roman"/>
                <a:cs typeface="Times New Roman"/>
              </a:rPr>
              <a:t>li</a:t>
            </a:r>
            <a:r>
              <a:rPr sz="2000" spc="-5" dirty="0">
                <a:solidFill>
                  <a:srgbClr val="595959"/>
                </a:solidFill>
                <a:latin typeface="Times New Roman"/>
                <a:cs typeface="Times New Roman"/>
              </a:rPr>
              <a:t>ca</a:t>
            </a:r>
            <a:r>
              <a:rPr sz="2000" dirty="0">
                <a:solidFill>
                  <a:srgbClr val="595959"/>
                </a:solidFill>
                <a:latin typeface="Times New Roman"/>
                <a:cs typeface="Times New Roman"/>
              </a:rPr>
              <a:t>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t>
            </a:r>
            <a:r>
              <a:rPr sz="2000" spc="-5" dirty="0">
                <a:solidFill>
                  <a:srgbClr val="595959"/>
                </a:solidFill>
                <a:latin typeface="Times New Roman"/>
                <a:cs typeface="Times New Roman"/>
              </a:rPr>
              <a:t>e</a:t>
            </a:r>
            <a:r>
              <a:rPr sz="2000" dirty="0">
                <a:solidFill>
                  <a:srgbClr val="595959"/>
                </a:solidFill>
                <a:latin typeface="Times New Roman"/>
                <a:cs typeface="Times New Roman"/>
              </a:rPr>
              <a:t>b</a:t>
            </a:r>
            <a:r>
              <a:rPr sz="2000" spc="-5" dirty="0">
                <a:solidFill>
                  <a:srgbClr val="595959"/>
                </a:solidFill>
                <a:latin typeface="Times New Roman"/>
                <a:cs typeface="Times New Roman"/>
              </a:rPr>
              <a:t>re</a:t>
            </a:r>
            <a:r>
              <a:rPr sz="2000" dirty="0">
                <a:solidFill>
                  <a:srgbClr val="595959"/>
                </a:solidFill>
                <a:latin typeface="Times New Roman"/>
                <a:cs typeface="Times New Roman"/>
              </a:rPr>
              <a:t>w</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Head-marking</a:t>
            </a:r>
            <a:r>
              <a:rPr sz="2000" dirty="0">
                <a:solidFill>
                  <a:srgbClr val="595959"/>
                </a:solidFill>
                <a:latin typeface="Times New Roman"/>
                <a:cs typeface="Times New Roman"/>
              </a:rPr>
              <a:t> </a:t>
            </a:r>
            <a:r>
              <a:rPr sz="2000" spc="-5" dirty="0">
                <a:solidFill>
                  <a:srgbClr val="595959"/>
                </a:solidFill>
                <a:latin typeface="Times New Roman"/>
                <a:cs typeface="Times New Roman"/>
              </a:rPr>
              <a:t>and dependent-marking</a:t>
            </a:r>
            <a:r>
              <a:rPr sz="2000" dirty="0">
                <a:solidFill>
                  <a:srgbClr val="595959"/>
                </a:solidFill>
                <a:latin typeface="Times New Roman"/>
                <a:cs typeface="Times New Roman"/>
              </a:rPr>
              <a:t> </a:t>
            </a:r>
            <a:r>
              <a:rPr sz="2000" spc="-5" dirty="0">
                <a:solidFill>
                  <a:srgbClr val="595959"/>
                </a:solidFill>
                <a:latin typeface="Times New Roman"/>
                <a:cs typeface="Times New Roman"/>
              </a:rPr>
              <a:t>languages</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Mark</a:t>
            </a:r>
            <a:r>
              <a:rPr sz="2000" dirty="0">
                <a:solidFill>
                  <a:srgbClr val="595959"/>
                </a:solidFill>
                <a:latin typeface="Times New Roman"/>
                <a:cs typeface="Times New Roman"/>
              </a:rPr>
              <a:t> </a:t>
            </a:r>
            <a:r>
              <a:rPr sz="2000" spc="-10" dirty="0">
                <a:solidFill>
                  <a:srgbClr val="595959"/>
                </a:solidFill>
                <a:latin typeface="Times New Roman"/>
                <a:cs typeface="Times New Roman"/>
              </a:rPr>
              <a:t>relation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between</a:t>
            </a:r>
            <a:r>
              <a:rPr sz="2000" dirty="0">
                <a:solidFill>
                  <a:srgbClr val="595959"/>
                </a:solidFill>
                <a:latin typeface="Times New Roman"/>
                <a:cs typeface="Times New Roman"/>
              </a:rPr>
              <a:t> </a:t>
            </a:r>
            <a:r>
              <a:rPr sz="2000" spc="-5" dirty="0">
                <a:solidFill>
                  <a:srgbClr val="595959"/>
                </a:solidFill>
                <a:latin typeface="Times New Roman"/>
                <a:cs typeface="Times New Roman"/>
              </a:rPr>
              <a:t>dependent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head</a:t>
            </a:r>
            <a:r>
              <a:rPr sz="2000" dirty="0">
                <a:solidFill>
                  <a:srgbClr val="595959"/>
                </a:solidFill>
                <a:latin typeface="Times New Roman"/>
                <a:cs typeface="Times New Roman"/>
              </a:rPr>
              <a:t> on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head</a:t>
            </a:r>
            <a:endParaRPr sz="2000">
              <a:latin typeface="Times New Roman"/>
              <a:cs typeface="Times New Roman"/>
            </a:endParaRPr>
          </a:p>
          <a:p>
            <a:pPr marL="37782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English</a:t>
            </a:r>
            <a:r>
              <a:rPr sz="2000" dirty="0">
                <a:solidFill>
                  <a:srgbClr val="595959"/>
                </a:solidFill>
                <a:latin typeface="Times New Roman"/>
                <a:cs typeface="Times New Roman"/>
              </a:rPr>
              <a:t> </a:t>
            </a:r>
            <a:r>
              <a:rPr sz="2000" spc="-5" dirty="0">
                <a:solidFill>
                  <a:srgbClr val="595959"/>
                </a:solidFill>
                <a:latin typeface="Times New Roman"/>
                <a:cs typeface="Times New Roman"/>
              </a:rPr>
              <a:t>marks possessive </a:t>
            </a:r>
            <a:r>
              <a:rPr sz="2000" dirty="0">
                <a:solidFill>
                  <a:srgbClr val="595959"/>
                </a:solidFill>
                <a:latin typeface="Times New Roman"/>
                <a:cs typeface="Times New Roman"/>
              </a:rPr>
              <a:t>on </a:t>
            </a:r>
            <a:r>
              <a:rPr sz="2000" spc="-5" dirty="0">
                <a:solidFill>
                  <a:srgbClr val="595959"/>
                </a:solidFill>
                <a:latin typeface="Times New Roman"/>
                <a:cs typeface="Times New Roman"/>
              </a:rPr>
              <a:t>dependent: </a:t>
            </a:r>
            <a:r>
              <a:rPr sz="2000" i="1" spc="-5" dirty="0">
                <a:solidFill>
                  <a:srgbClr val="595959"/>
                </a:solidFill>
                <a:latin typeface="Times New Roman"/>
                <a:cs typeface="Times New Roman"/>
              </a:rPr>
              <a:t>the </a:t>
            </a:r>
            <a:r>
              <a:rPr sz="2000" i="1" spc="-55" dirty="0">
                <a:solidFill>
                  <a:srgbClr val="595959"/>
                </a:solidFill>
                <a:latin typeface="Times New Roman"/>
                <a:cs typeface="Times New Roman"/>
              </a:rPr>
              <a:t>man’s</a:t>
            </a:r>
            <a:r>
              <a:rPr sz="2000" i="1" spc="-5" dirty="0">
                <a:solidFill>
                  <a:srgbClr val="595959"/>
                </a:solidFill>
                <a:latin typeface="Times New Roman"/>
                <a:cs typeface="Times New Roman"/>
              </a:rPr>
              <a:t> house</a:t>
            </a:r>
            <a:endParaRPr sz="2000">
              <a:latin typeface="Times New Roman"/>
              <a:cs typeface="Times New Roman"/>
            </a:endParaRPr>
          </a:p>
          <a:p>
            <a:pPr marL="515620" marR="5080"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Hungarian</a:t>
            </a:r>
            <a:r>
              <a:rPr sz="2000" dirty="0">
                <a:solidFill>
                  <a:srgbClr val="595959"/>
                </a:solidFill>
                <a:latin typeface="Times New Roman"/>
                <a:cs typeface="Times New Roman"/>
              </a:rPr>
              <a:t> </a:t>
            </a:r>
            <a:r>
              <a:rPr sz="2000" spc="-5" dirty="0">
                <a:solidFill>
                  <a:srgbClr val="595959"/>
                </a:solidFill>
                <a:latin typeface="Times New Roman"/>
                <a:cs typeface="Times New Roman"/>
              </a:rPr>
              <a:t>marks possessive</a:t>
            </a:r>
            <a:r>
              <a:rPr sz="2000" spc="-10" dirty="0">
                <a:solidFill>
                  <a:srgbClr val="595959"/>
                </a:solidFill>
                <a:latin typeface="Times New Roman"/>
                <a:cs typeface="Times New Roman"/>
              </a:rPr>
              <a:t>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 head</a:t>
            </a:r>
            <a:r>
              <a:rPr sz="2000" dirty="0">
                <a:solidFill>
                  <a:srgbClr val="595959"/>
                </a:solidFill>
                <a:latin typeface="Times New Roman"/>
                <a:cs typeface="Times New Roman"/>
              </a:rPr>
              <a:t> noun</a:t>
            </a:r>
            <a:r>
              <a:rPr sz="2000" spc="-5" dirty="0">
                <a:solidFill>
                  <a:srgbClr val="595959"/>
                </a:solidFill>
                <a:latin typeface="Times New Roman"/>
                <a:cs typeface="Times New Roman"/>
              </a:rPr>
              <a:t> (Hungarian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equivalent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of): </a:t>
            </a:r>
            <a:r>
              <a:rPr sz="2000" i="1" spc="-5" dirty="0">
                <a:solidFill>
                  <a:srgbClr val="595959"/>
                </a:solidFill>
                <a:latin typeface="Times New Roman"/>
                <a:cs typeface="Times New Roman"/>
              </a:rPr>
              <a:t>the </a:t>
            </a:r>
            <a:r>
              <a:rPr sz="2000" i="1" dirty="0">
                <a:solidFill>
                  <a:srgbClr val="595959"/>
                </a:solidFill>
                <a:latin typeface="Times New Roman"/>
                <a:cs typeface="Times New Roman"/>
              </a:rPr>
              <a:t>man </a:t>
            </a:r>
            <a:r>
              <a:rPr sz="2000" i="1" spc="-5" dirty="0">
                <a:solidFill>
                  <a:srgbClr val="595959"/>
                </a:solidFill>
                <a:latin typeface="Times New Roman"/>
                <a:cs typeface="Times New Roman"/>
              </a:rPr>
              <a:t>house-his</a:t>
            </a:r>
            <a:endParaRPr sz="200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330315" cy="574040"/>
          </a:xfrm>
          <a:prstGeom prst="rect">
            <a:avLst/>
          </a:prstGeom>
        </p:spPr>
        <p:txBody>
          <a:bodyPr vert="horz" wrap="square" lIns="0" tIns="12700" rIns="0" bIns="0" rtlCol="0">
            <a:spAutoFit/>
          </a:bodyPr>
          <a:lstStyle/>
          <a:p>
            <a:pPr marL="12700">
              <a:lnSpc>
                <a:spcPct val="100000"/>
              </a:lnSpc>
              <a:spcBef>
                <a:spcPts val="100"/>
              </a:spcBef>
            </a:pPr>
            <a:r>
              <a:rPr sz="3600" spc="85" dirty="0"/>
              <a:t>Differences</a:t>
            </a:r>
            <a:r>
              <a:rPr sz="3600" spc="150" dirty="0"/>
              <a:t> </a:t>
            </a:r>
            <a:r>
              <a:rPr sz="3600" spc="85" dirty="0"/>
              <a:t>Between</a:t>
            </a:r>
            <a:r>
              <a:rPr sz="3600" spc="155" dirty="0"/>
              <a:t> </a:t>
            </a:r>
            <a:r>
              <a:rPr sz="3600" spc="100" dirty="0"/>
              <a:t>Languages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
        <p:nvSpPr>
          <p:cNvPr id="3" name="object 3"/>
          <p:cNvSpPr txBox="1"/>
          <p:nvPr/>
        </p:nvSpPr>
        <p:spPr>
          <a:xfrm>
            <a:off x="892555" y="2186177"/>
            <a:ext cx="6284595" cy="2622550"/>
          </a:xfrm>
          <a:prstGeom prst="rect">
            <a:avLst/>
          </a:prstGeom>
        </p:spPr>
        <p:txBody>
          <a:bodyPr vert="horz" wrap="square" lIns="0" tIns="132715" rIns="0" bIns="0" rtlCol="0">
            <a:spAutoFit/>
          </a:bodyPr>
          <a:lstStyle/>
          <a:p>
            <a:pPr marL="12700">
              <a:lnSpc>
                <a:spcPct val="100000"/>
              </a:lnSpc>
              <a:spcBef>
                <a:spcPts val="1045"/>
              </a:spcBef>
            </a:pPr>
            <a:r>
              <a:rPr sz="2200" b="1" spc="-5" dirty="0">
                <a:solidFill>
                  <a:srgbClr val="595959"/>
                </a:solidFill>
                <a:latin typeface="Times New Roman"/>
                <a:cs typeface="Times New Roman"/>
              </a:rPr>
              <a:t>Syntactic</a:t>
            </a:r>
            <a:r>
              <a:rPr sz="2200" b="1" spc="-10" dirty="0">
                <a:solidFill>
                  <a:srgbClr val="595959"/>
                </a:solidFill>
                <a:latin typeface="Times New Roman"/>
                <a:cs typeface="Times New Roman"/>
              </a:rPr>
              <a:t> differences</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Direction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motion with respect</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to verb</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English direction </a:t>
            </a:r>
            <a:r>
              <a:rPr sz="2000" dirty="0">
                <a:solidFill>
                  <a:srgbClr val="595959"/>
                </a:solidFill>
                <a:latin typeface="Times New Roman"/>
                <a:cs typeface="Times New Roman"/>
              </a:rPr>
              <a:t>on </a:t>
            </a:r>
            <a:r>
              <a:rPr sz="2000" spc="-10" dirty="0">
                <a:solidFill>
                  <a:srgbClr val="595959"/>
                </a:solidFill>
                <a:latin typeface="Times New Roman"/>
                <a:cs typeface="Times New Roman"/>
              </a:rPr>
              <a:t>particle: </a:t>
            </a:r>
            <a:r>
              <a:rPr sz="2000" i="1" spc="-5" dirty="0">
                <a:solidFill>
                  <a:srgbClr val="595959"/>
                </a:solidFill>
                <a:latin typeface="Times New Roman"/>
                <a:cs typeface="Times New Roman"/>
              </a:rPr>
              <a:t>the</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bottle floated </a:t>
            </a:r>
            <a:r>
              <a:rPr sz="2000" i="1" dirty="0">
                <a:solidFill>
                  <a:srgbClr val="595959"/>
                </a:solidFill>
                <a:latin typeface="Times New Roman"/>
                <a:cs typeface="Times New Roman"/>
              </a:rPr>
              <a:t>out</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Sp</a:t>
            </a:r>
            <a:r>
              <a:rPr sz="2000" spc="-5" dirty="0">
                <a:solidFill>
                  <a:srgbClr val="595959"/>
                </a:solidFill>
                <a:latin typeface="Times New Roman"/>
                <a:cs typeface="Times New Roman"/>
              </a:rPr>
              <a:t>a</a:t>
            </a:r>
            <a:r>
              <a:rPr sz="2000" dirty="0">
                <a:solidFill>
                  <a:srgbClr val="595959"/>
                </a:solidFill>
                <a:latin typeface="Times New Roman"/>
                <a:cs typeface="Times New Roman"/>
              </a:rPr>
              <a:t>n</a:t>
            </a:r>
            <a:r>
              <a:rPr sz="2000" spc="-10" dirty="0">
                <a:solidFill>
                  <a:srgbClr val="595959"/>
                </a:solidFill>
                <a:latin typeface="Times New Roman"/>
                <a:cs typeface="Times New Roman"/>
              </a:rPr>
              <a:t>i</a:t>
            </a:r>
            <a:r>
              <a:rPr sz="2000" spc="-5" dirty="0">
                <a:solidFill>
                  <a:srgbClr val="595959"/>
                </a:solidFill>
                <a:latin typeface="Times New Roman"/>
                <a:cs typeface="Times New Roman"/>
              </a:rPr>
              <a:t>s</a:t>
            </a:r>
            <a:r>
              <a:rPr sz="2000" dirty="0">
                <a:solidFill>
                  <a:srgbClr val="595959"/>
                </a:solidFill>
                <a:latin typeface="Times New Roman"/>
                <a:cs typeface="Times New Roman"/>
              </a:rPr>
              <a:t>h d</a:t>
            </a:r>
            <a:r>
              <a:rPr sz="2000" spc="-10" dirty="0">
                <a:solidFill>
                  <a:srgbClr val="595959"/>
                </a:solidFill>
                <a:latin typeface="Times New Roman"/>
                <a:cs typeface="Times New Roman"/>
              </a:rPr>
              <a:t>i</a:t>
            </a:r>
            <a:r>
              <a:rPr sz="2000" spc="-5" dirty="0">
                <a:solidFill>
                  <a:srgbClr val="595959"/>
                </a:solidFill>
                <a:latin typeface="Times New Roman"/>
                <a:cs typeface="Times New Roman"/>
              </a:rPr>
              <a:t>rec</a:t>
            </a:r>
            <a:r>
              <a:rPr sz="2000" spc="-10" dirty="0">
                <a:solidFill>
                  <a:srgbClr val="595959"/>
                </a:solidFill>
                <a:latin typeface="Times New Roman"/>
                <a:cs typeface="Times New Roman"/>
              </a:rPr>
              <a:t>ti</a:t>
            </a:r>
            <a:r>
              <a:rPr sz="2000" dirty="0">
                <a:solidFill>
                  <a:srgbClr val="595959"/>
                </a:solidFill>
                <a:latin typeface="Times New Roman"/>
                <a:cs typeface="Times New Roman"/>
              </a:rPr>
              <a:t>on on v</a:t>
            </a:r>
            <a:r>
              <a:rPr sz="2000" spc="-5" dirty="0">
                <a:solidFill>
                  <a:srgbClr val="595959"/>
                </a:solidFill>
                <a:latin typeface="Times New Roman"/>
                <a:cs typeface="Times New Roman"/>
              </a:rPr>
              <a:t>er</a:t>
            </a:r>
            <a:r>
              <a:rPr sz="2000" dirty="0">
                <a:solidFill>
                  <a:srgbClr val="595959"/>
                </a:solidFill>
                <a:latin typeface="Times New Roman"/>
                <a:cs typeface="Times New Roman"/>
              </a:rPr>
              <a:t>b:</a:t>
            </a:r>
            <a:r>
              <a:rPr sz="2000" spc="-5" dirty="0">
                <a:solidFill>
                  <a:srgbClr val="595959"/>
                </a:solidFill>
                <a:latin typeface="Times New Roman"/>
                <a:cs typeface="Times New Roman"/>
              </a:rPr>
              <a:t> </a:t>
            </a:r>
            <a:r>
              <a:rPr sz="2000" i="1" spc="-10" dirty="0">
                <a:solidFill>
                  <a:srgbClr val="595959"/>
                </a:solidFill>
                <a:latin typeface="Times New Roman"/>
                <a:cs typeface="Times New Roman"/>
              </a:rPr>
              <a:t>l</a:t>
            </a:r>
            <a:r>
              <a:rPr sz="2000" i="1" dirty="0">
                <a:solidFill>
                  <a:srgbClr val="595959"/>
                </a:solidFill>
                <a:latin typeface="Times New Roman"/>
                <a:cs typeface="Times New Roman"/>
              </a:rPr>
              <a:t>a bo</a:t>
            </a:r>
            <a:r>
              <a:rPr sz="2000" i="1" spc="-10" dirty="0">
                <a:solidFill>
                  <a:srgbClr val="595959"/>
                </a:solidFill>
                <a:latin typeface="Times New Roman"/>
                <a:cs typeface="Times New Roman"/>
              </a:rPr>
              <a:t>t</a:t>
            </a:r>
            <a:r>
              <a:rPr sz="2000" i="1" spc="-5" dirty="0">
                <a:solidFill>
                  <a:srgbClr val="595959"/>
                </a:solidFill>
                <a:latin typeface="Times New Roman"/>
                <a:cs typeface="Times New Roman"/>
              </a:rPr>
              <a:t>e</a:t>
            </a:r>
            <a:r>
              <a:rPr sz="2000" i="1" spc="-10" dirty="0">
                <a:solidFill>
                  <a:srgbClr val="595959"/>
                </a:solidFill>
                <a:latin typeface="Times New Roman"/>
                <a:cs typeface="Times New Roman"/>
              </a:rPr>
              <a:t>ll</a:t>
            </a:r>
            <a:r>
              <a:rPr sz="2000" i="1" dirty="0">
                <a:solidFill>
                  <a:srgbClr val="595959"/>
                </a:solidFill>
                <a:latin typeface="Times New Roman"/>
                <a:cs typeface="Times New Roman"/>
              </a:rPr>
              <a:t>a </a:t>
            </a:r>
            <a:r>
              <a:rPr sz="2000" i="1" spc="-5" dirty="0">
                <a:solidFill>
                  <a:srgbClr val="595959"/>
                </a:solidFill>
                <a:latin typeface="Times New Roman"/>
                <a:cs typeface="Times New Roman"/>
              </a:rPr>
              <a:t>s</a:t>
            </a:r>
            <a:r>
              <a:rPr sz="2000" i="1" dirty="0">
                <a:solidFill>
                  <a:srgbClr val="595959"/>
                </a:solidFill>
                <a:latin typeface="Times New Roman"/>
                <a:cs typeface="Times New Roman"/>
              </a:rPr>
              <a:t>a</a:t>
            </a:r>
            <a:r>
              <a:rPr sz="2000" i="1" spc="-10" dirty="0">
                <a:solidFill>
                  <a:srgbClr val="595959"/>
                </a:solidFill>
                <a:latin typeface="Times New Roman"/>
                <a:cs typeface="Times New Roman"/>
              </a:rPr>
              <a:t>li</a:t>
            </a:r>
            <a:r>
              <a:rPr sz="2000" i="1" dirty="0">
                <a:solidFill>
                  <a:srgbClr val="595959"/>
                </a:solidFill>
                <a:latin typeface="Times New Roman"/>
                <a:cs typeface="Times New Roman"/>
              </a:rPr>
              <a:t>o’</a:t>
            </a:r>
            <a:r>
              <a:rPr sz="2000" i="1" spc="-225" dirty="0">
                <a:solidFill>
                  <a:srgbClr val="595959"/>
                </a:solidFill>
                <a:latin typeface="Times New Roman"/>
                <a:cs typeface="Times New Roman"/>
              </a:rPr>
              <a:t> </a:t>
            </a:r>
            <a:r>
              <a:rPr sz="2000" i="1" spc="-10" dirty="0">
                <a:solidFill>
                  <a:srgbClr val="595959"/>
                </a:solidFill>
                <a:latin typeface="Times New Roman"/>
                <a:cs typeface="Times New Roman"/>
              </a:rPr>
              <a:t>fl</a:t>
            </a:r>
            <a:r>
              <a:rPr sz="2000" i="1" dirty="0">
                <a:solidFill>
                  <a:srgbClr val="595959"/>
                </a:solidFill>
                <a:latin typeface="Times New Roman"/>
                <a:cs typeface="Times New Roman"/>
              </a:rPr>
              <a:t>o</a:t>
            </a:r>
            <a:r>
              <a:rPr sz="2000" i="1" spc="-10" dirty="0">
                <a:solidFill>
                  <a:srgbClr val="595959"/>
                </a:solidFill>
                <a:latin typeface="Times New Roman"/>
                <a:cs typeface="Times New Roman"/>
              </a:rPr>
              <a:t>t</a:t>
            </a:r>
            <a:r>
              <a:rPr sz="2000" i="1" dirty="0">
                <a:solidFill>
                  <a:srgbClr val="595959"/>
                </a:solidFill>
                <a:latin typeface="Times New Roman"/>
                <a:cs typeface="Times New Roman"/>
              </a:rPr>
              <a:t>ando</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10" dirty="0">
                <a:solidFill>
                  <a:srgbClr val="595959"/>
                </a:solidFill>
                <a:latin typeface="Times New Roman"/>
                <a:cs typeface="Times New Roman"/>
              </a:rPr>
              <a:t>Grammatical </a:t>
            </a:r>
            <a:r>
              <a:rPr sz="2000" spc="-5" dirty="0">
                <a:solidFill>
                  <a:srgbClr val="595959"/>
                </a:solidFill>
                <a:latin typeface="Times New Roman"/>
                <a:cs typeface="Times New Roman"/>
              </a:rPr>
              <a:t>constraints </a:t>
            </a:r>
            <a:r>
              <a:rPr sz="2000" dirty="0">
                <a:solidFill>
                  <a:srgbClr val="595959"/>
                </a:solidFill>
                <a:latin typeface="Times New Roman"/>
                <a:cs typeface="Times New Roman"/>
              </a:rPr>
              <a:t>on </a:t>
            </a:r>
            <a:r>
              <a:rPr sz="2000" spc="-5" dirty="0">
                <a:solidFill>
                  <a:srgbClr val="595959"/>
                </a:solidFill>
                <a:latin typeface="Times New Roman"/>
                <a:cs typeface="Times New Roman"/>
              </a:rPr>
              <a:t>matching</a:t>
            </a:r>
            <a:r>
              <a:rPr sz="2000" dirty="0">
                <a:solidFill>
                  <a:srgbClr val="595959"/>
                </a:solidFill>
                <a:latin typeface="Times New Roman"/>
                <a:cs typeface="Times New Roman"/>
              </a:rPr>
              <a:t> </a:t>
            </a:r>
            <a:r>
              <a:rPr sz="2000" spc="-10" dirty="0">
                <a:solidFill>
                  <a:srgbClr val="595959"/>
                </a:solidFill>
                <a:latin typeface="Times New Roman"/>
                <a:cs typeface="Times New Roman"/>
              </a:rPr>
              <a:t>gender-marked</a:t>
            </a:r>
            <a:r>
              <a:rPr sz="2000" dirty="0">
                <a:solidFill>
                  <a:srgbClr val="595959"/>
                </a:solidFill>
                <a:latin typeface="Times New Roman"/>
                <a:cs typeface="Times New Roman"/>
              </a:rPr>
              <a:t> words</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Many</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others…</a:t>
            </a:r>
            <a:endParaRPr sz="2000">
              <a:latin typeface="Times New Roman"/>
              <a:cs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330315" cy="574040"/>
          </a:xfrm>
          <a:prstGeom prst="rect">
            <a:avLst/>
          </a:prstGeom>
        </p:spPr>
        <p:txBody>
          <a:bodyPr vert="horz" wrap="square" lIns="0" tIns="12700" rIns="0" bIns="0" rtlCol="0">
            <a:spAutoFit/>
          </a:bodyPr>
          <a:lstStyle/>
          <a:p>
            <a:pPr marL="12700">
              <a:lnSpc>
                <a:spcPct val="100000"/>
              </a:lnSpc>
              <a:spcBef>
                <a:spcPts val="100"/>
              </a:spcBef>
            </a:pPr>
            <a:r>
              <a:rPr sz="3600" spc="85" dirty="0"/>
              <a:t>Differences</a:t>
            </a:r>
            <a:r>
              <a:rPr sz="3600" spc="150" dirty="0"/>
              <a:t> </a:t>
            </a:r>
            <a:r>
              <a:rPr sz="3600" spc="85" dirty="0"/>
              <a:t>Between</a:t>
            </a:r>
            <a:r>
              <a:rPr sz="3600" spc="155" dirty="0"/>
              <a:t> </a:t>
            </a:r>
            <a:r>
              <a:rPr sz="3600" spc="100" dirty="0"/>
              <a:t>Languages</a:t>
            </a:r>
            <a:endParaRPr sz="3600"/>
          </a:p>
        </p:txBody>
      </p:sp>
      <p:sp>
        <p:nvSpPr>
          <p:cNvPr id="3" name="object 3"/>
          <p:cNvSpPr txBox="1"/>
          <p:nvPr/>
        </p:nvSpPr>
        <p:spPr>
          <a:xfrm>
            <a:off x="794866" y="1783904"/>
            <a:ext cx="7019925" cy="1498600"/>
          </a:xfrm>
          <a:prstGeom prst="rect">
            <a:avLst/>
          </a:prstGeom>
        </p:spPr>
        <p:txBody>
          <a:bodyPr vert="horz" wrap="square" lIns="0" tIns="62865" rIns="0" bIns="0" rtlCol="0">
            <a:spAutoFit/>
          </a:bodyPr>
          <a:lstStyle/>
          <a:p>
            <a:pPr marL="12700">
              <a:lnSpc>
                <a:spcPct val="100000"/>
              </a:lnSpc>
              <a:spcBef>
                <a:spcPts val="495"/>
              </a:spcBef>
            </a:pPr>
            <a:r>
              <a:rPr sz="2200" b="1" spc="-5" dirty="0">
                <a:solidFill>
                  <a:srgbClr val="595959"/>
                </a:solidFill>
                <a:latin typeface="Times New Roman"/>
                <a:cs typeface="Times New Roman"/>
              </a:rPr>
              <a:t>Semantic</a:t>
            </a:r>
            <a:r>
              <a:rPr sz="2200" b="1" spc="-10" dirty="0">
                <a:solidFill>
                  <a:srgbClr val="595959"/>
                </a:solidFill>
                <a:latin typeface="Times New Roman"/>
                <a:cs typeface="Times New Roman"/>
              </a:rPr>
              <a:t> differences</a:t>
            </a:r>
            <a:endParaRPr sz="2200">
              <a:latin typeface="Times New Roman"/>
              <a:cs typeface="Times New Roman"/>
            </a:endParaRPr>
          </a:p>
          <a:p>
            <a:pPr marL="49530">
              <a:lnSpc>
                <a:spcPct val="100000"/>
              </a:lnSpc>
              <a:spcBef>
                <a:spcPts val="36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Lexical</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gap</a:t>
            </a:r>
            <a:endParaRPr sz="2000">
              <a:latin typeface="Times New Roman"/>
              <a:cs typeface="Times New Roman"/>
            </a:endParaRPr>
          </a:p>
          <a:p>
            <a:pPr marL="231775">
              <a:lnSpc>
                <a:spcPct val="100000"/>
              </a:lnSpc>
              <a:spcBef>
                <a:spcPts val="50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One</a:t>
            </a:r>
            <a:r>
              <a:rPr sz="2000" spc="-5" dirty="0">
                <a:solidFill>
                  <a:srgbClr val="595959"/>
                </a:solidFill>
                <a:latin typeface="Times New Roman"/>
                <a:cs typeface="Times New Roman"/>
              </a:rPr>
              <a:t> language </a:t>
            </a:r>
            <a:r>
              <a:rPr sz="2000" spc="-10" dirty="0">
                <a:solidFill>
                  <a:srgbClr val="595959"/>
                </a:solidFill>
                <a:latin typeface="Times New Roman"/>
                <a:cs typeface="Times New Roman"/>
              </a:rPr>
              <a:t>doesn’t </a:t>
            </a:r>
            <a:r>
              <a:rPr sz="2000" spc="-5" dirty="0">
                <a:solidFill>
                  <a:srgbClr val="595959"/>
                </a:solidFill>
                <a:latin typeface="Times New Roman"/>
                <a:cs typeface="Times New Roman"/>
              </a:rPr>
              <a:t>have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for</a:t>
            </a:r>
            <a:r>
              <a:rPr sz="2000" dirty="0">
                <a:solidFill>
                  <a:srgbClr val="595959"/>
                </a:solidFill>
                <a:latin typeface="Times New Roman"/>
                <a:cs typeface="Times New Roman"/>
              </a:rPr>
              <a:t> </a:t>
            </a:r>
            <a:r>
              <a:rPr sz="2000" spc="-5" dirty="0">
                <a:solidFill>
                  <a:srgbClr val="595959"/>
                </a:solidFill>
                <a:latin typeface="Times New Roman"/>
                <a:cs typeface="Times New Roman"/>
              </a:rPr>
              <a:t>concept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another</a:t>
            </a:r>
            <a:endParaRPr sz="2000">
              <a:latin typeface="Times New Roman"/>
              <a:cs typeface="Times New Roman"/>
            </a:endParaRPr>
          </a:p>
          <a:p>
            <a:pPr marL="49530">
              <a:lnSpc>
                <a:spcPct val="100000"/>
              </a:lnSpc>
              <a:spcBef>
                <a:spcPts val="5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10" dirty="0">
                <a:solidFill>
                  <a:srgbClr val="595959"/>
                </a:solidFill>
                <a:latin typeface="Times New Roman"/>
                <a:cs typeface="Times New Roman"/>
              </a:rPr>
              <a:t>Differences</a:t>
            </a:r>
            <a:r>
              <a:rPr sz="2000" spc="-5" dirty="0">
                <a:solidFill>
                  <a:srgbClr val="595959"/>
                </a:solidFill>
                <a:latin typeface="Times New Roman"/>
                <a:cs typeface="Times New Roman"/>
              </a:rPr>
              <a:t> in</a:t>
            </a:r>
            <a:r>
              <a:rPr sz="2000" dirty="0">
                <a:solidFill>
                  <a:srgbClr val="595959"/>
                </a:solidFill>
                <a:latin typeface="Times New Roman"/>
                <a:cs typeface="Times New Roman"/>
              </a:rPr>
              <a:t> way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conceptual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space is divided</a:t>
            </a:r>
            <a:r>
              <a:rPr sz="2000" spc="5" dirty="0">
                <a:solidFill>
                  <a:srgbClr val="595959"/>
                </a:solidFill>
                <a:latin typeface="Times New Roman"/>
                <a:cs typeface="Times New Roman"/>
              </a:rPr>
              <a:t> </a:t>
            </a:r>
            <a:r>
              <a:rPr sz="2000" dirty="0">
                <a:solidFill>
                  <a:srgbClr val="595959"/>
                </a:solidFill>
                <a:latin typeface="Times New Roman"/>
                <a:cs typeface="Times New Roman"/>
              </a:rPr>
              <a:t>up </a:t>
            </a:r>
            <a:r>
              <a:rPr sz="2000" spc="-5" dirty="0">
                <a:solidFill>
                  <a:srgbClr val="595959"/>
                </a:solidFill>
                <a:latin typeface="Times New Roman"/>
                <a:cs typeface="Times New Roman"/>
              </a:rPr>
              <a:t>for </a:t>
            </a:r>
            <a:r>
              <a:rPr sz="2000" spc="-10" dirty="0">
                <a:solidFill>
                  <a:srgbClr val="595959"/>
                </a:solidFill>
                <a:latin typeface="Times New Roman"/>
                <a:cs typeface="Times New Roman"/>
              </a:rPr>
              <a:t>different</a:t>
            </a:r>
            <a:endParaRPr sz="2000">
              <a:latin typeface="Times New Roman"/>
              <a:cs typeface="Times New Roman"/>
            </a:endParaRPr>
          </a:p>
        </p:txBody>
      </p:sp>
      <p:sp>
        <p:nvSpPr>
          <p:cNvPr id="4" name="object 4"/>
          <p:cNvSpPr txBox="1"/>
          <p:nvPr/>
        </p:nvSpPr>
        <p:spPr>
          <a:xfrm>
            <a:off x="968855" y="3256596"/>
            <a:ext cx="64706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595959"/>
                </a:solidFill>
                <a:latin typeface="Times New Roman"/>
                <a:cs typeface="Times New Roman"/>
              </a:rPr>
              <a:t>w</a:t>
            </a:r>
            <a:r>
              <a:rPr sz="2000" dirty="0">
                <a:solidFill>
                  <a:srgbClr val="595959"/>
                </a:solidFill>
                <a:latin typeface="Times New Roman"/>
                <a:cs typeface="Times New Roman"/>
              </a:rPr>
              <a:t>o</a:t>
            </a:r>
            <a:r>
              <a:rPr sz="2000" spc="-5" dirty="0">
                <a:solidFill>
                  <a:srgbClr val="595959"/>
                </a:solidFill>
                <a:latin typeface="Times New Roman"/>
                <a:cs typeface="Times New Roman"/>
              </a:rPr>
              <a:t>r</a:t>
            </a:r>
            <a:r>
              <a:rPr sz="2000" dirty="0">
                <a:solidFill>
                  <a:srgbClr val="595959"/>
                </a:solidFill>
                <a:latin typeface="Times New Roman"/>
                <a:cs typeface="Times New Roman"/>
              </a:rPr>
              <a:t>ds</a:t>
            </a:r>
            <a:endParaRPr sz="2000">
              <a:latin typeface="Times New Roman"/>
              <a:cs typeface="Times New Roman"/>
            </a:endParaRPr>
          </a:p>
        </p:txBody>
      </p:sp>
      <p:sp>
        <p:nvSpPr>
          <p:cNvPr id="5" name="object 5"/>
          <p:cNvSpPr/>
          <p:nvPr/>
        </p:nvSpPr>
        <p:spPr>
          <a:xfrm>
            <a:off x="1847850" y="3714750"/>
            <a:ext cx="2133600" cy="1257300"/>
          </a:xfrm>
          <a:custGeom>
            <a:avLst/>
            <a:gdLst/>
            <a:ahLst/>
            <a:cxnLst/>
            <a:rect l="l" t="t" r="r" b="b"/>
            <a:pathLst>
              <a:path w="2133600" h="1257300">
                <a:moveTo>
                  <a:pt x="0" y="628650"/>
                </a:moveTo>
                <a:lnTo>
                  <a:pt x="6694" y="557825"/>
                </a:lnTo>
                <a:lnTo>
                  <a:pt x="26299" y="489301"/>
                </a:lnTo>
                <a:lnTo>
                  <a:pt x="58093" y="423502"/>
                </a:lnTo>
                <a:lnTo>
                  <a:pt x="101356" y="360853"/>
                </a:lnTo>
                <a:lnTo>
                  <a:pt x="127063" y="330842"/>
                </a:lnTo>
                <a:lnTo>
                  <a:pt x="155367" y="301778"/>
                </a:lnTo>
                <a:lnTo>
                  <a:pt x="186178" y="273714"/>
                </a:lnTo>
                <a:lnTo>
                  <a:pt x="219405" y="246702"/>
                </a:lnTo>
                <a:lnTo>
                  <a:pt x="254960" y="220796"/>
                </a:lnTo>
                <a:lnTo>
                  <a:pt x="292752" y="196049"/>
                </a:lnTo>
                <a:lnTo>
                  <a:pt x="332690" y="172514"/>
                </a:lnTo>
                <a:lnTo>
                  <a:pt x="374685" y="150244"/>
                </a:lnTo>
                <a:lnTo>
                  <a:pt x="418646" y="129292"/>
                </a:lnTo>
                <a:lnTo>
                  <a:pt x="464484" y="109712"/>
                </a:lnTo>
                <a:lnTo>
                  <a:pt x="512109" y="91555"/>
                </a:lnTo>
                <a:lnTo>
                  <a:pt x="561430" y="74876"/>
                </a:lnTo>
                <a:lnTo>
                  <a:pt x="612357" y="59727"/>
                </a:lnTo>
                <a:lnTo>
                  <a:pt x="664801" y="46162"/>
                </a:lnTo>
                <a:lnTo>
                  <a:pt x="718671" y="34233"/>
                </a:lnTo>
                <a:lnTo>
                  <a:pt x="773877" y="23994"/>
                </a:lnTo>
                <a:lnTo>
                  <a:pt x="830330" y="15498"/>
                </a:lnTo>
                <a:lnTo>
                  <a:pt x="887938" y="8797"/>
                </a:lnTo>
                <a:lnTo>
                  <a:pt x="946613" y="3945"/>
                </a:lnTo>
                <a:lnTo>
                  <a:pt x="1006263" y="995"/>
                </a:lnTo>
                <a:lnTo>
                  <a:pt x="1066800" y="0"/>
                </a:lnTo>
                <a:lnTo>
                  <a:pt x="1127336" y="995"/>
                </a:lnTo>
                <a:lnTo>
                  <a:pt x="1186986" y="3945"/>
                </a:lnTo>
                <a:lnTo>
                  <a:pt x="1245661" y="8797"/>
                </a:lnTo>
                <a:lnTo>
                  <a:pt x="1303269" y="15498"/>
                </a:lnTo>
                <a:lnTo>
                  <a:pt x="1359722" y="23994"/>
                </a:lnTo>
                <a:lnTo>
                  <a:pt x="1414928" y="34233"/>
                </a:lnTo>
                <a:lnTo>
                  <a:pt x="1468798" y="46162"/>
                </a:lnTo>
                <a:lnTo>
                  <a:pt x="1521242" y="59727"/>
                </a:lnTo>
                <a:lnTo>
                  <a:pt x="1572169" y="74876"/>
                </a:lnTo>
                <a:lnTo>
                  <a:pt x="1621490" y="91555"/>
                </a:lnTo>
                <a:lnTo>
                  <a:pt x="1669115" y="109712"/>
                </a:lnTo>
                <a:lnTo>
                  <a:pt x="1714953" y="129292"/>
                </a:lnTo>
                <a:lnTo>
                  <a:pt x="1758914" y="150244"/>
                </a:lnTo>
                <a:lnTo>
                  <a:pt x="1800909" y="172514"/>
                </a:lnTo>
                <a:lnTo>
                  <a:pt x="1840847" y="196049"/>
                </a:lnTo>
                <a:lnTo>
                  <a:pt x="1878639" y="220796"/>
                </a:lnTo>
                <a:lnTo>
                  <a:pt x="1914193" y="246702"/>
                </a:lnTo>
                <a:lnTo>
                  <a:pt x="1947421" y="273714"/>
                </a:lnTo>
                <a:lnTo>
                  <a:pt x="1978232" y="301778"/>
                </a:lnTo>
                <a:lnTo>
                  <a:pt x="2006536" y="330842"/>
                </a:lnTo>
                <a:lnTo>
                  <a:pt x="2032243" y="360853"/>
                </a:lnTo>
                <a:lnTo>
                  <a:pt x="2055263" y="391758"/>
                </a:lnTo>
                <a:lnTo>
                  <a:pt x="2092882" y="456035"/>
                </a:lnTo>
                <a:lnTo>
                  <a:pt x="2118671" y="523249"/>
                </a:lnTo>
                <a:lnTo>
                  <a:pt x="2131911" y="592976"/>
                </a:lnTo>
                <a:lnTo>
                  <a:pt x="2133600" y="628650"/>
                </a:lnTo>
                <a:lnTo>
                  <a:pt x="2131911" y="664323"/>
                </a:lnTo>
                <a:lnTo>
                  <a:pt x="2118671" y="734050"/>
                </a:lnTo>
                <a:lnTo>
                  <a:pt x="2092882" y="801264"/>
                </a:lnTo>
                <a:lnTo>
                  <a:pt x="2055263" y="865542"/>
                </a:lnTo>
                <a:lnTo>
                  <a:pt x="2032243" y="896446"/>
                </a:lnTo>
                <a:lnTo>
                  <a:pt x="2006536" y="926457"/>
                </a:lnTo>
                <a:lnTo>
                  <a:pt x="1978232" y="955521"/>
                </a:lnTo>
                <a:lnTo>
                  <a:pt x="1947421" y="983585"/>
                </a:lnTo>
                <a:lnTo>
                  <a:pt x="1914193" y="1010597"/>
                </a:lnTo>
                <a:lnTo>
                  <a:pt x="1878639" y="1036503"/>
                </a:lnTo>
                <a:lnTo>
                  <a:pt x="1840847" y="1061250"/>
                </a:lnTo>
                <a:lnTo>
                  <a:pt x="1800909" y="1084785"/>
                </a:lnTo>
                <a:lnTo>
                  <a:pt x="1758914" y="1107055"/>
                </a:lnTo>
                <a:lnTo>
                  <a:pt x="1714953" y="1128007"/>
                </a:lnTo>
                <a:lnTo>
                  <a:pt x="1669115" y="1147587"/>
                </a:lnTo>
                <a:lnTo>
                  <a:pt x="1621490" y="1165744"/>
                </a:lnTo>
                <a:lnTo>
                  <a:pt x="1572169" y="1182423"/>
                </a:lnTo>
                <a:lnTo>
                  <a:pt x="1521242" y="1197572"/>
                </a:lnTo>
                <a:lnTo>
                  <a:pt x="1468798" y="1211137"/>
                </a:lnTo>
                <a:lnTo>
                  <a:pt x="1414928" y="1223066"/>
                </a:lnTo>
                <a:lnTo>
                  <a:pt x="1359722" y="1233305"/>
                </a:lnTo>
                <a:lnTo>
                  <a:pt x="1303269" y="1241802"/>
                </a:lnTo>
                <a:lnTo>
                  <a:pt x="1245661" y="1248502"/>
                </a:lnTo>
                <a:lnTo>
                  <a:pt x="1186986" y="1253354"/>
                </a:lnTo>
                <a:lnTo>
                  <a:pt x="1127336" y="1256304"/>
                </a:lnTo>
                <a:lnTo>
                  <a:pt x="1066800" y="1257300"/>
                </a:lnTo>
                <a:lnTo>
                  <a:pt x="1006263" y="1256304"/>
                </a:lnTo>
                <a:lnTo>
                  <a:pt x="946613" y="1253354"/>
                </a:lnTo>
                <a:lnTo>
                  <a:pt x="887938" y="1248502"/>
                </a:lnTo>
                <a:lnTo>
                  <a:pt x="830330" y="1241802"/>
                </a:lnTo>
                <a:lnTo>
                  <a:pt x="773877" y="1233305"/>
                </a:lnTo>
                <a:lnTo>
                  <a:pt x="718671" y="1223066"/>
                </a:lnTo>
                <a:lnTo>
                  <a:pt x="664801" y="1211137"/>
                </a:lnTo>
                <a:lnTo>
                  <a:pt x="612357" y="1197572"/>
                </a:lnTo>
                <a:lnTo>
                  <a:pt x="561430" y="1182423"/>
                </a:lnTo>
                <a:lnTo>
                  <a:pt x="512109" y="1165744"/>
                </a:lnTo>
                <a:lnTo>
                  <a:pt x="464484" y="1147587"/>
                </a:lnTo>
                <a:lnTo>
                  <a:pt x="418646" y="1128007"/>
                </a:lnTo>
                <a:lnTo>
                  <a:pt x="374685" y="1107055"/>
                </a:lnTo>
                <a:lnTo>
                  <a:pt x="332690" y="1084785"/>
                </a:lnTo>
                <a:lnTo>
                  <a:pt x="292752" y="1061250"/>
                </a:lnTo>
                <a:lnTo>
                  <a:pt x="254960" y="1036503"/>
                </a:lnTo>
                <a:lnTo>
                  <a:pt x="219405" y="1010597"/>
                </a:lnTo>
                <a:lnTo>
                  <a:pt x="186178" y="983585"/>
                </a:lnTo>
                <a:lnTo>
                  <a:pt x="155367" y="955521"/>
                </a:lnTo>
                <a:lnTo>
                  <a:pt x="127063" y="926457"/>
                </a:lnTo>
                <a:lnTo>
                  <a:pt x="101356" y="896446"/>
                </a:lnTo>
                <a:lnTo>
                  <a:pt x="78336" y="865542"/>
                </a:lnTo>
                <a:lnTo>
                  <a:pt x="40717" y="801264"/>
                </a:lnTo>
                <a:lnTo>
                  <a:pt x="14928" y="734050"/>
                </a:lnTo>
                <a:lnTo>
                  <a:pt x="1688" y="664323"/>
                </a:lnTo>
                <a:lnTo>
                  <a:pt x="0" y="628650"/>
                </a:lnTo>
                <a:close/>
              </a:path>
            </a:pathLst>
          </a:custGeom>
          <a:ln w="12700">
            <a:solidFill>
              <a:srgbClr val="000000"/>
            </a:solidFill>
          </a:ln>
        </p:spPr>
        <p:txBody>
          <a:bodyPr wrap="square" lIns="0" tIns="0" rIns="0" bIns="0" rtlCol="0"/>
          <a:lstStyle/>
          <a:p>
            <a:endParaRPr/>
          </a:p>
        </p:txBody>
      </p:sp>
      <p:sp>
        <p:nvSpPr>
          <p:cNvPr id="6" name="object 6"/>
          <p:cNvSpPr txBox="1"/>
          <p:nvPr/>
        </p:nvSpPr>
        <p:spPr>
          <a:xfrm>
            <a:off x="2235790" y="3927486"/>
            <a:ext cx="410845" cy="238760"/>
          </a:xfrm>
          <a:prstGeom prst="rect">
            <a:avLst/>
          </a:prstGeom>
        </p:spPr>
        <p:txBody>
          <a:bodyPr vert="horz" wrap="square" lIns="0" tIns="12700" rIns="0" bIns="0" rtlCol="0">
            <a:spAutoFit/>
          </a:bodyPr>
          <a:lstStyle/>
          <a:p>
            <a:pPr marL="12700">
              <a:lnSpc>
                <a:spcPct val="100000"/>
              </a:lnSpc>
              <a:spcBef>
                <a:spcPts val="100"/>
              </a:spcBef>
            </a:pPr>
            <a:r>
              <a:rPr sz="1400" i="1" dirty="0">
                <a:solidFill>
                  <a:srgbClr val="0000FF"/>
                </a:solidFill>
                <a:latin typeface="Times New Roman"/>
                <a:cs typeface="Times New Roman"/>
              </a:rPr>
              <a:t>e</a:t>
            </a:r>
            <a:r>
              <a:rPr sz="1400" i="1" spc="-5" dirty="0">
                <a:solidFill>
                  <a:srgbClr val="0000FF"/>
                </a:solidFill>
                <a:latin typeface="Times New Roman"/>
                <a:cs typeface="Times New Roman"/>
              </a:rPr>
              <a:t>t</a:t>
            </a:r>
            <a:r>
              <a:rPr sz="1400" i="1" dirty="0">
                <a:solidFill>
                  <a:srgbClr val="0000FF"/>
                </a:solidFill>
                <a:latin typeface="Times New Roman"/>
                <a:cs typeface="Times New Roman"/>
              </a:rPr>
              <a:t>ape</a:t>
            </a:r>
            <a:endParaRPr sz="1400">
              <a:latin typeface="Times New Roman"/>
              <a:cs typeface="Times New Roman"/>
            </a:endParaRPr>
          </a:p>
        </p:txBody>
      </p:sp>
      <p:grpSp>
        <p:nvGrpSpPr>
          <p:cNvPr id="7" name="object 7"/>
          <p:cNvGrpSpPr/>
          <p:nvPr/>
        </p:nvGrpSpPr>
        <p:grpSpPr>
          <a:xfrm>
            <a:off x="4521200" y="3276600"/>
            <a:ext cx="3009900" cy="1828800"/>
            <a:chOff x="4521200" y="3276600"/>
            <a:chExt cx="3009900" cy="1828800"/>
          </a:xfrm>
        </p:grpSpPr>
        <p:sp>
          <p:nvSpPr>
            <p:cNvPr id="8" name="object 8"/>
            <p:cNvSpPr/>
            <p:nvPr/>
          </p:nvSpPr>
          <p:spPr>
            <a:xfrm>
              <a:off x="4527550" y="3879850"/>
              <a:ext cx="2146300" cy="1219200"/>
            </a:xfrm>
            <a:custGeom>
              <a:avLst/>
              <a:gdLst/>
              <a:ahLst/>
              <a:cxnLst/>
              <a:rect l="l" t="t" r="r" b="b"/>
              <a:pathLst>
                <a:path w="2146300" h="1219200">
                  <a:moveTo>
                    <a:pt x="0" y="609600"/>
                  </a:moveTo>
                  <a:lnTo>
                    <a:pt x="6734" y="540921"/>
                  </a:lnTo>
                  <a:lnTo>
                    <a:pt x="26456" y="474474"/>
                  </a:lnTo>
                  <a:lnTo>
                    <a:pt x="58439" y="410669"/>
                  </a:lnTo>
                  <a:lnTo>
                    <a:pt x="101959" y="349918"/>
                  </a:lnTo>
                  <a:lnTo>
                    <a:pt x="127819" y="320817"/>
                  </a:lnTo>
                  <a:lnTo>
                    <a:pt x="156291" y="292633"/>
                  </a:lnTo>
                  <a:lnTo>
                    <a:pt x="187286" y="265419"/>
                  </a:lnTo>
                  <a:lnTo>
                    <a:pt x="220711" y="239226"/>
                  </a:lnTo>
                  <a:lnTo>
                    <a:pt x="256478" y="214105"/>
                  </a:lnTo>
                  <a:lnTo>
                    <a:pt x="294494" y="190108"/>
                  </a:lnTo>
                  <a:lnTo>
                    <a:pt x="334670" y="167286"/>
                  </a:lnTo>
                  <a:lnTo>
                    <a:pt x="376915" y="145691"/>
                  </a:lnTo>
                  <a:lnTo>
                    <a:pt x="421138" y="125374"/>
                  </a:lnTo>
                  <a:lnTo>
                    <a:pt x="467249" y="106387"/>
                  </a:lnTo>
                  <a:lnTo>
                    <a:pt x="515157" y="88781"/>
                  </a:lnTo>
                  <a:lnTo>
                    <a:pt x="564772" y="72607"/>
                  </a:lnTo>
                  <a:lnTo>
                    <a:pt x="616002" y="57917"/>
                  </a:lnTo>
                  <a:lnTo>
                    <a:pt x="668758" y="44763"/>
                  </a:lnTo>
                  <a:lnTo>
                    <a:pt x="722949" y="33196"/>
                  </a:lnTo>
                  <a:lnTo>
                    <a:pt x="778484" y="23267"/>
                  </a:lnTo>
                  <a:lnTo>
                    <a:pt x="835272" y="15028"/>
                  </a:lnTo>
                  <a:lnTo>
                    <a:pt x="893223" y="8530"/>
                  </a:lnTo>
                  <a:lnTo>
                    <a:pt x="952247" y="3825"/>
                  </a:lnTo>
                  <a:lnTo>
                    <a:pt x="1012253" y="965"/>
                  </a:lnTo>
                  <a:lnTo>
                    <a:pt x="1073150" y="0"/>
                  </a:lnTo>
                  <a:lnTo>
                    <a:pt x="1134046" y="965"/>
                  </a:lnTo>
                  <a:lnTo>
                    <a:pt x="1194052" y="3825"/>
                  </a:lnTo>
                  <a:lnTo>
                    <a:pt x="1253076" y="8530"/>
                  </a:lnTo>
                  <a:lnTo>
                    <a:pt x="1311027" y="15028"/>
                  </a:lnTo>
                  <a:lnTo>
                    <a:pt x="1367815" y="23267"/>
                  </a:lnTo>
                  <a:lnTo>
                    <a:pt x="1423350" y="33196"/>
                  </a:lnTo>
                  <a:lnTo>
                    <a:pt x="1477541" y="44763"/>
                  </a:lnTo>
                  <a:lnTo>
                    <a:pt x="1530297" y="57917"/>
                  </a:lnTo>
                  <a:lnTo>
                    <a:pt x="1581527" y="72607"/>
                  </a:lnTo>
                  <a:lnTo>
                    <a:pt x="1631142" y="88781"/>
                  </a:lnTo>
                  <a:lnTo>
                    <a:pt x="1679050" y="106387"/>
                  </a:lnTo>
                  <a:lnTo>
                    <a:pt x="1725161" y="125374"/>
                  </a:lnTo>
                  <a:lnTo>
                    <a:pt x="1769384" y="145691"/>
                  </a:lnTo>
                  <a:lnTo>
                    <a:pt x="1811629" y="167286"/>
                  </a:lnTo>
                  <a:lnTo>
                    <a:pt x="1851805" y="190108"/>
                  </a:lnTo>
                  <a:lnTo>
                    <a:pt x="1889821" y="214105"/>
                  </a:lnTo>
                  <a:lnTo>
                    <a:pt x="1925588" y="239226"/>
                  </a:lnTo>
                  <a:lnTo>
                    <a:pt x="1959013" y="265419"/>
                  </a:lnTo>
                  <a:lnTo>
                    <a:pt x="1990008" y="292633"/>
                  </a:lnTo>
                  <a:lnTo>
                    <a:pt x="2018480" y="320817"/>
                  </a:lnTo>
                  <a:lnTo>
                    <a:pt x="2044340" y="349918"/>
                  </a:lnTo>
                  <a:lnTo>
                    <a:pt x="2087860" y="410669"/>
                  </a:lnTo>
                  <a:lnTo>
                    <a:pt x="2119843" y="474474"/>
                  </a:lnTo>
                  <a:lnTo>
                    <a:pt x="2139565" y="540921"/>
                  </a:lnTo>
                  <a:lnTo>
                    <a:pt x="2146300" y="609600"/>
                  </a:lnTo>
                  <a:lnTo>
                    <a:pt x="2144601" y="644192"/>
                  </a:lnTo>
                  <a:lnTo>
                    <a:pt x="2131282" y="711806"/>
                  </a:lnTo>
                  <a:lnTo>
                    <a:pt x="2105339" y="776984"/>
                  </a:lnTo>
                  <a:lnTo>
                    <a:pt x="2067497" y="839313"/>
                  </a:lnTo>
                  <a:lnTo>
                    <a:pt x="2018480" y="898382"/>
                  </a:lnTo>
                  <a:lnTo>
                    <a:pt x="1990008" y="926566"/>
                  </a:lnTo>
                  <a:lnTo>
                    <a:pt x="1959013" y="953780"/>
                  </a:lnTo>
                  <a:lnTo>
                    <a:pt x="1925588" y="979973"/>
                  </a:lnTo>
                  <a:lnTo>
                    <a:pt x="1889821" y="1005094"/>
                  </a:lnTo>
                  <a:lnTo>
                    <a:pt x="1851805" y="1029091"/>
                  </a:lnTo>
                  <a:lnTo>
                    <a:pt x="1811629" y="1051913"/>
                  </a:lnTo>
                  <a:lnTo>
                    <a:pt x="1769384" y="1073508"/>
                  </a:lnTo>
                  <a:lnTo>
                    <a:pt x="1725161" y="1093825"/>
                  </a:lnTo>
                  <a:lnTo>
                    <a:pt x="1679050" y="1112812"/>
                  </a:lnTo>
                  <a:lnTo>
                    <a:pt x="1631142" y="1130418"/>
                  </a:lnTo>
                  <a:lnTo>
                    <a:pt x="1581527" y="1146592"/>
                  </a:lnTo>
                  <a:lnTo>
                    <a:pt x="1530297" y="1161282"/>
                  </a:lnTo>
                  <a:lnTo>
                    <a:pt x="1477541" y="1174436"/>
                  </a:lnTo>
                  <a:lnTo>
                    <a:pt x="1423350" y="1186003"/>
                  </a:lnTo>
                  <a:lnTo>
                    <a:pt x="1367815" y="1195932"/>
                  </a:lnTo>
                  <a:lnTo>
                    <a:pt x="1311027" y="1204171"/>
                  </a:lnTo>
                  <a:lnTo>
                    <a:pt x="1253076" y="1210669"/>
                  </a:lnTo>
                  <a:lnTo>
                    <a:pt x="1194052" y="1215374"/>
                  </a:lnTo>
                  <a:lnTo>
                    <a:pt x="1134046" y="1218235"/>
                  </a:lnTo>
                  <a:lnTo>
                    <a:pt x="1073150" y="1219200"/>
                  </a:lnTo>
                  <a:lnTo>
                    <a:pt x="1012253" y="1218235"/>
                  </a:lnTo>
                  <a:lnTo>
                    <a:pt x="952247" y="1215374"/>
                  </a:lnTo>
                  <a:lnTo>
                    <a:pt x="893223" y="1210669"/>
                  </a:lnTo>
                  <a:lnTo>
                    <a:pt x="835272" y="1204171"/>
                  </a:lnTo>
                  <a:lnTo>
                    <a:pt x="778484" y="1195932"/>
                  </a:lnTo>
                  <a:lnTo>
                    <a:pt x="722949" y="1186003"/>
                  </a:lnTo>
                  <a:lnTo>
                    <a:pt x="668758" y="1174436"/>
                  </a:lnTo>
                  <a:lnTo>
                    <a:pt x="616002" y="1161282"/>
                  </a:lnTo>
                  <a:lnTo>
                    <a:pt x="564772" y="1146592"/>
                  </a:lnTo>
                  <a:lnTo>
                    <a:pt x="515157" y="1130418"/>
                  </a:lnTo>
                  <a:lnTo>
                    <a:pt x="467249" y="1112812"/>
                  </a:lnTo>
                  <a:lnTo>
                    <a:pt x="421138" y="1093825"/>
                  </a:lnTo>
                  <a:lnTo>
                    <a:pt x="376915" y="1073508"/>
                  </a:lnTo>
                  <a:lnTo>
                    <a:pt x="334670" y="1051913"/>
                  </a:lnTo>
                  <a:lnTo>
                    <a:pt x="294494" y="1029091"/>
                  </a:lnTo>
                  <a:lnTo>
                    <a:pt x="256478" y="1005094"/>
                  </a:lnTo>
                  <a:lnTo>
                    <a:pt x="220711" y="979973"/>
                  </a:lnTo>
                  <a:lnTo>
                    <a:pt x="187286" y="953780"/>
                  </a:lnTo>
                  <a:lnTo>
                    <a:pt x="156291" y="926566"/>
                  </a:lnTo>
                  <a:lnTo>
                    <a:pt x="127819" y="898382"/>
                  </a:lnTo>
                  <a:lnTo>
                    <a:pt x="101959" y="869281"/>
                  </a:lnTo>
                  <a:lnTo>
                    <a:pt x="58439" y="808530"/>
                  </a:lnTo>
                  <a:lnTo>
                    <a:pt x="26456" y="744725"/>
                  </a:lnTo>
                  <a:lnTo>
                    <a:pt x="6734" y="678278"/>
                  </a:lnTo>
                  <a:lnTo>
                    <a:pt x="0" y="609600"/>
                  </a:lnTo>
                  <a:close/>
                </a:path>
              </a:pathLst>
            </a:custGeom>
            <a:ln w="12700">
              <a:solidFill>
                <a:srgbClr val="000000"/>
              </a:solidFill>
            </a:ln>
          </p:spPr>
          <p:txBody>
            <a:bodyPr wrap="square" lIns="0" tIns="0" rIns="0" bIns="0" rtlCol="0"/>
            <a:lstStyle/>
            <a:p>
              <a:endParaRPr/>
            </a:p>
          </p:txBody>
        </p:sp>
        <p:sp>
          <p:nvSpPr>
            <p:cNvPr id="9" name="object 9"/>
            <p:cNvSpPr/>
            <p:nvPr/>
          </p:nvSpPr>
          <p:spPr>
            <a:xfrm>
              <a:off x="5441950" y="3282950"/>
              <a:ext cx="2082800" cy="1104900"/>
            </a:xfrm>
            <a:custGeom>
              <a:avLst/>
              <a:gdLst/>
              <a:ahLst/>
              <a:cxnLst/>
              <a:rect l="l" t="t" r="r" b="b"/>
              <a:pathLst>
                <a:path w="2082800" h="1104900">
                  <a:moveTo>
                    <a:pt x="0" y="552450"/>
                  </a:moveTo>
                  <a:lnTo>
                    <a:pt x="7006" y="488022"/>
                  </a:lnTo>
                  <a:lnTo>
                    <a:pt x="27504" y="425778"/>
                  </a:lnTo>
                  <a:lnTo>
                    <a:pt x="60712" y="366131"/>
                  </a:lnTo>
                  <a:lnTo>
                    <a:pt x="105849" y="309496"/>
                  </a:lnTo>
                  <a:lnTo>
                    <a:pt x="162133" y="256288"/>
                  </a:lnTo>
                  <a:lnTo>
                    <a:pt x="194211" y="231098"/>
                  </a:lnTo>
                  <a:lnTo>
                    <a:pt x="228783" y="206920"/>
                  </a:lnTo>
                  <a:lnTo>
                    <a:pt x="265752" y="183806"/>
                  </a:lnTo>
                  <a:lnTo>
                    <a:pt x="305018" y="161808"/>
                  </a:lnTo>
                  <a:lnTo>
                    <a:pt x="346486" y="140978"/>
                  </a:lnTo>
                  <a:lnTo>
                    <a:pt x="390057" y="121367"/>
                  </a:lnTo>
                  <a:lnTo>
                    <a:pt x="435633" y="103026"/>
                  </a:lnTo>
                  <a:lnTo>
                    <a:pt x="483117" y="86009"/>
                  </a:lnTo>
                  <a:lnTo>
                    <a:pt x="532411" y="70367"/>
                  </a:lnTo>
                  <a:lnTo>
                    <a:pt x="583418" y="56151"/>
                  </a:lnTo>
                  <a:lnTo>
                    <a:pt x="636040" y="43414"/>
                  </a:lnTo>
                  <a:lnTo>
                    <a:pt x="690178" y="32207"/>
                  </a:lnTo>
                  <a:lnTo>
                    <a:pt x="745736" y="22581"/>
                  </a:lnTo>
                  <a:lnTo>
                    <a:pt x="802616" y="14590"/>
                  </a:lnTo>
                  <a:lnTo>
                    <a:pt x="860720" y="8284"/>
                  </a:lnTo>
                  <a:lnTo>
                    <a:pt x="919950" y="3716"/>
                  </a:lnTo>
                  <a:lnTo>
                    <a:pt x="980209" y="937"/>
                  </a:lnTo>
                  <a:lnTo>
                    <a:pt x="1041400" y="0"/>
                  </a:lnTo>
                  <a:lnTo>
                    <a:pt x="1102590" y="937"/>
                  </a:lnTo>
                  <a:lnTo>
                    <a:pt x="1162849" y="3716"/>
                  </a:lnTo>
                  <a:lnTo>
                    <a:pt x="1222079" y="8284"/>
                  </a:lnTo>
                  <a:lnTo>
                    <a:pt x="1280183" y="14590"/>
                  </a:lnTo>
                  <a:lnTo>
                    <a:pt x="1337063" y="22581"/>
                  </a:lnTo>
                  <a:lnTo>
                    <a:pt x="1392621" y="32207"/>
                  </a:lnTo>
                  <a:lnTo>
                    <a:pt x="1446759" y="43414"/>
                  </a:lnTo>
                  <a:lnTo>
                    <a:pt x="1499381" y="56151"/>
                  </a:lnTo>
                  <a:lnTo>
                    <a:pt x="1550387" y="70367"/>
                  </a:lnTo>
                  <a:lnTo>
                    <a:pt x="1599682" y="86009"/>
                  </a:lnTo>
                  <a:lnTo>
                    <a:pt x="1647166" y="103026"/>
                  </a:lnTo>
                  <a:lnTo>
                    <a:pt x="1692742" y="121367"/>
                  </a:lnTo>
                  <a:lnTo>
                    <a:pt x="1736313" y="140978"/>
                  </a:lnTo>
                  <a:lnTo>
                    <a:pt x="1777780" y="161808"/>
                  </a:lnTo>
                  <a:lnTo>
                    <a:pt x="1817047" y="183806"/>
                  </a:lnTo>
                  <a:lnTo>
                    <a:pt x="1854016" y="206920"/>
                  </a:lnTo>
                  <a:lnTo>
                    <a:pt x="1888588" y="231098"/>
                  </a:lnTo>
                  <a:lnTo>
                    <a:pt x="1920666" y="256288"/>
                  </a:lnTo>
                  <a:lnTo>
                    <a:pt x="1950153" y="282438"/>
                  </a:lnTo>
                  <a:lnTo>
                    <a:pt x="2000961" y="337411"/>
                  </a:lnTo>
                  <a:lnTo>
                    <a:pt x="2040231" y="395604"/>
                  </a:lnTo>
                  <a:lnTo>
                    <a:pt x="2067182" y="456601"/>
                  </a:lnTo>
                  <a:lnTo>
                    <a:pt x="2081032" y="519989"/>
                  </a:lnTo>
                  <a:lnTo>
                    <a:pt x="2082800" y="552450"/>
                  </a:lnTo>
                  <a:lnTo>
                    <a:pt x="2081032" y="584910"/>
                  </a:lnTo>
                  <a:lnTo>
                    <a:pt x="2067182" y="648298"/>
                  </a:lnTo>
                  <a:lnTo>
                    <a:pt x="2040231" y="709295"/>
                  </a:lnTo>
                  <a:lnTo>
                    <a:pt x="2000961" y="767488"/>
                  </a:lnTo>
                  <a:lnTo>
                    <a:pt x="1950153" y="822461"/>
                  </a:lnTo>
                  <a:lnTo>
                    <a:pt x="1920666" y="848611"/>
                  </a:lnTo>
                  <a:lnTo>
                    <a:pt x="1888588" y="873801"/>
                  </a:lnTo>
                  <a:lnTo>
                    <a:pt x="1854016" y="897979"/>
                  </a:lnTo>
                  <a:lnTo>
                    <a:pt x="1817047" y="921093"/>
                  </a:lnTo>
                  <a:lnTo>
                    <a:pt x="1777780" y="943091"/>
                  </a:lnTo>
                  <a:lnTo>
                    <a:pt x="1736313" y="963921"/>
                  </a:lnTo>
                  <a:lnTo>
                    <a:pt x="1692742" y="983532"/>
                  </a:lnTo>
                  <a:lnTo>
                    <a:pt x="1647166" y="1001873"/>
                  </a:lnTo>
                  <a:lnTo>
                    <a:pt x="1599682" y="1018890"/>
                  </a:lnTo>
                  <a:lnTo>
                    <a:pt x="1550387" y="1034532"/>
                  </a:lnTo>
                  <a:lnTo>
                    <a:pt x="1499381" y="1048748"/>
                  </a:lnTo>
                  <a:lnTo>
                    <a:pt x="1446759" y="1061485"/>
                  </a:lnTo>
                  <a:lnTo>
                    <a:pt x="1392621" y="1072692"/>
                  </a:lnTo>
                  <a:lnTo>
                    <a:pt x="1337063" y="1082318"/>
                  </a:lnTo>
                  <a:lnTo>
                    <a:pt x="1280183" y="1090309"/>
                  </a:lnTo>
                  <a:lnTo>
                    <a:pt x="1222079" y="1096615"/>
                  </a:lnTo>
                  <a:lnTo>
                    <a:pt x="1162849" y="1101183"/>
                  </a:lnTo>
                  <a:lnTo>
                    <a:pt x="1102590" y="1103962"/>
                  </a:lnTo>
                  <a:lnTo>
                    <a:pt x="1041400" y="1104900"/>
                  </a:lnTo>
                  <a:lnTo>
                    <a:pt x="980209" y="1103962"/>
                  </a:lnTo>
                  <a:lnTo>
                    <a:pt x="919950" y="1101183"/>
                  </a:lnTo>
                  <a:lnTo>
                    <a:pt x="860720" y="1096615"/>
                  </a:lnTo>
                  <a:lnTo>
                    <a:pt x="802616" y="1090309"/>
                  </a:lnTo>
                  <a:lnTo>
                    <a:pt x="745736" y="1082318"/>
                  </a:lnTo>
                  <a:lnTo>
                    <a:pt x="690178" y="1072692"/>
                  </a:lnTo>
                  <a:lnTo>
                    <a:pt x="636040" y="1061485"/>
                  </a:lnTo>
                  <a:lnTo>
                    <a:pt x="583418" y="1048748"/>
                  </a:lnTo>
                  <a:lnTo>
                    <a:pt x="532411" y="1034532"/>
                  </a:lnTo>
                  <a:lnTo>
                    <a:pt x="483117" y="1018890"/>
                  </a:lnTo>
                  <a:lnTo>
                    <a:pt x="435633" y="1001873"/>
                  </a:lnTo>
                  <a:lnTo>
                    <a:pt x="390057" y="983532"/>
                  </a:lnTo>
                  <a:lnTo>
                    <a:pt x="346486" y="963921"/>
                  </a:lnTo>
                  <a:lnTo>
                    <a:pt x="305018" y="943091"/>
                  </a:lnTo>
                  <a:lnTo>
                    <a:pt x="265752" y="921093"/>
                  </a:lnTo>
                  <a:lnTo>
                    <a:pt x="228783" y="897979"/>
                  </a:lnTo>
                  <a:lnTo>
                    <a:pt x="194211" y="873801"/>
                  </a:lnTo>
                  <a:lnTo>
                    <a:pt x="162133" y="848611"/>
                  </a:lnTo>
                  <a:lnTo>
                    <a:pt x="132646" y="822461"/>
                  </a:lnTo>
                  <a:lnTo>
                    <a:pt x="81838" y="767488"/>
                  </a:lnTo>
                  <a:lnTo>
                    <a:pt x="42568" y="709295"/>
                  </a:lnTo>
                  <a:lnTo>
                    <a:pt x="15617" y="648298"/>
                  </a:lnTo>
                  <a:lnTo>
                    <a:pt x="1767" y="584910"/>
                  </a:lnTo>
                  <a:lnTo>
                    <a:pt x="0" y="552450"/>
                  </a:lnTo>
                  <a:close/>
                </a:path>
              </a:pathLst>
            </a:custGeom>
            <a:ln w="12700">
              <a:solidFill>
                <a:srgbClr val="000000"/>
              </a:solidFill>
            </a:ln>
          </p:spPr>
          <p:txBody>
            <a:bodyPr wrap="square" lIns="0" tIns="0" rIns="0" bIns="0" rtlCol="0"/>
            <a:lstStyle/>
            <a:p>
              <a:endParaRPr/>
            </a:p>
          </p:txBody>
        </p:sp>
      </p:grpSp>
      <p:sp>
        <p:nvSpPr>
          <p:cNvPr id="10" name="object 10"/>
          <p:cNvSpPr txBox="1"/>
          <p:nvPr/>
        </p:nvSpPr>
        <p:spPr>
          <a:xfrm>
            <a:off x="5823647" y="3466925"/>
            <a:ext cx="322580" cy="23876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9106FF"/>
                </a:solidFill>
                <a:latin typeface="Times New Roman"/>
                <a:cs typeface="Times New Roman"/>
              </a:rPr>
              <a:t>paw</a:t>
            </a:r>
            <a:endParaRPr sz="1400">
              <a:latin typeface="Times New Roman"/>
              <a:cs typeface="Times New Roman"/>
            </a:endParaRPr>
          </a:p>
        </p:txBody>
      </p:sp>
      <p:sp>
        <p:nvSpPr>
          <p:cNvPr id="11" name="object 11"/>
          <p:cNvSpPr/>
          <p:nvPr/>
        </p:nvSpPr>
        <p:spPr>
          <a:xfrm>
            <a:off x="3054350" y="4260850"/>
            <a:ext cx="2349500" cy="1155700"/>
          </a:xfrm>
          <a:custGeom>
            <a:avLst/>
            <a:gdLst/>
            <a:ahLst/>
            <a:cxnLst/>
            <a:rect l="l" t="t" r="r" b="b"/>
            <a:pathLst>
              <a:path w="2349500" h="1155700">
                <a:moveTo>
                  <a:pt x="0" y="577850"/>
                </a:moveTo>
                <a:lnTo>
                  <a:pt x="6459" y="516889"/>
                </a:lnTo>
                <a:lnTo>
                  <a:pt x="25404" y="457756"/>
                </a:lnTo>
                <a:lnTo>
                  <a:pt x="56185" y="400772"/>
                </a:lnTo>
                <a:lnTo>
                  <a:pt x="98153" y="346255"/>
                </a:lnTo>
                <a:lnTo>
                  <a:pt x="150658" y="294526"/>
                </a:lnTo>
                <a:lnTo>
                  <a:pt x="180659" y="269806"/>
                </a:lnTo>
                <a:lnTo>
                  <a:pt x="213050" y="245903"/>
                </a:lnTo>
                <a:lnTo>
                  <a:pt x="247751" y="222856"/>
                </a:lnTo>
                <a:lnTo>
                  <a:pt x="284681" y="200705"/>
                </a:lnTo>
                <a:lnTo>
                  <a:pt x="323758" y="179491"/>
                </a:lnTo>
                <a:lnTo>
                  <a:pt x="364900" y="159254"/>
                </a:lnTo>
                <a:lnTo>
                  <a:pt x="408028" y="140032"/>
                </a:lnTo>
                <a:lnTo>
                  <a:pt x="453059" y="121867"/>
                </a:lnTo>
                <a:lnTo>
                  <a:pt x="499912" y="104797"/>
                </a:lnTo>
                <a:lnTo>
                  <a:pt x="548507" y="88864"/>
                </a:lnTo>
                <a:lnTo>
                  <a:pt x="598762" y="74107"/>
                </a:lnTo>
                <a:lnTo>
                  <a:pt x="650595" y="60566"/>
                </a:lnTo>
                <a:lnTo>
                  <a:pt x="703927" y="48280"/>
                </a:lnTo>
                <a:lnTo>
                  <a:pt x="758674" y="37291"/>
                </a:lnTo>
                <a:lnTo>
                  <a:pt x="814757" y="27637"/>
                </a:lnTo>
                <a:lnTo>
                  <a:pt x="872094" y="19358"/>
                </a:lnTo>
                <a:lnTo>
                  <a:pt x="930604" y="12496"/>
                </a:lnTo>
                <a:lnTo>
                  <a:pt x="990206" y="7089"/>
                </a:lnTo>
                <a:lnTo>
                  <a:pt x="1050818" y="3177"/>
                </a:lnTo>
                <a:lnTo>
                  <a:pt x="1112360" y="800"/>
                </a:lnTo>
                <a:lnTo>
                  <a:pt x="1174750" y="0"/>
                </a:lnTo>
                <a:lnTo>
                  <a:pt x="1237139" y="800"/>
                </a:lnTo>
                <a:lnTo>
                  <a:pt x="1298681" y="3177"/>
                </a:lnTo>
                <a:lnTo>
                  <a:pt x="1359293" y="7089"/>
                </a:lnTo>
                <a:lnTo>
                  <a:pt x="1418895" y="12496"/>
                </a:lnTo>
                <a:lnTo>
                  <a:pt x="1477405" y="19358"/>
                </a:lnTo>
                <a:lnTo>
                  <a:pt x="1534742" y="27637"/>
                </a:lnTo>
                <a:lnTo>
                  <a:pt x="1590825" y="37291"/>
                </a:lnTo>
                <a:lnTo>
                  <a:pt x="1645572" y="48280"/>
                </a:lnTo>
                <a:lnTo>
                  <a:pt x="1698904" y="60566"/>
                </a:lnTo>
                <a:lnTo>
                  <a:pt x="1750737" y="74107"/>
                </a:lnTo>
                <a:lnTo>
                  <a:pt x="1800992" y="88864"/>
                </a:lnTo>
                <a:lnTo>
                  <a:pt x="1849587" y="104797"/>
                </a:lnTo>
                <a:lnTo>
                  <a:pt x="1896440" y="121867"/>
                </a:lnTo>
                <a:lnTo>
                  <a:pt x="1941471" y="140032"/>
                </a:lnTo>
                <a:lnTo>
                  <a:pt x="1984599" y="159254"/>
                </a:lnTo>
                <a:lnTo>
                  <a:pt x="2025741" y="179491"/>
                </a:lnTo>
                <a:lnTo>
                  <a:pt x="2064818" y="200705"/>
                </a:lnTo>
                <a:lnTo>
                  <a:pt x="2101747" y="222856"/>
                </a:lnTo>
                <a:lnTo>
                  <a:pt x="2136449" y="245903"/>
                </a:lnTo>
                <a:lnTo>
                  <a:pt x="2168840" y="269806"/>
                </a:lnTo>
                <a:lnTo>
                  <a:pt x="2198841" y="294526"/>
                </a:lnTo>
                <a:lnTo>
                  <a:pt x="2251346" y="346255"/>
                </a:lnTo>
                <a:lnTo>
                  <a:pt x="2293314" y="400772"/>
                </a:lnTo>
                <a:lnTo>
                  <a:pt x="2324095" y="457756"/>
                </a:lnTo>
                <a:lnTo>
                  <a:pt x="2343040" y="516889"/>
                </a:lnTo>
                <a:lnTo>
                  <a:pt x="2349500" y="577850"/>
                </a:lnTo>
                <a:lnTo>
                  <a:pt x="2347871" y="608539"/>
                </a:lnTo>
                <a:lnTo>
                  <a:pt x="2335088" y="668625"/>
                </a:lnTo>
                <a:lnTo>
                  <a:pt x="2310144" y="726723"/>
                </a:lnTo>
                <a:lnTo>
                  <a:pt x="2273688" y="782514"/>
                </a:lnTo>
                <a:lnTo>
                  <a:pt x="2226370" y="835677"/>
                </a:lnTo>
                <a:lnTo>
                  <a:pt x="2168840" y="885893"/>
                </a:lnTo>
                <a:lnTo>
                  <a:pt x="2136449" y="909796"/>
                </a:lnTo>
                <a:lnTo>
                  <a:pt x="2101747" y="932843"/>
                </a:lnTo>
                <a:lnTo>
                  <a:pt x="2064818" y="954994"/>
                </a:lnTo>
                <a:lnTo>
                  <a:pt x="2025741" y="976208"/>
                </a:lnTo>
                <a:lnTo>
                  <a:pt x="1984599" y="996445"/>
                </a:lnTo>
                <a:lnTo>
                  <a:pt x="1941471" y="1015667"/>
                </a:lnTo>
                <a:lnTo>
                  <a:pt x="1896440" y="1033832"/>
                </a:lnTo>
                <a:lnTo>
                  <a:pt x="1849587" y="1050902"/>
                </a:lnTo>
                <a:lnTo>
                  <a:pt x="1800992" y="1066835"/>
                </a:lnTo>
                <a:lnTo>
                  <a:pt x="1750737" y="1081592"/>
                </a:lnTo>
                <a:lnTo>
                  <a:pt x="1698904" y="1095133"/>
                </a:lnTo>
                <a:lnTo>
                  <a:pt x="1645572" y="1107419"/>
                </a:lnTo>
                <a:lnTo>
                  <a:pt x="1590825" y="1118408"/>
                </a:lnTo>
                <a:lnTo>
                  <a:pt x="1534742" y="1128062"/>
                </a:lnTo>
                <a:lnTo>
                  <a:pt x="1477405" y="1136341"/>
                </a:lnTo>
                <a:lnTo>
                  <a:pt x="1418895" y="1143203"/>
                </a:lnTo>
                <a:lnTo>
                  <a:pt x="1359293" y="1148611"/>
                </a:lnTo>
                <a:lnTo>
                  <a:pt x="1298681" y="1152522"/>
                </a:lnTo>
                <a:lnTo>
                  <a:pt x="1237139" y="1154899"/>
                </a:lnTo>
                <a:lnTo>
                  <a:pt x="1174750" y="1155700"/>
                </a:lnTo>
                <a:lnTo>
                  <a:pt x="1112360" y="1154899"/>
                </a:lnTo>
                <a:lnTo>
                  <a:pt x="1050818" y="1152522"/>
                </a:lnTo>
                <a:lnTo>
                  <a:pt x="990206" y="1148611"/>
                </a:lnTo>
                <a:lnTo>
                  <a:pt x="930604" y="1143203"/>
                </a:lnTo>
                <a:lnTo>
                  <a:pt x="872094" y="1136341"/>
                </a:lnTo>
                <a:lnTo>
                  <a:pt x="814757" y="1128062"/>
                </a:lnTo>
                <a:lnTo>
                  <a:pt x="758674" y="1118408"/>
                </a:lnTo>
                <a:lnTo>
                  <a:pt x="703927" y="1107419"/>
                </a:lnTo>
                <a:lnTo>
                  <a:pt x="650595" y="1095133"/>
                </a:lnTo>
                <a:lnTo>
                  <a:pt x="598762" y="1081592"/>
                </a:lnTo>
                <a:lnTo>
                  <a:pt x="548507" y="1066835"/>
                </a:lnTo>
                <a:lnTo>
                  <a:pt x="499912" y="1050902"/>
                </a:lnTo>
                <a:lnTo>
                  <a:pt x="453059" y="1033832"/>
                </a:lnTo>
                <a:lnTo>
                  <a:pt x="408028" y="1015667"/>
                </a:lnTo>
                <a:lnTo>
                  <a:pt x="364900" y="996445"/>
                </a:lnTo>
                <a:lnTo>
                  <a:pt x="323758" y="976208"/>
                </a:lnTo>
                <a:lnTo>
                  <a:pt x="284681" y="954994"/>
                </a:lnTo>
                <a:lnTo>
                  <a:pt x="247751" y="932843"/>
                </a:lnTo>
                <a:lnTo>
                  <a:pt x="213050" y="909796"/>
                </a:lnTo>
                <a:lnTo>
                  <a:pt x="180659" y="885893"/>
                </a:lnTo>
                <a:lnTo>
                  <a:pt x="150658" y="861173"/>
                </a:lnTo>
                <a:lnTo>
                  <a:pt x="98153" y="809444"/>
                </a:lnTo>
                <a:lnTo>
                  <a:pt x="56185" y="754927"/>
                </a:lnTo>
                <a:lnTo>
                  <a:pt x="25404" y="697943"/>
                </a:lnTo>
                <a:lnTo>
                  <a:pt x="6459" y="638810"/>
                </a:lnTo>
                <a:lnTo>
                  <a:pt x="0" y="577850"/>
                </a:lnTo>
                <a:close/>
              </a:path>
            </a:pathLst>
          </a:custGeom>
          <a:ln w="12700">
            <a:solidFill>
              <a:srgbClr val="000000"/>
            </a:solidFill>
          </a:ln>
        </p:spPr>
        <p:txBody>
          <a:bodyPr wrap="square" lIns="0" tIns="0" rIns="0" bIns="0" rtlCol="0"/>
          <a:lstStyle/>
          <a:p>
            <a:endParaRPr/>
          </a:p>
        </p:txBody>
      </p:sp>
      <p:sp>
        <p:nvSpPr>
          <p:cNvPr id="12" name="object 12"/>
          <p:cNvSpPr txBox="1"/>
          <p:nvPr/>
        </p:nvSpPr>
        <p:spPr>
          <a:xfrm>
            <a:off x="4189604" y="4453995"/>
            <a:ext cx="243204"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9106FF"/>
                </a:solidFill>
                <a:latin typeface="Times New Roman"/>
                <a:cs typeface="Times New Roman"/>
              </a:rPr>
              <a:t>l</a:t>
            </a:r>
            <a:r>
              <a:rPr sz="1400" dirty="0">
                <a:solidFill>
                  <a:srgbClr val="9106FF"/>
                </a:solidFill>
                <a:latin typeface="Times New Roman"/>
                <a:cs typeface="Times New Roman"/>
              </a:rPr>
              <a:t>eg</a:t>
            </a:r>
            <a:endParaRPr sz="1400">
              <a:latin typeface="Times New Roman"/>
              <a:cs typeface="Times New Roman"/>
            </a:endParaRPr>
          </a:p>
        </p:txBody>
      </p:sp>
      <p:grpSp>
        <p:nvGrpSpPr>
          <p:cNvPr id="13" name="object 13"/>
          <p:cNvGrpSpPr/>
          <p:nvPr/>
        </p:nvGrpSpPr>
        <p:grpSpPr>
          <a:xfrm>
            <a:off x="2374900" y="4800600"/>
            <a:ext cx="4203700" cy="1231900"/>
            <a:chOff x="2374900" y="4800600"/>
            <a:chExt cx="4203700" cy="1231900"/>
          </a:xfrm>
        </p:grpSpPr>
        <p:sp>
          <p:nvSpPr>
            <p:cNvPr id="14" name="object 14"/>
            <p:cNvSpPr/>
            <p:nvPr/>
          </p:nvSpPr>
          <p:spPr>
            <a:xfrm>
              <a:off x="2381250" y="5022850"/>
              <a:ext cx="2120900" cy="1003300"/>
            </a:xfrm>
            <a:custGeom>
              <a:avLst/>
              <a:gdLst/>
              <a:ahLst/>
              <a:cxnLst/>
              <a:rect l="l" t="t" r="r" b="b"/>
              <a:pathLst>
                <a:path w="2120900" h="1003300">
                  <a:moveTo>
                    <a:pt x="0" y="501650"/>
                  </a:moveTo>
                  <a:lnTo>
                    <a:pt x="7667" y="441015"/>
                  </a:lnTo>
                  <a:lnTo>
                    <a:pt x="30078" y="382528"/>
                  </a:lnTo>
                  <a:lnTo>
                    <a:pt x="66344" y="326608"/>
                  </a:lnTo>
                  <a:lnTo>
                    <a:pt x="115579" y="273673"/>
                  </a:lnTo>
                  <a:lnTo>
                    <a:pt x="144782" y="248457"/>
                  </a:lnTo>
                  <a:lnTo>
                    <a:pt x="176895" y="224145"/>
                  </a:lnTo>
                  <a:lnTo>
                    <a:pt x="211806" y="200789"/>
                  </a:lnTo>
                  <a:lnTo>
                    <a:pt x="249404" y="178443"/>
                  </a:lnTo>
                  <a:lnTo>
                    <a:pt x="289579" y="157158"/>
                  </a:lnTo>
                  <a:lnTo>
                    <a:pt x="332220" y="136986"/>
                  </a:lnTo>
                  <a:lnTo>
                    <a:pt x="377215" y="117981"/>
                  </a:lnTo>
                  <a:lnTo>
                    <a:pt x="424454" y="100195"/>
                  </a:lnTo>
                  <a:lnTo>
                    <a:pt x="473826" y="83680"/>
                  </a:lnTo>
                  <a:lnTo>
                    <a:pt x="525220" y="68489"/>
                  </a:lnTo>
                  <a:lnTo>
                    <a:pt x="578525" y="54675"/>
                  </a:lnTo>
                  <a:lnTo>
                    <a:pt x="633630" y="42289"/>
                  </a:lnTo>
                  <a:lnTo>
                    <a:pt x="690424" y="31384"/>
                  </a:lnTo>
                  <a:lnTo>
                    <a:pt x="748797" y="22013"/>
                  </a:lnTo>
                  <a:lnTo>
                    <a:pt x="808636" y="14228"/>
                  </a:lnTo>
                  <a:lnTo>
                    <a:pt x="869832" y="8082"/>
                  </a:lnTo>
                  <a:lnTo>
                    <a:pt x="932274" y="3627"/>
                  </a:lnTo>
                  <a:lnTo>
                    <a:pt x="995850" y="915"/>
                  </a:lnTo>
                  <a:lnTo>
                    <a:pt x="1060450" y="0"/>
                  </a:lnTo>
                  <a:lnTo>
                    <a:pt x="1125049" y="915"/>
                  </a:lnTo>
                  <a:lnTo>
                    <a:pt x="1188625" y="3627"/>
                  </a:lnTo>
                  <a:lnTo>
                    <a:pt x="1251067" y="8082"/>
                  </a:lnTo>
                  <a:lnTo>
                    <a:pt x="1312263" y="14228"/>
                  </a:lnTo>
                  <a:lnTo>
                    <a:pt x="1372102" y="22013"/>
                  </a:lnTo>
                  <a:lnTo>
                    <a:pt x="1430475" y="31384"/>
                  </a:lnTo>
                  <a:lnTo>
                    <a:pt x="1487269" y="42289"/>
                  </a:lnTo>
                  <a:lnTo>
                    <a:pt x="1542374" y="54675"/>
                  </a:lnTo>
                  <a:lnTo>
                    <a:pt x="1595679" y="68489"/>
                  </a:lnTo>
                  <a:lnTo>
                    <a:pt x="1647073" y="83680"/>
                  </a:lnTo>
                  <a:lnTo>
                    <a:pt x="1696445" y="100195"/>
                  </a:lnTo>
                  <a:lnTo>
                    <a:pt x="1743684" y="117981"/>
                  </a:lnTo>
                  <a:lnTo>
                    <a:pt x="1788679" y="136986"/>
                  </a:lnTo>
                  <a:lnTo>
                    <a:pt x="1831320" y="157158"/>
                  </a:lnTo>
                  <a:lnTo>
                    <a:pt x="1871495" y="178443"/>
                  </a:lnTo>
                  <a:lnTo>
                    <a:pt x="1909093" y="200789"/>
                  </a:lnTo>
                  <a:lnTo>
                    <a:pt x="1944004" y="224145"/>
                  </a:lnTo>
                  <a:lnTo>
                    <a:pt x="1976117" y="248457"/>
                  </a:lnTo>
                  <a:lnTo>
                    <a:pt x="2005320" y="273673"/>
                  </a:lnTo>
                  <a:lnTo>
                    <a:pt x="2054555" y="326608"/>
                  </a:lnTo>
                  <a:lnTo>
                    <a:pt x="2090821" y="382528"/>
                  </a:lnTo>
                  <a:lnTo>
                    <a:pt x="2113232" y="441015"/>
                  </a:lnTo>
                  <a:lnTo>
                    <a:pt x="2120900" y="501650"/>
                  </a:lnTo>
                  <a:lnTo>
                    <a:pt x="2118964" y="532209"/>
                  </a:lnTo>
                  <a:lnTo>
                    <a:pt x="2103814" y="591822"/>
                  </a:lnTo>
                  <a:lnTo>
                    <a:pt x="2074365" y="649078"/>
                  </a:lnTo>
                  <a:lnTo>
                    <a:pt x="2031503" y="703558"/>
                  </a:lnTo>
                  <a:lnTo>
                    <a:pt x="1976117" y="754842"/>
                  </a:lnTo>
                  <a:lnTo>
                    <a:pt x="1944004" y="779154"/>
                  </a:lnTo>
                  <a:lnTo>
                    <a:pt x="1909093" y="802510"/>
                  </a:lnTo>
                  <a:lnTo>
                    <a:pt x="1871495" y="824856"/>
                  </a:lnTo>
                  <a:lnTo>
                    <a:pt x="1831320" y="846141"/>
                  </a:lnTo>
                  <a:lnTo>
                    <a:pt x="1788679" y="866313"/>
                  </a:lnTo>
                  <a:lnTo>
                    <a:pt x="1743684" y="885318"/>
                  </a:lnTo>
                  <a:lnTo>
                    <a:pt x="1696445" y="903104"/>
                  </a:lnTo>
                  <a:lnTo>
                    <a:pt x="1647073" y="919619"/>
                  </a:lnTo>
                  <a:lnTo>
                    <a:pt x="1595679" y="934810"/>
                  </a:lnTo>
                  <a:lnTo>
                    <a:pt x="1542374" y="948624"/>
                  </a:lnTo>
                  <a:lnTo>
                    <a:pt x="1487269" y="961010"/>
                  </a:lnTo>
                  <a:lnTo>
                    <a:pt x="1430475" y="971915"/>
                  </a:lnTo>
                  <a:lnTo>
                    <a:pt x="1372102" y="981286"/>
                  </a:lnTo>
                  <a:lnTo>
                    <a:pt x="1312263" y="989071"/>
                  </a:lnTo>
                  <a:lnTo>
                    <a:pt x="1251067" y="995217"/>
                  </a:lnTo>
                  <a:lnTo>
                    <a:pt x="1188625" y="999672"/>
                  </a:lnTo>
                  <a:lnTo>
                    <a:pt x="1125049" y="1002384"/>
                  </a:lnTo>
                  <a:lnTo>
                    <a:pt x="1060450" y="1003300"/>
                  </a:lnTo>
                  <a:lnTo>
                    <a:pt x="995850" y="1002384"/>
                  </a:lnTo>
                  <a:lnTo>
                    <a:pt x="932274" y="999672"/>
                  </a:lnTo>
                  <a:lnTo>
                    <a:pt x="869832" y="995217"/>
                  </a:lnTo>
                  <a:lnTo>
                    <a:pt x="808636" y="989071"/>
                  </a:lnTo>
                  <a:lnTo>
                    <a:pt x="748797" y="981286"/>
                  </a:lnTo>
                  <a:lnTo>
                    <a:pt x="690424" y="971915"/>
                  </a:lnTo>
                  <a:lnTo>
                    <a:pt x="633630" y="961010"/>
                  </a:lnTo>
                  <a:lnTo>
                    <a:pt x="578525" y="948624"/>
                  </a:lnTo>
                  <a:lnTo>
                    <a:pt x="525220" y="934810"/>
                  </a:lnTo>
                  <a:lnTo>
                    <a:pt x="473826" y="919619"/>
                  </a:lnTo>
                  <a:lnTo>
                    <a:pt x="424454" y="903104"/>
                  </a:lnTo>
                  <a:lnTo>
                    <a:pt x="377215" y="885318"/>
                  </a:lnTo>
                  <a:lnTo>
                    <a:pt x="332220" y="866313"/>
                  </a:lnTo>
                  <a:lnTo>
                    <a:pt x="289579" y="846141"/>
                  </a:lnTo>
                  <a:lnTo>
                    <a:pt x="249404" y="824856"/>
                  </a:lnTo>
                  <a:lnTo>
                    <a:pt x="211806" y="802510"/>
                  </a:lnTo>
                  <a:lnTo>
                    <a:pt x="176895" y="779154"/>
                  </a:lnTo>
                  <a:lnTo>
                    <a:pt x="144782" y="754842"/>
                  </a:lnTo>
                  <a:lnTo>
                    <a:pt x="115579" y="729626"/>
                  </a:lnTo>
                  <a:lnTo>
                    <a:pt x="66344" y="676691"/>
                  </a:lnTo>
                  <a:lnTo>
                    <a:pt x="30078" y="620771"/>
                  </a:lnTo>
                  <a:lnTo>
                    <a:pt x="7667" y="562284"/>
                  </a:lnTo>
                  <a:lnTo>
                    <a:pt x="0" y="501650"/>
                  </a:lnTo>
                  <a:close/>
                </a:path>
              </a:pathLst>
            </a:custGeom>
            <a:ln w="12700">
              <a:solidFill>
                <a:srgbClr val="000000"/>
              </a:solidFill>
            </a:ln>
          </p:spPr>
          <p:txBody>
            <a:bodyPr wrap="square" lIns="0" tIns="0" rIns="0" bIns="0" rtlCol="0"/>
            <a:lstStyle/>
            <a:p>
              <a:endParaRPr/>
            </a:p>
          </p:txBody>
        </p:sp>
        <p:sp>
          <p:nvSpPr>
            <p:cNvPr id="15" name="object 15"/>
            <p:cNvSpPr/>
            <p:nvPr/>
          </p:nvSpPr>
          <p:spPr>
            <a:xfrm>
              <a:off x="4489450" y="4806950"/>
              <a:ext cx="2082800" cy="977900"/>
            </a:xfrm>
            <a:custGeom>
              <a:avLst/>
              <a:gdLst/>
              <a:ahLst/>
              <a:cxnLst/>
              <a:rect l="l" t="t" r="r" b="b"/>
              <a:pathLst>
                <a:path w="2082800" h="977900">
                  <a:moveTo>
                    <a:pt x="0" y="488950"/>
                  </a:moveTo>
                  <a:lnTo>
                    <a:pt x="7529" y="429851"/>
                  </a:lnTo>
                  <a:lnTo>
                    <a:pt x="29537" y="372844"/>
                  </a:lnTo>
                  <a:lnTo>
                    <a:pt x="65152" y="318339"/>
                  </a:lnTo>
                  <a:lnTo>
                    <a:pt x="113502" y="266745"/>
                  </a:lnTo>
                  <a:lnTo>
                    <a:pt x="173717" y="218470"/>
                  </a:lnTo>
                  <a:lnTo>
                    <a:pt x="208001" y="195706"/>
                  </a:lnTo>
                  <a:lnTo>
                    <a:pt x="244924" y="173925"/>
                  </a:lnTo>
                  <a:lnTo>
                    <a:pt x="284377" y="153179"/>
                  </a:lnTo>
                  <a:lnTo>
                    <a:pt x="326252" y="133518"/>
                  </a:lnTo>
                  <a:lnTo>
                    <a:pt x="370439" y="114994"/>
                  </a:lnTo>
                  <a:lnTo>
                    <a:pt x="416829" y="97659"/>
                  </a:lnTo>
                  <a:lnTo>
                    <a:pt x="465314" y="81562"/>
                  </a:lnTo>
                  <a:lnTo>
                    <a:pt x="515785" y="66755"/>
                  </a:lnTo>
                  <a:lnTo>
                    <a:pt x="568132" y="53291"/>
                  </a:lnTo>
                  <a:lnTo>
                    <a:pt x="622247" y="41218"/>
                  </a:lnTo>
                  <a:lnTo>
                    <a:pt x="678021" y="30589"/>
                  </a:lnTo>
                  <a:lnTo>
                    <a:pt x="735345" y="21456"/>
                  </a:lnTo>
                  <a:lnTo>
                    <a:pt x="794110" y="13868"/>
                  </a:lnTo>
                  <a:lnTo>
                    <a:pt x="854207" y="7877"/>
                  </a:lnTo>
                  <a:lnTo>
                    <a:pt x="915526" y="3535"/>
                  </a:lnTo>
                  <a:lnTo>
                    <a:pt x="977960" y="892"/>
                  </a:lnTo>
                  <a:lnTo>
                    <a:pt x="1041400" y="0"/>
                  </a:lnTo>
                  <a:lnTo>
                    <a:pt x="1104839" y="892"/>
                  </a:lnTo>
                  <a:lnTo>
                    <a:pt x="1167273" y="3535"/>
                  </a:lnTo>
                  <a:lnTo>
                    <a:pt x="1228592" y="7877"/>
                  </a:lnTo>
                  <a:lnTo>
                    <a:pt x="1288689" y="13868"/>
                  </a:lnTo>
                  <a:lnTo>
                    <a:pt x="1347454" y="21456"/>
                  </a:lnTo>
                  <a:lnTo>
                    <a:pt x="1404778" y="30589"/>
                  </a:lnTo>
                  <a:lnTo>
                    <a:pt x="1460551" y="41218"/>
                  </a:lnTo>
                  <a:lnTo>
                    <a:pt x="1514667" y="53291"/>
                  </a:lnTo>
                  <a:lnTo>
                    <a:pt x="1567014" y="66755"/>
                  </a:lnTo>
                  <a:lnTo>
                    <a:pt x="1617485" y="81562"/>
                  </a:lnTo>
                  <a:lnTo>
                    <a:pt x="1665970" y="97659"/>
                  </a:lnTo>
                  <a:lnTo>
                    <a:pt x="1712360" y="114994"/>
                  </a:lnTo>
                  <a:lnTo>
                    <a:pt x="1756547" y="133518"/>
                  </a:lnTo>
                  <a:lnTo>
                    <a:pt x="1798422" y="153179"/>
                  </a:lnTo>
                  <a:lnTo>
                    <a:pt x="1837875" y="173925"/>
                  </a:lnTo>
                  <a:lnTo>
                    <a:pt x="1874798" y="195706"/>
                  </a:lnTo>
                  <a:lnTo>
                    <a:pt x="1909082" y="218470"/>
                  </a:lnTo>
                  <a:lnTo>
                    <a:pt x="1940618" y="242167"/>
                  </a:lnTo>
                  <a:lnTo>
                    <a:pt x="1995009" y="292152"/>
                  </a:lnTo>
                  <a:lnTo>
                    <a:pt x="2037101" y="345253"/>
                  </a:lnTo>
                  <a:lnTo>
                    <a:pt x="2066021" y="401060"/>
                  </a:lnTo>
                  <a:lnTo>
                    <a:pt x="2080899" y="459164"/>
                  </a:lnTo>
                  <a:lnTo>
                    <a:pt x="2082800" y="488950"/>
                  </a:lnTo>
                  <a:lnTo>
                    <a:pt x="2080899" y="518735"/>
                  </a:lnTo>
                  <a:lnTo>
                    <a:pt x="2066021" y="576839"/>
                  </a:lnTo>
                  <a:lnTo>
                    <a:pt x="2037101" y="632646"/>
                  </a:lnTo>
                  <a:lnTo>
                    <a:pt x="1995009" y="685747"/>
                  </a:lnTo>
                  <a:lnTo>
                    <a:pt x="1940618" y="735732"/>
                  </a:lnTo>
                  <a:lnTo>
                    <a:pt x="1909082" y="759429"/>
                  </a:lnTo>
                  <a:lnTo>
                    <a:pt x="1874798" y="782193"/>
                  </a:lnTo>
                  <a:lnTo>
                    <a:pt x="1837875" y="803974"/>
                  </a:lnTo>
                  <a:lnTo>
                    <a:pt x="1798422" y="824720"/>
                  </a:lnTo>
                  <a:lnTo>
                    <a:pt x="1756547" y="844381"/>
                  </a:lnTo>
                  <a:lnTo>
                    <a:pt x="1712360" y="862905"/>
                  </a:lnTo>
                  <a:lnTo>
                    <a:pt x="1665970" y="880240"/>
                  </a:lnTo>
                  <a:lnTo>
                    <a:pt x="1617485" y="896337"/>
                  </a:lnTo>
                  <a:lnTo>
                    <a:pt x="1567014" y="911143"/>
                  </a:lnTo>
                  <a:lnTo>
                    <a:pt x="1514667" y="924608"/>
                  </a:lnTo>
                  <a:lnTo>
                    <a:pt x="1460551" y="936681"/>
                  </a:lnTo>
                  <a:lnTo>
                    <a:pt x="1404778" y="947310"/>
                  </a:lnTo>
                  <a:lnTo>
                    <a:pt x="1347454" y="956443"/>
                  </a:lnTo>
                  <a:lnTo>
                    <a:pt x="1288689" y="964031"/>
                  </a:lnTo>
                  <a:lnTo>
                    <a:pt x="1228592" y="970022"/>
                  </a:lnTo>
                  <a:lnTo>
                    <a:pt x="1167273" y="974364"/>
                  </a:lnTo>
                  <a:lnTo>
                    <a:pt x="1104839" y="977007"/>
                  </a:lnTo>
                  <a:lnTo>
                    <a:pt x="1041400" y="977900"/>
                  </a:lnTo>
                  <a:lnTo>
                    <a:pt x="977960" y="977007"/>
                  </a:lnTo>
                  <a:lnTo>
                    <a:pt x="915526" y="974364"/>
                  </a:lnTo>
                  <a:lnTo>
                    <a:pt x="854207" y="970022"/>
                  </a:lnTo>
                  <a:lnTo>
                    <a:pt x="794110" y="964031"/>
                  </a:lnTo>
                  <a:lnTo>
                    <a:pt x="735345" y="956443"/>
                  </a:lnTo>
                  <a:lnTo>
                    <a:pt x="678021" y="947310"/>
                  </a:lnTo>
                  <a:lnTo>
                    <a:pt x="622247" y="936681"/>
                  </a:lnTo>
                  <a:lnTo>
                    <a:pt x="568132" y="924608"/>
                  </a:lnTo>
                  <a:lnTo>
                    <a:pt x="515785" y="911143"/>
                  </a:lnTo>
                  <a:lnTo>
                    <a:pt x="465314" y="896337"/>
                  </a:lnTo>
                  <a:lnTo>
                    <a:pt x="416829" y="880240"/>
                  </a:lnTo>
                  <a:lnTo>
                    <a:pt x="370439" y="862905"/>
                  </a:lnTo>
                  <a:lnTo>
                    <a:pt x="326252" y="844381"/>
                  </a:lnTo>
                  <a:lnTo>
                    <a:pt x="284377" y="824720"/>
                  </a:lnTo>
                  <a:lnTo>
                    <a:pt x="244924" y="803974"/>
                  </a:lnTo>
                  <a:lnTo>
                    <a:pt x="208001" y="782193"/>
                  </a:lnTo>
                  <a:lnTo>
                    <a:pt x="173717" y="759429"/>
                  </a:lnTo>
                  <a:lnTo>
                    <a:pt x="142181" y="735732"/>
                  </a:lnTo>
                  <a:lnTo>
                    <a:pt x="87790" y="685747"/>
                  </a:lnTo>
                  <a:lnTo>
                    <a:pt x="45698" y="632646"/>
                  </a:lnTo>
                  <a:lnTo>
                    <a:pt x="16778" y="576839"/>
                  </a:lnTo>
                  <a:lnTo>
                    <a:pt x="1900" y="518735"/>
                  </a:lnTo>
                  <a:lnTo>
                    <a:pt x="0" y="488950"/>
                  </a:lnTo>
                  <a:close/>
                </a:path>
              </a:pathLst>
            </a:custGeom>
            <a:ln w="12700">
              <a:solidFill>
                <a:srgbClr val="000000"/>
              </a:solidFill>
            </a:ln>
          </p:spPr>
          <p:txBody>
            <a:bodyPr wrap="square" lIns="0" tIns="0" rIns="0" bIns="0" rtlCol="0"/>
            <a:lstStyle/>
            <a:p>
              <a:endParaRPr/>
            </a:p>
          </p:txBody>
        </p:sp>
      </p:grpSp>
      <p:sp>
        <p:nvSpPr>
          <p:cNvPr id="16" name="object 16"/>
          <p:cNvSpPr txBox="1"/>
          <p:nvPr/>
        </p:nvSpPr>
        <p:spPr>
          <a:xfrm>
            <a:off x="5130483" y="5176370"/>
            <a:ext cx="332105" cy="238760"/>
          </a:xfrm>
          <a:prstGeom prst="rect">
            <a:avLst/>
          </a:prstGeom>
        </p:spPr>
        <p:txBody>
          <a:bodyPr vert="horz" wrap="square" lIns="0" tIns="12700" rIns="0" bIns="0" rtlCol="0">
            <a:spAutoFit/>
          </a:bodyPr>
          <a:lstStyle/>
          <a:p>
            <a:pPr marL="12700">
              <a:lnSpc>
                <a:spcPct val="100000"/>
              </a:lnSpc>
              <a:spcBef>
                <a:spcPts val="100"/>
              </a:spcBef>
            </a:pPr>
            <a:r>
              <a:rPr sz="1400" i="1" dirty="0">
                <a:solidFill>
                  <a:srgbClr val="0000FF"/>
                </a:solidFill>
                <a:latin typeface="Times New Roman"/>
                <a:cs typeface="Times New Roman"/>
              </a:rPr>
              <a:t>p</a:t>
            </a:r>
            <a:r>
              <a:rPr sz="1400" i="1" spc="-5" dirty="0">
                <a:solidFill>
                  <a:srgbClr val="0000FF"/>
                </a:solidFill>
                <a:latin typeface="Times New Roman"/>
                <a:cs typeface="Times New Roman"/>
              </a:rPr>
              <a:t>i</a:t>
            </a:r>
            <a:r>
              <a:rPr sz="1400" i="1" dirty="0">
                <a:solidFill>
                  <a:srgbClr val="0000FF"/>
                </a:solidFill>
                <a:latin typeface="Times New Roman"/>
                <a:cs typeface="Times New Roman"/>
              </a:rPr>
              <a:t>ed</a:t>
            </a:r>
            <a:endParaRPr sz="1400">
              <a:latin typeface="Times New Roman"/>
              <a:cs typeface="Times New Roman"/>
            </a:endParaRPr>
          </a:p>
        </p:txBody>
      </p:sp>
      <p:sp>
        <p:nvSpPr>
          <p:cNvPr id="17" name="object 17"/>
          <p:cNvSpPr/>
          <p:nvPr/>
        </p:nvSpPr>
        <p:spPr>
          <a:xfrm>
            <a:off x="5797550" y="4362450"/>
            <a:ext cx="1993900" cy="1231900"/>
          </a:xfrm>
          <a:custGeom>
            <a:avLst/>
            <a:gdLst/>
            <a:ahLst/>
            <a:cxnLst/>
            <a:rect l="l" t="t" r="r" b="b"/>
            <a:pathLst>
              <a:path w="1993900" h="1231900">
                <a:moveTo>
                  <a:pt x="0" y="615950"/>
                </a:moveTo>
                <a:lnTo>
                  <a:pt x="6707" y="544117"/>
                </a:lnTo>
                <a:lnTo>
                  <a:pt x="26330" y="474718"/>
                </a:lnTo>
                <a:lnTo>
                  <a:pt x="58120" y="408215"/>
                </a:lnTo>
                <a:lnTo>
                  <a:pt x="101331" y="345070"/>
                </a:lnTo>
                <a:lnTo>
                  <a:pt x="126984" y="314902"/>
                </a:lnTo>
                <a:lnTo>
                  <a:pt x="155213" y="285746"/>
                </a:lnTo>
                <a:lnTo>
                  <a:pt x="185922" y="257661"/>
                </a:lnTo>
                <a:lnTo>
                  <a:pt x="219018" y="230704"/>
                </a:lnTo>
                <a:lnTo>
                  <a:pt x="254409" y="204934"/>
                </a:lnTo>
                <a:lnTo>
                  <a:pt x="291999" y="180407"/>
                </a:lnTo>
                <a:lnTo>
                  <a:pt x="331697" y="157182"/>
                </a:lnTo>
                <a:lnTo>
                  <a:pt x="373408" y="135317"/>
                </a:lnTo>
                <a:lnTo>
                  <a:pt x="417039" y="114869"/>
                </a:lnTo>
                <a:lnTo>
                  <a:pt x="462496" y="95896"/>
                </a:lnTo>
                <a:lnTo>
                  <a:pt x="509687" y="78455"/>
                </a:lnTo>
                <a:lnTo>
                  <a:pt x="558516" y="62605"/>
                </a:lnTo>
                <a:lnTo>
                  <a:pt x="608892" y="48404"/>
                </a:lnTo>
                <a:lnTo>
                  <a:pt x="660719" y="35909"/>
                </a:lnTo>
                <a:lnTo>
                  <a:pt x="713906" y="25177"/>
                </a:lnTo>
                <a:lnTo>
                  <a:pt x="768358" y="16267"/>
                </a:lnTo>
                <a:lnTo>
                  <a:pt x="823982" y="9237"/>
                </a:lnTo>
                <a:lnTo>
                  <a:pt x="880684" y="4143"/>
                </a:lnTo>
                <a:lnTo>
                  <a:pt x="938371" y="1045"/>
                </a:lnTo>
                <a:lnTo>
                  <a:pt x="996950" y="0"/>
                </a:lnTo>
                <a:lnTo>
                  <a:pt x="1055528" y="1045"/>
                </a:lnTo>
                <a:lnTo>
                  <a:pt x="1113215" y="4143"/>
                </a:lnTo>
                <a:lnTo>
                  <a:pt x="1169917" y="9237"/>
                </a:lnTo>
                <a:lnTo>
                  <a:pt x="1225541" y="16267"/>
                </a:lnTo>
                <a:lnTo>
                  <a:pt x="1279993" y="25177"/>
                </a:lnTo>
                <a:lnTo>
                  <a:pt x="1333180" y="35909"/>
                </a:lnTo>
                <a:lnTo>
                  <a:pt x="1385007" y="48404"/>
                </a:lnTo>
                <a:lnTo>
                  <a:pt x="1435383" y="62605"/>
                </a:lnTo>
                <a:lnTo>
                  <a:pt x="1484212" y="78455"/>
                </a:lnTo>
                <a:lnTo>
                  <a:pt x="1531403" y="95896"/>
                </a:lnTo>
                <a:lnTo>
                  <a:pt x="1576860" y="114869"/>
                </a:lnTo>
                <a:lnTo>
                  <a:pt x="1620491" y="135317"/>
                </a:lnTo>
                <a:lnTo>
                  <a:pt x="1662202" y="157182"/>
                </a:lnTo>
                <a:lnTo>
                  <a:pt x="1701900" y="180407"/>
                </a:lnTo>
                <a:lnTo>
                  <a:pt x="1739490" y="204934"/>
                </a:lnTo>
                <a:lnTo>
                  <a:pt x="1774881" y="230704"/>
                </a:lnTo>
                <a:lnTo>
                  <a:pt x="1807977" y="257661"/>
                </a:lnTo>
                <a:lnTo>
                  <a:pt x="1838686" y="285746"/>
                </a:lnTo>
                <a:lnTo>
                  <a:pt x="1866915" y="314902"/>
                </a:lnTo>
                <a:lnTo>
                  <a:pt x="1892568" y="345070"/>
                </a:lnTo>
                <a:lnTo>
                  <a:pt x="1915554" y="376194"/>
                </a:lnTo>
                <a:lnTo>
                  <a:pt x="1953148" y="441075"/>
                </a:lnTo>
                <a:lnTo>
                  <a:pt x="1978949" y="509084"/>
                </a:lnTo>
                <a:lnTo>
                  <a:pt x="1992207" y="579758"/>
                </a:lnTo>
                <a:lnTo>
                  <a:pt x="1993900" y="615950"/>
                </a:lnTo>
                <a:lnTo>
                  <a:pt x="1992207" y="652141"/>
                </a:lnTo>
                <a:lnTo>
                  <a:pt x="1978949" y="722815"/>
                </a:lnTo>
                <a:lnTo>
                  <a:pt x="1953148" y="790824"/>
                </a:lnTo>
                <a:lnTo>
                  <a:pt x="1915554" y="855705"/>
                </a:lnTo>
                <a:lnTo>
                  <a:pt x="1892568" y="886829"/>
                </a:lnTo>
                <a:lnTo>
                  <a:pt x="1866915" y="916997"/>
                </a:lnTo>
                <a:lnTo>
                  <a:pt x="1838686" y="946153"/>
                </a:lnTo>
                <a:lnTo>
                  <a:pt x="1807977" y="974238"/>
                </a:lnTo>
                <a:lnTo>
                  <a:pt x="1774881" y="1001195"/>
                </a:lnTo>
                <a:lnTo>
                  <a:pt x="1739490" y="1026965"/>
                </a:lnTo>
                <a:lnTo>
                  <a:pt x="1701900" y="1051492"/>
                </a:lnTo>
                <a:lnTo>
                  <a:pt x="1662202" y="1074717"/>
                </a:lnTo>
                <a:lnTo>
                  <a:pt x="1620491" y="1096582"/>
                </a:lnTo>
                <a:lnTo>
                  <a:pt x="1576860" y="1117030"/>
                </a:lnTo>
                <a:lnTo>
                  <a:pt x="1531403" y="1136004"/>
                </a:lnTo>
                <a:lnTo>
                  <a:pt x="1484212" y="1153444"/>
                </a:lnTo>
                <a:lnTo>
                  <a:pt x="1435383" y="1169294"/>
                </a:lnTo>
                <a:lnTo>
                  <a:pt x="1385007" y="1183495"/>
                </a:lnTo>
                <a:lnTo>
                  <a:pt x="1333180" y="1195990"/>
                </a:lnTo>
                <a:lnTo>
                  <a:pt x="1279993" y="1206722"/>
                </a:lnTo>
                <a:lnTo>
                  <a:pt x="1225541" y="1215632"/>
                </a:lnTo>
                <a:lnTo>
                  <a:pt x="1169917" y="1222662"/>
                </a:lnTo>
                <a:lnTo>
                  <a:pt x="1113215" y="1227756"/>
                </a:lnTo>
                <a:lnTo>
                  <a:pt x="1055528" y="1230854"/>
                </a:lnTo>
                <a:lnTo>
                  <a:pt x="996950" y="1231900"/>
                </a:lnTo>
                <a:lnTo>
                  <a:pt x="938371" y="1230854"/>
                </a:lnTo>
                <a:lnTo>
                  <a:pt x="880684" y="1227756"/>
                </a:lnTo>
                <a:lnTo>
                  <a:pt x="823982" y="1222662"/>
                </a:lnTo>
                <a:lnTo>
                  <a:pt x="768358" y="1215632"/>
                </a:lnTo>
                <a:lnTo>
                  <a:pt x="713906" y="1206722"/>
                </a:lnTo>
                <a:lnTo>
                  <a:pt x="660719" y="1195990"/>
                </a:lnTo>
                <a:lnTo>
                  <a:pt x="608892" y="1183495"/>
                </a:lnTo>
                <a:lnTo>
                  <a:pt x="558516" y="1169294"/>
                </a:lnTo>
                <a:lnTo>
                  <a:pt x="509687" y="1153444"/>
                </a:lnTo>
                <a:lnTo>
                  <a:pt x="462496" y="1136004"/>
                </a:lnTo>
                <a:lnTo>
                  <a:pt x="417039" y="1117030"/>
                </a:lnTo>
                <a:lnTo>
                  <a:pt x="373408" y="1096582"/>
                </a:lnTo>
                <a:lnTo>
                  <a:pt x="331697" y="1074717"/>
                </a:lnTo>
                <a:lnTo>
                  <a:pt x="291999" y="1051492"/>
                </a:lnTo>
                <a:lnTo>
                  <a:pt x="254409" y="1026965"/>
                </a:lnTo>
                <a:lnTo>
                  <a:pt x="219018" y="1001195"/>
                </a:lnTo>
                <a:lnTo>
                  <a:pt x="185922" y="974238"/>
                </a:lnTo>
                <a:lnTo>
                  <a:pt x="155213" y="946153"/>
                </a:lnTo>
                <a:lnTo>
                  <a:pt x="126984" y="916997"/>
                </a:lnTo>
                <a:lnTo>
                  <a:pt x="101331" y="886829"/>
                </a:lnTo>
                <a:lnTo>
                  <a:pt x="78345" y="855705"/>
                </a:lnTo>
                <a:lnTo>
                  <a:pt x="40751" y="790824"/>
                </a:lnTo>
                <a:lnTo>
                  <a:pt x="14950" y="722815"/>
                </a:lnTo>
                <a:lnTo>
                  <a:pt x="1692" y="652141"/>
                </a:lnTo>
                <a:lnTo>
                  <a:pt x="0" y="615950"/>
                </a:lnTo>
                <a:close/>
              </a:path>
            </a:pathLst>
          </a:custGeom>
          <a:ln w="12700">
            <a:solidFill>
              <a:srgbClr val="000000"/>
            </a:solidFill>
          </a:ln>
        </p:spPr>
        <p:txBody>
          <a:bodyPr wrap="square" lIns="0" tIns="0" rIns="0" bIns="0" rtlCol="0"/>
          <a:lstStyle/>
          <a:p>
            <a:endParaRPr/>
          </a:p>
        </p:txBody>
      </p:sp>
      <p:sp>
        <p:nvSpPr>
          <p:cNvPr id="18" name="object 18"/>
          <p:cNvSpPr txBox="1"/>
          <p:nvPr/>
        </p:nvSpPr>
        <p:spPr>
          <a:xfrm>
            <a:off x="6611124" y="4774646"/>
            <a:ext cx="31178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9106FF"/>
                </a:solidFill>
                <a:latin typeface="Times New Roman"/>
                <a:cs typeface="Times New Roman"/>
              </a:rPr>
              <a:t>f</a:t>
            </a:r>
            <a:r>
              <a:rPr sz="1400" dirty="0">
                <a:solidFill>
                  <a:srgbClr val="9106FF"/>
                </a:solidFill>
                <a:latin typeface="Times New Roman"/>
                <a:cs typeface="Times New Roman"/>
              </a:rPr>
              <a:t>oot</a:t>
            </a:r>
            <a:endParaRPr sz="1400">
              <a:latin typeface="Times New Roman"/>
              <a:cs typeface="Times New Roman"/>
            </a:endParaRPr>
          </a:p>
        </p:txBody>
      </p:sp>
      <p:sp>
        <p:nvSpPr>
          <p:cNvPr id="27" name="object 2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8" name="object 28"/>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
        <p:nvSpPr>
          <p:cNvPr id="19" name="object 19"/>
          <p:cNvSpPr txBox="1"/>
          <p:nvPr/>
        </p:nvSpPr>
        <p:spPr>
          <a:xfrm>
            <a:off x="3351448" y="4390787"/>
            <a:ext cx="508000" cy="386080"/>
          </a:xfrm>
          <a:prstGeom prst="rect">
            <a:avLst/>
          </a:prstGeom>
        </p:spPr>
        <p:txBody>
          <a:bodyPr vert="horz" wrap="square" lIns="0" tIns="22860" rIns="0" bIns="0" rtlCol="0">
            <a:spAutoFit/>
          </a:bodyPr>
          <a:lstStyle/>
          <a:p>
            <a:pPr marL="12700" marR="5080">
              <a:lnSpc>
                <a:spcPts val="1400"/>
              </a:lnSpc>
              <a:spcBef>
                <a:spcPts val="180"/>
              </a:spcBef>
            </a:pPr>
            <a:r>
              <a:rPr sz="1200" spc="-5" dirty="0">
                <a:solidFill>
                  <a:srgbClr val="595959"/>
                </a:solidFill>
                <a:latin typeface="Times New Roman"/>
                <a:cs typeface="Times New Roman"/>
              </a:rPr>
              <a:t>J</a:t>
            </a:r>
            <a:r>
              <a:rPr sz="1200" dirty="0">
                <a:solidFill>
                  <a:srgbClr val="595959"/>
                </a:solidFill>
                <a:latin typeface="Times New Roman"/>
                <a:cs typeface="Times New Roman"/>
              </a:rPr>
              <a:t>ourney  leg</a:t>
            </a:r>
            <a:endParaRPr sz="1200">
              <a:latin typeface="Times New Roman"/>
              <a:cs typeface="Times New Roman"/>
            </a:endParaRPr>
          </a:p>
        </p:txBody>
      </p:sp>
      <p:sp>
        <p:nvSpPr>
          <p:cNvPr id="20" name="object 20"/>
          <p:cNvSpPr txBox="1"/>
          <p:nvPr/>
        </p:nvSpPr>
        <p:spPr>
          <a:xfrm>
            <a:off x="3550816" y="5110449"/>
            <a:ext cx="66675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human</a:t>
            </a:r>
            <a:r>
              <a:rPr sz="1200" spc="-75" dirty="0">
                <a:solidFill>
                  <a:srgbClr val="595959"/>
                </a:solidFill>
                <a:latin typeface="Times New Roman"/>
                <a:cs typeface="Times New Roman"/>
              </a:rPr>
              <a:t> </a:t>
            </a:r>
            <a:r>
              <a:rPr sz="1200" dirty="0">
                <a:solidFill>
                  <a:srgbClr val="595959"/>
                </a:solidFill>
                <a:latin typeface="Times New Roman"/>
                <a:cs typeface="Times New Roman"/>
              </a:rPr>
              <a:t>leg</a:t>
            </a:r>
            <a:endParaRPr sz="1200">
              <a:latin typeface="Times New Roman"/>
              <a:cs typeface="Times New Roman"/>
            </a:endParaRPr>
          </a:p>
        </p:txBody>
      </p:sp>
      <p:sp>
        <p:nvSpPr>
          <p:cNvPr id="21" name="object 21"/>
          <p:cNvSpPr txBox="1"/>
          <p:nvPr/>
        </p:nvSpPr>
        <p:spPr>
          <a:xfrm>
            <a:off x="4535350" y="5020473"/>
            <a:ext cx="55753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chair</a:t>
            </a:r>
            <a:r>
              <a:rPr sz="1200" spc="-75" dirty="0">
                <a:solidFill>
                  <a:srgbClr val="595959"/>
                </a:solidFill>
                <a:latin typeface="Times New Roman"/>
                <a:cs typeface="Times New Roman"/>
              </a:rPr>
              <a:t> </a:t>
            </a:r>
            <a:r>
              <a:rPr sz="1200" dirty="0">
                <a:solidFill>
                  <a:srgbClr val="595959"/>
                </a:solidFill>
                <a:latin typeface="Times New Roman"/>
                <a:cs typeface="Times New Roman"/>
              </a:rPr>
              <a:t>leg</a:t>
            </a:r>
            <a:endParaRPr sz="1200">
              <a:latin typeface="Times New Roman"/>
              <a:cs typeface="Times New Roman"/>
            </a:endParaRPr>
          </a:p>
        </p:txBody>
      </p:sp>
      <p:sp>
        <p:nvSpPr>
          <p:cNvPr id="22" name="object 22"/>
          <p:cNvSpPr txBox="1"/>
          <p:nvPr/>
        </p:nvSpPr>
        <p:spPr>
          <a:xfrm>
            <a:off x="4720010" y="4088700"/>
            <a:ext cx="796925" cy="722630"/>
          </a:xfrm>
          <a:prstGeom prst="rect">
            <a:avLst/>
          </a:prstGeom>
        </p:spPr>
        <p:txBody>
          <a:bodyPr vert="horz" wrap="square" lIns="0" tIns="12700" rIns="0" bIns="0" rtlCol="0">
            <a:spAutoFit/>
          </a:bodyPr>
          <a:lstStyle/>
          <a:p>
            <a:pPr marL="428625">
              <a:lnSpc>
                <a:spcPct val="100000"/>
              </a:lnSpc>
              <a:spcBef>
                <a:spcPts val="100"/>
              </a:spcBef>
            </a:pPr>
            <a:r>
              <a:rPr sz="1400" i="1" dirty="0">
                <a:solidFill>
                  <a:srgbClr val="0000FF"/>
                </a:solidFill>
                <a:latin typeface="Times New Roman"/>
                <a:cs typeface="Times New Roman"/>
              </a:rPr>
              <a:t>pa</a:t>
            </a:r>
            <a:r>
              <a:rPr sz="1400" i="1" spc="-5" dirty="0">
                <a:solidFill>
                  <a:srgbClr val="0000FF"/>
                </a:solidFill>
                <a:latin typeface="Times New Roman"/>
                <a:cs typeface="Times New Roman"/>
              </a:rPr>
              <a:t>tt</a:t>
            </a:r>
            <a:r>
              <a:rPr sz="1400" i="1" dirty="0">
                <a:solidFill>
                  <a:srgbClr val="0000FF"/>
                </a:solidFill>
                <a:latin typeface="Times New Roman"/>
                <a:cs typeface="Times New Roman"/>
              </a:rPr>
              <a:t>e</a:t>
            </a:r>
            <a:endParaRPr sz="1400">
              <a:latin typeface="Times New Roman"/>
              <a:cs typeface="Times New Roman"/>
            </a:endParaRPr>
          </a:p>
          <a:p>
            <a:pPr marL="12700" marR="358775">
              <a:lnSpc>
                <a:spcPts val="1400"/>
              </a:lnSpc>
              <a:spcBef>
                <a:spcPts val="1045"/>
              </a:spcBef>
            </a:pPr>
            <a:r>
              <a:rPr sz="1200" dirty="0">
                <a:solidFill>
                  <a:srgbClr val="595959"/>
                </a:solidFill>
                <a:latin typeface="Times New Roman"/>
                <a:cs typeface="Times New Roman"/>
              </a:rPr>
              <a:t>animal  leg</a:t>
            </a:r>
            <a:endParaRPr sz="1200">
              <a:latin typeface="Times New Roman"/>
              <a:cs typeface="Times New Roman"/>
            </a:endParaRPr>
          </a:p>
        </p:txBody>
      </p:sp>
      <p:sp>
        <p:nvSpPr>
          <p:cNvPr id="23" name="object 23"/>
          <p:cNvSpPr txBox="1"/>
          <p:nvPr/>
        </p:nvSpPr>
        <p:spPr>
          <a:xfrm>
            <a:off x="5628952" y="3965035"/>
            <a:ext cx="73596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95959"/>
                </a:solidFill>
                <a:latin typeface="Times New Roman"/>
                <a:cs typeface="Times New Roman"/>
              </a:rPr>
              <a:t>animal</a:t>
            </a:r>
            <a:r>
              <a:rPr sz="1200" spc="-70" dirty="0">
                <a:solidFill>
                  <a:srgbClr val="595959"/>
                </a:solidFill>
                <a:latin typeface="Times New Roman"/>
                <a:cs typeface="Times New Roman"/>
              </a:rPr>
              <a:t> </a:t>
            </a:r>
            <a:r>
              <a:rPr sz="1200" dirty="0">
                <a:solidFill>
                  <a:srgbClr val="595959"/>
                </a:solidFill>
                <a:latin typeface="Times New Roman"/>
                <a:cs typeface="Times New Roman"/>
              </a:rPr>
              <a:t>paw</a:t>
            </a:r>
            <a:endParaRPr sz="1200">
              <a:latin typeface="Times New Roman"/>
              <a:cs typeface="Times New Roman"/>
            </a:endParaRPr>
          </a:p>
        </p:txBody>
      </p:sp>
      <p:sp>
        <p:nvSpPr>
          <p:cNvPr id="24" name="object 24"/>
          <p:cNvSpPr txBox="1"/>
          <p:nvPr/>
        </p:nvSpPr>
        <p:spPr>
          <a:xfrm>
            <a:off x="6151793" y="4463163"/>
            <a:ext cx="271780" cy="386080"/>
          </a:xfrm>
          <a:prstGeom prst="rect">
            <a:avLst/>
          </a:prstGeom>
        </p:spPr>
        <p:txBody>
          <a:bodyPr vert="horz" wrap="square" lIns="0" tIns="22860" rIns="0" bIns="0" rtlCol="0">
            <a:spAutoFit/>
          </a:bodyPr>
          <a:lstStyle/>
          <a:p>
            <a:pPr marL="12700" marR="5080">
              <a:lnSpc>
                <a:spcPts val="1400"/>
              </a:lnSpc>
              <a:spcBef>
                <a:spcPts val="180"/>
              </a:spcBef>
            </a:pPr>
            <a:r>
              <a:rPr sz="1200" dirty="0">
                <a:solidFill>
                  <a:srgbClr val="595959"/>
                </a:solidFill>
                <a:latin typeface="Times New Roman"/>
                <a:cs typeface="Times New Roman"/>
              </a:rPr>
              <a:t>bird  foot</a:t>
            </a:r>
            <a:endParaRPr sz="1200">
              <a:latin typeface="Times New Roman"/>
              <a:cs typeface="Times New Roman"/>
            </a:endParaRPr>
          </a:p>
        </p:txBody>
      </p:sp>
      <p:sp>
        <p:nvSpPr>
          <p:cNvPr id="25" name="object 25"/>
          <p:cNvSpPr txBox="1"/>
          <p:nvPr/>
        </p:nvSpPr>
        <p:spPr>
          <a:xfrm>
            <a:off x="6044671" y="4996656"/>
            <a:ext cx="441325" cy="386080"/>
          </a:xfrm>
          <a:prstGeom prst="rect">
            <a:avLst/>
          </a:prstGeom>
        </p:spPr>
        <p:txBody>
          <a:bodyPr vert="horz" wrap="square" lIns="0" tIns="22860" rIns="0" bIns="0" rtlCol="0">
            <a:spAutoFit/>
          </a:bodyPr>
          <a:lstStyle/>
          <a:p>
            <a:pPr marL="12700" marR="5080">
              <a:lnSpc>
                <a:spcPts val="1400"/>
              </a:lnSpc>
              <a:spcBef>
                <a:spcPts val="180"/>
              </a:spcBef>
            </a:pPr>
            <a:r>
              <a:rPr sz="1200" dirty="0">
                <a:solidFill>
                  <a:srgbClr val="595959"/>
                </a:solidFill>
                <a:latin typeface="Times New Roman"/>
                <a:cs typeface="Times New Roman"/>
              </a:rPr>
              <a:t>human  foot</a:t>
            </a:r>
            <a:endParaRPr sz="1200">
              <a:latin typeface="Times New Roman"/>
              <a:cs typeface="Times New Roman"/>
            </a:endParaRPr>
          </a:p>
        </p:txBody>
      </p:sp>
      <p:sp>
        <p:nvSpPr>
          <p:cNvPr id="26" name="object 26"/>
          <p:cNvSpPr txBox="1"/>
          <p:nvPr/>
        </p:nvSpPr>
        <p:spPr>
          <a:xfrm>
            <a:off x="928241" y="5403949"/>
            <a:ext cx="6058535" cy="1101725"/>
          </a:xfrm>
          <a:prstGeom prst="rect">
            <a:avLst/>
          </a:prstGeom>
        </p:spPr>
        <p:txBody>
          <a:bodyPr vert="horz" wrap="square" lIns="0" tIns="12700" rIns="0" bIns="0" rtlCol="0">
            <a:spAutoFit/>
          </a:bodyPr>
          <a:lstStyle/>
          <a:p>
            <a:pPr marL="1938020">
              <a:lnSpc>
                <a:spcPct val="100000"/>
              </a:lnSpc>
              <a:spcBef>
                <a:spcPts val="100"/>
              </a:spcBef>
            </a:pPr>
            <a:r>
              <a:rPr sz="1400" i="1" spc="-5" dirty="0">
                <a:solidFill>
                  <a:srgbClr val="0000FF"/>
                </a:solidFill>
                <a:latin typeface="Times New Roman"/>
                <a:cs typeface="Times New Roman"/>
              </a:rPr>
              <a:t>jambe</a:t>
            </a:r>
            <a:endParaRPr sz="1400">
              <a:latin typeface="Times New Roman"/>
              <a:cs typeface="Times New Roman"/>
            </a:endParaRPr>
          </a:p>
          <a:p>
            <a:pPr>
              <a:lnSpc>
                <a:spcPct val="100000"/>
              </a:lnSpc>
            </a:pPr>
            <a:endParaRPr sz="1500">
              <a:latin typeface="Times New Roman"/>
              <a:cs typeface="Times New Roman"/>
            </a:endParaRPr>
          </a:p>
          <a:p>
            <a:pPr>
              <a:lnSpc>
                <a:spcPct val="100000"/>
              </a:lnSpc>
              <a:spcBef>
                <a:spcPts val="5"/>
              </a:spcBef>
            </a:pPr>
            <a:endParaRPr sz="1550">
              <a:latin typeface="Times New Roman"/>
              <a:cs typeface="Times New Roman"/>
            </a:endParaRPr>
          </a:p>
          <a:p>
            <a:pPr marL="12700">
              <a:lnSpc>
                <a:spcPts val="1639"/>
              </a:lnSpc>
            </a:pPr>
            <a:r>
              <a:rPr sz="1400" spc="-5" dirty="0">
                <a:solidFill>
                  <a:srgbClr val="595959"/>
                </a:solidFill>
                <a:latin typeface="Times New Roman"/>
                <a:cs typeface="Times New Roman"/>
              </a:rPr>
              <a:t>The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complex</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overlap</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between</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English</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leg,</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foot,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etc.</a:t>
            </a:r>
            <a:r>
              <a:rPr sz="1400" spc="10" dirty="0">
                <a:solidFill>
                  <a:srgbClr val="595959"/>
                </a:solidFill>
                <a:latin typeface="Times New Roman"/>
                <a:cs typeface="Times New Roman"/>
              </a:rPr>
              <a:t> </a:t>
            </a:r>
            <a:r>
              <a:rPr sz="1400" dirty="0">
                <a:solidFill>
                  <a:srgbClr val="595959"/>
                </a:solidFill>
                <a:latin typeface="Times New Roman"/>
                <a:cs typeface="Times New Roman"/>
              </a:rPr>
              <a:t>and</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various</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French</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translations.</a:t>
            </a:r>
            <a:endParaRPr sz="1400">
              <a:latin typeface="Times New Roman"/>
              <a:cs typeface="Times New Roman"/>
            </a:endParaRPr>
          </a:p>
          <a:p>
            <a:pPr marL="12700">
              <a:lnSpc>
                <a:spcPts val="1639"/>
              </a:lnSpc>
            </a:pPr>
            <a:r>
              <a:rPr sz="1400" i="1" dirty="0">
                <a:solidFill>
                  <a:srgbClr val="595959"/>
                </a:solidFill>
                <a:latin typeface="Times New Roman"/>
                <a:cs typeface="Times New Roman"/>
              </a:rPr>
              <a:t>(Jurafsky</a:t>
            </a:r>
            <a:r>
              <a:rPr sz="1400" i="1" spc="-10" dirty="0">
                <a:solidFill>
                  <a:srgbClr val="595959"/>
                </a:solidFill>
                <a:latin typeface="Times New Roman"/>
                <a:cs typeface="Times New Roman"/>
              </a:rPr>
              <a:t> </a:t>
            </a:r>
            <a:r>
              <a:rPr sz="1400" i="1" dirty="0">
                <a:solidFill>
                  <a:srgbClr val="595959"/>
                </a:solidFill>
                <a:latin typeface="Times New Roman"/>
                <a:cs typeface="Times New Roman"/>
              </a:rPr>
              <a:t>&amp;</a:t>
            </a:r>
            <a:r>
              <a:rPr sz="1400" i="1" spc="-10" dirty="0">
                <a:solidFill>
                  <a:srgbClr val="595959"/>
                </a:solidFill>
                <a:latin typeface="Times New Roman"/>
                <a:cs typeface="Times New Roman"/>
              </a:rPr>
              <a:t> </a:t>
            </a:r>
            <a:r>
              <a:rPr sz="1400" i="1" spc="-5" dirty="0">
                <a:solidFill>
                  <a:srgbClr val="595959"/>
                </a:solidFill>
                <a:latin typeface="Times New Roman"/>
                <a:cs typeface="Times New Roman"/>
              </a:rPr>
              <a:t>Martin, </a:t>
            </a:r>
            <a:r>
              <a:rPr sz="1400" i="1" spc="-15" dirty="0">
                <a:solidFill>
                  <a:srgbClr val="595959"/>
                </a:solidFill>
                <a:latin typeface="Times New Roman"/>
                <a:cs typeface="Times New Roman"/>
              </a:rPr>
              <a:t>Figure</a:t>
            </a:r>
            <a:r>
              <a:rPr sz="1400" i="1" spc="-5" dirty="0">
                <a:solidFill>
                  <a:srgbClr val="595959"/>
                </a:solidFill>
                <a:latin typeface="Times New Roman"/>
                <a:cs typeface="Times New Roman"/>
              </a:rPr>
              <a:t> </a:t>
            </a:r>
            <a:r>
              <a:rPr sz="1400" i="1" dirty="0">
                <a:solidFill>
                  <a:srgbClr val="595959"/>
                </a:solidFill>
                <a:latin typeface="Times New Roman"/>
                <a:cs typeface="Times New Roman"/>
              </a:rPr>
              <a:t>21.2)</a:t>
            </a:r>
            <a:endParaRPr sz="1400">
              <a:latin typeface="Times New Roman"/>
              <a:cs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28202" y="5026177"/>
            <a:ext cx="3939540" cy="1300480"/>
          </a:xfrm>
          <a:prstGeom prst="rect">
            <a:avLst/>
          </a:prstGeom>
        </p:spPr>
        <p:txBody>
          <a:bodyPr vert="horz" wrap="square" lIns="0" tIns="30480" rIns="0" bIns="0" rtlCol="0">
            <a:spAutoFit/>
          </a:bodyPr>
          <a:lstStyle/>
          <a:p>
            <a:pPr marL="12700" marR="5080" indent="1895475">
              <a:lnSpc>
                <a:spcPts val="5000"/>
              </a:lnSpc>
              <a:spcBef>
                <a:spcPts val="240"/>
              </a:spcBef>
            </a:pPr>
            <a:r>
              <a:rPr sz="4200" spc="200" dirty="0">
                <a:solidFill>
                  <a:srgbClr val="EE5612"/>
                </a:solidFill>
                <a:latin typeface="Times New Roman"/>
                <a:cs typeface="Times New Roman"/>
              </a:rPr>
              <a:t>M</a:t>
            </a:r>
            <a:r>
              <a:rPr sz="4200" spc="195" dirty="0">
                <a:solidFill>
                  <a:srgbClr val="EE5612"/>
                </a:solidFill>
                <a:latin typeface="Times New Roman"/>
                <a:cs typeface="Times New Roman"/>
              </a:rPr>
              <a:t>a</a:t>
            </a:r>
            <a:r>
              <a:rPr sz="4200" spc="200" dirty="0">
                <a:solidFill>
                  <a:srgbClr val="EE5612"/>
                </a:solidFill>
                <a:latin typeface="Times New Roman"/>
                <a:cs typeface="Times New Roman"/>
              </a:rPr>
              <a:t>c</a:t>
            </a:r>
            <a:r>
              <a:rPr sz="4200" spc="195" dirty="0">
                <a:solidFill>
                  <a:srgbClr val="EE5612"/>
                </a:solidFill>
                <a:latin typeface="Times New Roman"/>
                <a:cs typeface="Times New Roman"/>
              </a:rPr>
              <a:t>hin</a:t>
            </a:r>
            <a:r>
              <a:rPr sz="4200" dirty="0">
                <a:solidFill>
                  <a:srgbClr val="EE5612"/>
                </a:solidFill>
                <a:latin typeface="Times New Roman"/>
                <a:cs typeface="Times New Roman"/>
              </a:rPr>
              <a:t>e  </a:t>
            </a:r>
            <a:r>
              <a:rPr sz="4200" spc="165" dirty="0">
                <a:solidFill>
                  <a:srgbClr val="EE5612"/>
                </a:solidFill>
                <a:latin typeface="Times New Roman"/>
                <a:cs typeface="Times New Roman"/>
              </a:rPr>
              <a:t>Translation</a:t>
            </a:r>
            <a:r>
              <a:rPr sz="4200" spc="225" dirty="0">
                <a:solidFill>
                  <a:srgbClr val="EE5612"/>
                </a:solidFill>
                <a:latin typeface="Times New Roman"/>
                <a:cs typeface="Times New Roman"/>
              </a:rPr>
              <a:t> </a:t>
            </a:r>
            <a:r>
              <a:rPr sz="4200" spc="75" dirty="0">
                <a:solidFill>
                  <a:srgbClr val="EE5612"/>
                </a:solidFill>
                <a:latin typeface="Times New Roman"/>
                <a:cs typeface="Times New Roman"/>
              </a:rPr>
              <a:t>Task</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781165" cy="574040"/>
          </a:xfrm>
          <a:prstGeom prst="rect">
            <a:avLst/>
          </a:prstGeom>
        </p:spPr>
        <p:txBody>
          <a:bodyPr vert="horz" wrap="square" lIns="0" tIns="12700" rIns="0" bIns="0" rtlCol="0">
            <a:spAutoFit/>
          </a:bodyPr>
          <a:lstStyle/>
          <a:p>
            <a:pPr marL="12700">
              <a:lnSpc>
                <a:spcPct val="100000"/>
              </a:lnSpc>
              <a:spcBef>
                <a:spcPts val="100"/>
              </a:spcBef>
            </a:pPr>
            <a:r>
              <a:rPr sz="3600" spc="85" dirty="0"/>
              <a:t>Classical</a:t>
            </a:r>
            <a:r>
              <a:rPr sz="3600" spc="160" dirty="0"/>
              <a:t> </a:t>
            </a:r>
            <a:r>
              <a:rPr sz="3600" spc="85" dirty="0"/>
              <a:t>MT/Machine</a:t>
            </a:r>
            <a:r>
              <a:rPr sz="3600" spc="105" dirty="0"/>
              <a:t> </a:t>
            </a:r>
            <a:r>
              <a:rPr sz="3600" spc="85" dirty="0"/>
              <a:t>Translation</a:t>
            </a:r>
            <a:endParaRPr sz="3600"/>
          </a:p>
        </p:txBody>
      </p:sp>
      <p:sp>
        <p:nvSpPr>
          <p:cNvPr id="3" name="object 3"/>
          <p:cNvSpPr/>
          <p:nvPr/>
        </p:nvSpPr>
        <p:spPr>
          <a:xfrm>
            <a:off x="3771900" y="3429000"/>
            <a:ext cx="774700" cy="355600"/>
          </a:xfrm>
          <a:custGeom>
            <a:avLst/>
            <a:gdLst/>
            <a:ahLst/>
            <a:cxnLst/>
            <a:rect l="l" t="t" r="r" b="b"/>
            <a:pathLst>
              <a:path w="774700" h="355600">
                <a:moveTo>
                  <a:pt x="387350" y="0"/>
                </a:moveTo>
                <a:lnTo>
                  <a:pt x="324519" y="2327"/>
                </a:lnTo>
                <a:lnTo>
                  <a:pt x="264917" y="9064"/>
                </a:lnTo>
                <a:lnTo>
                  <a:pt x="209340" y="19845"/>
                </a:lnTo>
                <a:lnTo>
                  <a:pt x="158586" y="34305"/>
                </a:lnTo>
                <a:lnTo>
                  <a:pt x="113452" y="52076"/>
                </a:lnTo>
                <a:lnTo>
                  <a:pt x="74736" y="72793"/>
                </a:lnTo>
                <a:lnTo>
                  <a:pt x="43235" y="96090"/>
                </a:lnTo>
                <a:lnTo>
                  <a:pt x="5069" y="148959"/>
                </a:lnTo>
                <a:lnTo>
                  <a:pt x="0" y="177800"/>
                </a:lnTo>
                <a:lnTo>
                  <a:pt x="5069" y="206640"/>
                </a:lnTo>
                <a:lnTo>
                  <a:pt x="43235" y="259509"/>
                </a:lnTo>
                <a:lnTo>
                  <a:pt x="74736" y="282806"/>
                </a:lnTo>
                <a:lnTo>
                  <a:pt x="113452" y="303523"/>
                </a:lnTo>
                <a:lnTo>
                  <a:pt x="158586" y="321294"/>
                </a:lnTo>
                <a:lnTo>
                  <a:pt x="209340" y="335754"/>
                </a:lnTo>
                <a:lnTo>
                  <a:pt x="264917" y="346535"/>
                </a:lnTo>
                <a:lnTo>
                  <a:pt x="324519" y="353272"/>
                </a:lnTo>
                <a:lnTo>
                  <a:pt x="387350" y="355600"/>
                </a:lnTo>
                <a:lnTo>
                  <a:pt x="450180" y="353272"/>
                </a:lnTo>
                <a:lnTo>
                  <a:pt x="509782" y="346535"/>
                </a:lnTo>
                <a:lnTo>
                  <a:pt x="565359" y="335754"/>
                </a:lnTo>
                <a:lnTo>
                  <a:pt x="616113" y="321294"/>
                </a:lnTo>
                <a:lnTo>
                  <a:pt x="661247" y="303523"/>
                </a:lnTo>
                <a:lnTo>
                  <a:pt x="699963" y="282806"/>
                </a:lnTo>
                <a:lnTo>
                  <a:pt x="731464" y="259509"/>
                </a:lnTo>
                <a:lnTo>
                  <a:pt x="769630" y="206640"/>
                </a:lnTo>
                <a:lnTo>
                  <a:pt x="774700" y="177800"/>
                </a:lnTo>
                <a:lnTo>
                  <a:pt x="769630" y="148959"/>
                </a:lnTo>
                <a:lnTo>
                  <a:pt x="731464" y="96090"/>
                </a:lnTo>
                <a:lnTo>
                  <a:pt x="699963" y="72793"/>
                </a:lnTo>
                <a:lnTo>
                  <a:pt x="661247" y="52076"/>
                </a:lnTo>
                <a:lnTo>
                  <a:pt x="616113" y="34305"/>
                </a:lnTo>
                <a:lnTo>
                  <a:pt x="565359" y="19845"/>
                </a:lnTo>
                <a:lnTo>
                  <a:pt x="509782" y="9064"/>
                </a:lnTo>
                <a:lnTo>
                  <a:pt x="450180" y="2327"/>
                </a:lnTo>
                <a:lnTo>
                  <a:pt x="387350" y="0"/>
                </a:lnTo>
                <a:close/>
              </a:path>
            </a:pathLst>
          </a:custGeom>
          <a:solidFill>
            <a:srgbClr val="2683C6"/>
          </a:solidFill>
        </p:spPr>
        <p:txBody>
          <a:bodyPr wrap="square" lIns="0" tIns="0" rIns="0" bIns="0" rtlCol="0"/>
          <a:lstStyle/>
          <a:p>
            <a:endParaRPr/>
          </a:p>
        </p:txBody>
      </p:sp>
      <p:sp>
        <p:nvSpPr>
          <p:cNvPr id="4" name="object 4"/>
          <p:cNvSpPr txBox="1"/>
          <p:nvPr/>
        </p:nvSpPr>
        <p:spPr>
          <a:xfrm>
            <a:off x="848760" y="1693152"/>
            <a:ext cx="6941184" cy="1995170"/>
          </a:xfrm>
          <a:prstGeom prst="rect">
            <a:avLst/>
          </a:prstGeom>
        </p:spPr>
        <p:txBody>
          <a:bodyPr vert="horz" wrap="square" lIns="0" tIns="6985" rIns="0" bIns="0" rtlCol="0">
            <a:spAutoFit/>
          </a:bodyPr>
          <a:lstStyle/>
          <a:p>
            <a:pPr marL="12700" marR="238760">
              <a:lnSpc>
                <a:spcPct val="101899"/>
              </a:lnSpc>
              <a:spcBef>
                <a:spcPts val="55"/>
              </a:spcBef>
            </a:pPr>
            <a:r>
              <a:rPr sz="1800" dirty="0">
                <a:solidFill>
                  <a:srgbClr val="595959"/>
                </a:solidFill>
                <a:latin typeface="Times New Roman"/>
                <a:cs typeface="Times New Roman"/>
              </a:rPr>
              <a:t>In </a:t>
            </a:r>
            <a:r>
              <a:rPr sz="1800" spc="-5" dirty="0">
                <a:solidFill>
                  <a:srgbClr val="595959"/>
                </a:solidFill>
                <a:latin typeface="Times New Roman"/>
                <a:cs typeface="Times New Roman"/>
              </a:rPr>
              <a:t>this</a:t>
            </a:r>
            <a:r>
              <a:rPr sz="1800" dirty="0">
                <a:solidFill>
                  <a:srgbClr val="595959"/>
                </a:solidFill>
                <a:latin typeface="Times New Roman"/>
                <a:cs typeface="Times New Roman"/>
              </a:rPr>
              <a:t> </a:t>
            </a:r>
            <a:r>
              <a:rPr sz="1800" spc="-5" dirty="0">
                <a:solidFill>
                  <a:srgbClr val="595959"/>
                </a:solidFill>
                <a:latin typeface="Times New Roman"/>
                <a:cs typeface="Times New Roman"/>
              </a:rPr>
              <a:t>line</a:t>
            </a:r>
            <a:r>
              <a:rPr sz="1800" spc="5" dirty="0">
                <a:solidFill>
                  <a:srgbClr val="595959"/>
                </a:solidFill>
                <a:latin typeface="Times New Roman"/>
                <a:cs typeface="Times New Roman"/>
              </a:rPr>
              <a:t> </a:t>
            </a:r>
            <a:r>
              <a:rPr sz="1800" dirty="0">
                <a:solidFill>
                  <a:srgbClr val="595959"/>
                </a:solidFill>
                <a:latin typeface="Times New Roman"/>
                <a:cs typeface="Times New Roman"/>
              </a:rPr>
              <a:t>of </a:t>
            </a:r>
            <a:r>
              <a:rPr sz="1800" spc="-5" dirty="0">
                <a:solidFill>
                  <a:srgbClr val="595959"/>
                </a:solidFill>
                <a:latin typeface="Times New Roman"/>
                <a:cs typeface="Times New Roman"/>
              </a:rPr>
              <a:t>MT</a:t>
            </a:r>
            <a:r>
              <a:rPr sz="1800" spc="-30" dirty="0">
                <a:solidFill>
                  <a:srgbClr val="595959"/>
                </a:solidFill>
                <a:latin typeface="Times New Roman"/>
                <a:cs typeface="Times New Roman"/>
              </a:rPr>
              <a:t> </a:t>
            </a:r>
            <a:r>
              <a:rPr sz="1800" spc="-5" dirty="0">
                <a:solidFill>
                  <a:srgbClr val="595959"/>
                </a:solidFill>
                <a:latin typeface="Times New Roman"/>
                <a:cs typeface="Times New Roman"/>
              </a:rPr>
              <a:t>research,</a:t>
            </a:r>
            <a:r>
              <a:rPr sz="1800" spc="5" dirty="0">
                <a:solidFill>
                  <a:srgbClr val="595959"/>
                </a:solidFill>
                <a:latin typeface="Times New Roman"/>
                <a:cs typeface="Times New Roman"/>
              </a:rPr>
              <a:t> </a:t>
            </a:r>
            <a:r>
              <a:rPr sz="1800" dirty="0">
                <a:solidFill>
                  <a:srgbClr val="595959"/>
                </a:solidFill>
                <a:latin typeface="Times New Roman"/>
                <a:cs typeface="Times New Roman"/>
              </a:rPr>
              <a:t>approaches can be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classified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according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a:t>
            </a:r>
            <a:r>
              <a:rPr sz="1800" spc="-5" dirty="0">
                <a:solidFill>
                  <a:srgbClr val="595959"/>
                </a:solidFill>
                <a:latin typeface="Times New Roman"/>
                <a:cs typeface="Times New Roman"/>
              </a:rPr>
              <a:t>the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level</a:t>
            </a:r>
            <a:r>
              <a:rPr sz="1800" spc="-10" dirty="0">
                <a:solidFill>
                  <a:srgbClr val="595959"/>
                </a:solidFill>
                <a:latin typeface="Times New Roman"/>
                <a:cs typeface="Times New Roman"/>
              </a:rPr>
              <a:t> </a:t>
            </a:r>
            <a:r>
              <a:rPr sz="1800" dirty="0">
                <a:solidFill>
                  <a:srgbClr val="595959"/>
                </a:solidFill>
                <a:latin typeface="Times New Roman"/>
                <a:cs typeface="Times New Roman"/>
              </a:rPr>
              <a:t>of </a:t>
            </a:r>
            <a:r>
              <a:rPr sz="1800" spc="-5" dirty="0">
                <a:solidFill>
                  <a:srgbClr val="595959"/>
                </a:solidFill>
                <a:latin typeface="Times New Roman"/>
                <a:cs typeface="Times New Roman"/>
              </a:rPr>
              <a:t>unit </a:t>
            </a:r>
            <a:r>
              <a:rPr sz="1800" dirty="0">
                <a:solidFill>
                  <a:srgbClr val="595959"/>
                </a:solidFill>
                <a:latin typeface="Times New Roman"/>
                <a:cs typeface="Times New Roman"/>
              </a:rPr>
              <a:t>of </a:t>
            </a:r>
            <a:r>
              <a:rPr sz="1800" spc="-5" dirty="0">
                <a:solidFill>
                  <a:srgbClr val="595959"/>
                </a:solidFill>
                <a:latin typeface="Times New Roman"/>
                <a:cs typeface="Times New Roman"/>
              </a:rPr>
              <a:t>translation.</a:t>
            </a:r>
            <a:endParaRPr sz="1800">
              <a:latin typeface="Times New Roman"/>
              <a:cs typeface="Times New Roman"/>
            </a:endParaRPr>
          </a:p>
          <a:p>
            <a:pPr marL="49530">
              <a:lnSpc>
                <a:spcPct val="100000"/>
              </a:lnSpc>
              <a:spcBef>
                <a:spcPts val="1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Utilizes</a:t>
            </a:r>
            <a:r>
              <a:rPr sz="1800" spc="-10" dirty="0">
                <a:solidFill>
                  <a:srgbClr val="595959"/>
                </a:solidFill>
                <a:latin typeface="Times New Roman"/>
                <a:cs typeface="Times New Roman"/>
              </a:rPr>
              <a:t> </a:t>
            </a:r>
            <a:r>
              <a:rPr sz="1800" dirty="0">
                <a:solidFill>
                  <a:srgbClr val="595959"/>
                </a:solidFill>
                <a:latin typeface="Times New Roman"/>
                <a:cs typeface="Times New Roman"/>
              </a:rPr>
              <a:t>word </a:t>
            </a:r>
            <a:r>
              <a:rPr sz="1800" spc="-5" dirty="0">
                <a:solidFill>
                  <a:srgbClr val="595959"/>
                </a:solidFill>
                <a:latin typeface="Times New Roman"/>
                <a:cs typeface="Times New Roman"/>
              </a:rPr>
              <a:t>translation</a:t>
            </a:r>
            <a:r>
              <a:rPr sz="1800" dirty="0">
                <a:solidFill>
                  <a:srgbClr val="595959"/>
                </a:solidFill>
                <a:latin typeface="Times New Roman"/>
                <a:cs typeface="Times New Roman"/>
              </a:rPr>
              <a:t> </a:t>
            </a:r>
            <a:r>
              <a:rPr sz="1800" spc="-5" dirty="0">
                <a:solidFill>
                  <a:srgbClr val="595959"/>
                </a:solidFill>
                <a:latin typeface="Times New Roman"/>
                <a:cs typeface="Times New Roman"/>
              </a:rPr>
              <a:t>dictionaries</a:t>
            </a:r>
            <a:endParaRPr sz="1800">
              <a:latin typeface="Times New Roman"/>
              <a:cs typeface="Times New Roman"/>
            </a:endParaRPr>
          </a:p>
          <a:p>
            <a:pPr marL="49530">
              <a:lnSpc>
                <a:spcPct val="100000"/>
              </a:lnSpc>
              <a:spcBef>
                <a:spcPts val="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Direct translation</a:t>
            </a:r>
            <a:r>
              <a:rPr sz="1800" dirty="0">
                <a:solidFill>
                  <a:srgbClr val="595959"/>
                </a:solidFill>
                <a:latin typeface="Times New Roman"/>
                <a:cs typeface="Times New Roman"/>
              </a:rPr>
              <a:t> </a:t>
            </a:r>
            <a:r>
              <a:rPr sz="1800" spc="-5" dirty="0">
                <a:solidFill>
                  <a:srgbClr val="595959"/>
                </a:solidFill>
                <a:latin typeface="Times New Roman"/>
                <a:cs typeface="Times New Roman"/>
              </a:rPr>
              <a:t>uses </a:t>
            </a:r>
            <a:r>
              <a:rPr sz="1800" dirty="0">
                <a:solidFill>
                  <a:srgbClr val="595959"/>
                </a:solidFill>
                <a:latin typeface="Times New Roman"/>
                <a:cs typeface="Times New Roman"/>
              </a:rPr>
              <a:t>a word </a:t>
            </a:r>
            <a:r>
              <a:rPr sz="1800" spc="-5" dirty="0">
                <a:solidFill>
                  <a:srgbClr val="595959"/>
                </a:solidFill>
                <a:latin typeface="Times New Roman"/>
                <a:cs typeface="Times New Roman"/>
              </a:rPr>
              <a:t>translation</a:t>
            </a:r>
            <a:r>
              <a:rPr sz="1800" dirty="0">
                <a:solidFill>
                  <a:srgbClr val="595959"/>
                </a:solidFill>
                <a:latin typeface="Times New Roman"/>
                <a:cs typeface="Times New Roman"/>
              </a:rPr>
              <a:t> approach</a:t>
            </a:r>
            <a:endParaRPr sz="1800">
              <a:latin typeface="Times New Roman"/>
              <a:cs typeface="Times New Roman"/>
            </a:endParaRPr>
          </a:p>
          <a:p>
            <a:pPr marL="186690" marR="5080" indent="-137160">
              <a:lnSpc>
                <a:spcPts val="2100"/>
              </a:lnSpc>
              <a:spcBef>
                <a:spcPts val="260"/>
              </a:spcBef>
            </a:pPr>
            <a:r>
              <a:rPr sz="1800" spc="-10" dirty="0">
                <a:solidFill>
                  <a:srgbClr val="002060"/>
                </a:solidFill>
                <a:latin typeface="Impact"/>
                <a:cs typeface="Impact"/>
              </a:rPr>
              <a:t>­</a:t>
            </a:r>
            <a:r>
              <a:rPr sz="1800" spc="-5" dirty="0">
                <a:solidFill>
                  <a:srgbClr val="002060"/>
                </a:solidFill>
                <a:latin typeface="Impact"/>
                <a:cs typeface="Impact"/>
              </a:rPr>
              <a:t> </a:t>
            </a:r>
            <a:r>
              <a:rPr sz="1800" spc="-10" dirty="0">
                <a:solidFill>
                  <a:srgbClr val="595959"/>
                </a:solidFill>
                <a:latin typeface="Times New Roman"/>
                <a:cs typeface="Times New Roman"/>
              </a:rPr>
              <a:t>Transfer </a:t>
            </a:r>
            <a:r>
              <a:rPr sz="1800" dirty="0">
                <a:solidFill>
                  <a:srgbClr val="595959"/>
                </a:solidFill>
                <a:latin typeface="Times New Roman"/>
                <a:cs typeface="Times New Roman"/>
              </a:rPr>
              <a:t>approaches </a:t>
            </a:r>
            <a:r>
              <a:rPr sz="1800" spc="-5" dirty="0">
                <a:solidFill>
                  <a:srgbClr val="595959"/>
                </a:solidFill>
                <a:latin typeface="Times New Roman"/>
                <a:cs typeface="Times New Roman"/>
              </a:rPr>
              <a:t>use syntactic phrase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semantic units </a:t>
            </a:r>
            <a:r>
              <a:rPr sz="1800" dirty="0">
                <a:solidFill>
                  <a:srgbClr val="595959"/>
                </a:solidFill>
                <a:latin typeface="Times New Roman"/>
                <a:cs typeface="Times New Roman"/>
              </a:rPr>
              <a:t>as </a:t>
            </a:r>
            <a:r>
              <a:rPr sz="1800" spc="-5" dirty="0">
                <a:solidFill>
                  <a:srgbClr val="595959"/>
                </a:solidFill>
                <a:latin typeface="Times New Roman"/>
                <a:cs typeface="Times New Roman"/>
              </a:rPr>
              <a:t>the unit </a:t>
            </a:r>
            <a:r>
              <a:rPr sz="1800" dirty="0">
                <a:solidFill>
                  <a:srgbClr val="595959"/>
                </a:solidFill>
                <a:latin typeface="Times New Roman"/>
                <a:cs typeface="Times New Roman"/>
              </a:rPr>
              <a:t>of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translation</a:t>
            </a:r>
            <a:endParaRPr sz="1800">
              <a:latin typeface="Times New Roman"/>
              <a:cs typeface="Times New Roman"/>
            </a:endParaRPr>
          </a:p>
          <a:p>
            <a:pPr marR="306705" algn="ctr">
              <a:lnSpc>
                <a:spcPct val="100000"/>
              </a:lnSpc>
              <a:spcBef>
                <a:spcPts val="1110"/>
              </a:spcBef>
            </a:pPr>
            <a:r>
              <a:rPr sz="900" i="1" spc="-5" dirty="0">
                <a:solidFill>
                  <a:srgbClr val="FFFFFF"/>
                </a:solidFill>
                <a:latin typeface="Times New Roman"/>
                <a:cs typeface="Times New Roman"/>
              </a:rPr>
              <a:t>Interlingua</a:t>
            </a:r>
            <a:endParaRPr sz="900">
              <a:latin typeface="Times New Roman"/>
              <a:cs typeface="Times New Roman"/>
            </a:endParaRPr>
          </a:p>
        </p:txBody>
      </p:sp>
      <p:sp>
        <p:nvSpPr>
          <p:cNvPr id="5" name="object 5"/>
          <p:cNvSpPr/>
          <p:nvPr/>
        </p:nvSpPr>
        <p:spPr>
          <a:xfrm>
            <a:off x="2832100" y="4089400"/>
            <a:ext cx="774700" cy="342900"/>
          </a:xfrm>
          <a:custGeom>
            <a:avLst/>
            <a:gdLst/>
            <a:ahLst/>
            <a:cxnLst/>
            <a:rect l="l" t="t" r="r" b="b"/>
            <a:pathLst>
              <a:path w="774700" h="342900">
                <a:moveTo>
                  <a:pt x="387350" y="0"/>
                </a:moveTo>
                <a:lnTo>
                  <a:pt x="324519" y="2244"/>
                </a:lnTo>
                <a:lnTo>
                  <a:pt x="264917" y="8740"/>
                </a:lnTo>
                <a:lnTo>
                  <a:pt x="209340" y="19137"/>
                </a:lnTo>
                <a:lnTo>
                  <a:pt x="158586" y="33080"/>
                </a:lnTo>
                <a:lnTo>
                  <a:pt x="113452" y="50216"/>
                </a:lnTo>
                <a:lnTo>
                  <a:pt x="74736" y="70194"/>
                </a:lnTo>
                <a:lnTo>
                  <a:pt x="43235" y="92659"/>
                </a:lnTo>
                <a:lnTo>
                  <a:pt x="5069" y="143640"/>
                </a:lnTo>
                <a:lnTo>
                  <a:pt x="0" y="171450"/>
                </a:lnTo>
                <a:lnTo>
                  <a:pt x="5069" y="199259"/>
                </a:lnTo>
                <a:lnTo>
                  <a:pt x="43235" y="250240"/>
                </a:lnTo>
                <a:lnTo>
                  <a:pt x="74736" y="272705"/>
                </a:lnTo>
                <a:lnTo>
                  <a:pt x="113452" y="292683"/>
                </a:lnTo>
                <a:lnTo>
                  <a:pt x="158586" y="309819"/>
                </a:lnTo>
                <a:lnTo>
                  <a:pt x="209340" y="323762"/>
                </a:lnTo>
                <a:lnTo>
                  <a:pt x="264917" y="334159"/>
                </a:lnTo>
                <a:lnTo>
                  <a:pt x="324519" y="340655"/>
                </a:lnTo>
                <a:lnTo>
                  <a:pt x="387350" y="342900"/>
                </a:lnTo>
                <a:lnTo>
                  <a:pt x="450180" y="340655"/>
                </a:lnTo>
                <a:lnTo>
                  <a:pt x="509782" y="334159"/>
                </a:lnTo>
                <a:lnTo>
                  <a:pt x="565359" y="323762"/>
                </a:lnTo>
                <a:lnTo>
                  <a:pt x="616113" y="309819"/>
                </a:lnTo>
                <a:lnTo>
                  <a:pt x="661247" y="292683"/>
                </a:lnTo>
                <a:lnTo>
                  <a:pt x="699963" y="272705"/>
                </a:lnTo>
                <a:lnTo>
                  <a:pt x="731464" y="250240"/>
                </a:lnTo>
                <a:lnTo>
                  <a:pt x="769630" y="199259"/>
                </a:lnTo>
                <a:lnTo>
                  <a:pt x="774700" y="171450"/>
                </a:lnTo>
                <a:lnTo>
                  <a:pt x="769630" y="143640"/>
                </a:lnTo>
                <a:lnTo>
                  <a:pt x="731464" y="92659"/>
                </a:lnTo>
                <a:lnTo>
                  <a:pt x="699963" y="70194"/>
                </a:lnTo>
                <a:lnTo>
                  <a:pt x="661247" y="50216"/>
                </a:lnTo>
                <a:lnTo>
                  <a:pt x="616113" y="33080"/>
                </a:lnTo>
                <a:lnTo>
                  <a:pt x="565359" y="19137"/>
                </a:lnTo>
                <a:lnTo>
                  <a:pt x="509782" y="8740"/>
                </a:lnTo>
                <a:lnTo>
                  <a:pt x="450180" y="2244"/>
                </a:lnTo>
                <a:lnTo>
                  <a:pt x="387350" y="0"/>
                </a:lnTo>
                <a:close/>
              </a:path>
            </a:pathLst>
          </a:custGeom>
          <a:solidFill>
            <a:srgbClr val="2683C6"/>
          </a:solidFill>
        </p:spPr>
        <p:txBody>
          <a:bodyPr wrap="square" lIns="0" tIns="0" rIns="0" bIns="0" rtlCol="0"/>
          <a:lstStyle/>
          <a:p>
            <a:endParaRPr/>
          </a:p>
        </p:txBody>
      </p:sp>
      <p:sp>
        <p:nvSpPr>
          <p:cNvPr id="6" name="object 6"/>
          <p:cNvSpPr txBox="1"/>
          <p:nvPr/>
        </p:nvSpPr>
        <p:spPr>
          <a:xfrm>
            <a:off x="2977885" y="4102706"/>
            <a:ext cx="444500" cy="289560"/>
          </a:xfrm>
          <a:prstGeom prst="rect">
            <a:avLst/>
          </a:prstGeom>
        </p:spPr>
        <p:txBody>
          <a:bodyPr vert="horz" wrap="square" lIns="0" tIns="25400" rIns="0" bIns="0" rtlCol="0">
            <a:spAutoFit/>
          </a:bodyPr>
          <a:lstStyle/>
          <a:p>
            <a:pPr marL="15875" marR="5080" indent="-3175">
              <a:lnSpc>
                <a:spcPts val="1000"/>
              </a:lnSpc>
              <a:spcBef>
                <a:spcPts val="200"/>
              </a:spcBef>
            </a:pPr>
            <a:r>
              <a:rPr sz="900" i="1" dirty="0">
                <a:solidFill>
                  <a:srgbClr val="FFFFFF"/>
                </a:solidFill>
                <a:latin typeface="Times New Roman"/>
                <a:cs typeface="Times New Roman"/>
              </a:rPr>
              <a:t>Seman</a:t>
            </a:r>
            <a:r>
              <a:rPr sz="900" i="1" spc="-5" dirty="0">
                <a:solidFill>
                  <a:srgbClr val="FFFFFF"/>
                </a:solidFill>
                <a:latin typeface="Times New Roman"/>
                <a:cs typeface="Times New Roman"/>
              </a:rPr>
              <a:t>t</a:t>
            </a:r>
            <a:r>
              <a:rPr sz="900" i="1" dirty="0">
                <a:solidFill>
                  <a:srgbClr val="FFFFFF"/>
                </a:solidFill>
                <a:latin typeface="Times New Roman"/>
                <a:cs typeface="Times New Roman"/>
              </a:rPr>
              <a:t>ic  </a:t>
            </a:r>
            <a:r>
              <a:rPr sz="900" i="1" spc="-5" dirty="0">
                <a:solidFill>
                  <a:srgbClr val="FFFFFF"/>
                </a:solidFill>
                <a:latin typeface="Times New Roman"/>
                <a:cs typeface="Times New Roman"/>
              </a:rPr>
              <a:t>s</a:t>
            </a:r>
            <a:r>
              <a:rPr sz="900" i="1" dirty="0">
                <a:solidFill>
                  <a:srgbClr val="FFFFFF"/>
                </a:solidFill>
                <a:latin typeface="Times New Roman"/>
                <a:cs typeface="Times New Roman"/>
              </a:rPr>
              <a:t>t</a:t>
            </a:r>
            <a:r>
              <a:rPr sz="900" i="1" spc="-5" dirty="0">
                <a:solidFill>
                  <a:srgbClr val="FFFFFF"/>
                </a:solidFill>
                <a:latin typeface="Times New Roman"/>
                <a:cs typeface="Times New Roman"/>
              </a:rPr>
              <a:t>r</a:t>
            </a:r>
            <a:r>
              <a:rPr sz="900" i="1" dirty="0">
                <a:solidFill>
                  <a:srgbClr val="FFFFFF"/>
                </a:solidFill>
                <a:latin typeface="Times New Roman"/>
                <a:cs typeface="Times New Roman"/>
              </a:rPr>
              <a:t>uctu</a:t>
            </a:r>
            <a:r>
              <a:rPr sz="900" i="1" spc="-5" dirty="0">
                <a:solidFill>
                  <a:srgbClr val="FFFFFF"/>
                </a:solidFill>
                <a:latin typeface="Times New Roman"/>
                <a:cs typeface="Times New Roman"/>
              </a:rPr>
              <a:t>r</a:t>
            </a:r>
            <a:r>
              <a:rPr sz="900" i="1" dirty="0">
                <a:solidFill>
                  <a:srgbClr val="FFFFFF"/>
                </a:solidFill>
                <a:latin typeface="Times New Roman"/>
                <a:cs typeface="Times New Roman"/>
              </a:rPr>
              <a:t>e</a:t>
            </a:r>
            <a:endParaRPr sz="900">
              <a:latin typeface="Times New Roman"/>
              <a:cs typeface="Times New Roman"/>
            </a:endParaRPr>
          </a:p>
        </p:txBody>
      </p:sp>
      <p:sp>
        <p:nvSpPr>
          <p:cNvPr id="7" name="object 7"/>
          <p:cNvSpPr/>
          <p:nvPr/>
        </p:nvSpPr>
        <p:spPr>
          <a:xfrm>
            <a:off x="4787900" y="4076700"/>
            <a:ext cx="774700" cy="342900"/>
          </a:xfrm>
          <a:custGeom>
            <a:avLst/>
            <a:gdLst/>
            <a:ahLst/>
            <a:cxnLst/>
            <a:rect l="l" t="t" r="r" b="b"/>
            <a:pathLst>
              <a:path w="774700" h="342900">
                <a:moveTo>
                  <a:pt x="387350" y="0"/>
                </a:moveTo>
                <a:lnTo>
                  <a:pt x="324519" y="2244"/>
                </a:lnTo>
                <a:lnTo>
                  <a:pt x="264917" y="8740"/>
                </a:lnTo>
                <a:lnTo>
                  <a:pt x="209340" y="19137"/>
                </a:lnTo>
                <a:lnTo>
                  <a:pt x="158586" y="33080"/>
                </a:lnTo>
                <a:lnTo>
                  <a:pt x="113452" y="50216"/>
                </a:lnTo>
                <a:lnTo>
                  <a:pt x="74736" y="70194"/>
                </a:lnTo>
                <a:lnTo>
                  <a:pt x="43235" y="92659"/>
                </a:lnTo>
                <a:lnTo>
                  <a:pt x="5069" y="143640"/>
                </a:lnTo>
                <a:lnTo>
                  <a:pt x="0" y="171450"/>
                </a:lnTo>
                <a:lnTo>
                  <a:pt x="5069" y="199259"/>
                </a:lnTo>
                <a:lnTo>
                  <a:pt x="43235" y="250240"/>
                </a:lnTo>
                <a:lnTo>
                  <a:pt x="74736" y="272705"/>
                </a:lnTo>
                <a:lnTo>
                  <a:pt x="113452" y="292683"/>
                </a:lnTo>
                <a:lnTo>
                  <a:pt x="158586" y="309819"/>
                </a:lnTo>
                <a:lnTo>
                  <a:pt x="209340" y="323762"/>
                </a:lnTo>
                <a:lnTo>
                  <a:pt x="264917" y="334159"/>
                </a:lnTo>
                <a:lnTo>
                  <a:pt x="324519" y="340655"/>
                </a:lnTo>
                <a:lnTo>
                  <a:pt x="387350" y="342900"/>
                </a:lnTo>
                <a:lnTo>
                  <a:pt x="450180" y="340655"/>
                </a:lnTo>
                <a:lnTo>
                  <a:pt x="509782" y="334159"/>
                </a:lnTo>
                <a:lnTo>
                  <a:pt x="565359" y="323762"/>
                </a:lnTo>
                <a:lnTo>
                  <a:pt x="616113" y="309819"/>
                </a:lnTo>
                <a:lnTo>
                  <a:pt x="661247" y="292683"/>
                </a:lnTo>
                <a:lnTo>
                  <a:pt x="699963" y="272705"/>
                </a:lnTo>
                <a:lnTo>
                  <a:pt x="731464" y="250240"/>
                </a:lnTo>
                <a:lnTo>
                  <a:pt x="769630" y="199259"/>
                </a:lnTo>
                <a:lnTo>
                  <a:pt x="774700" y="171450"/>
                </a:lnTo>
                <a:lnTo>
                  <a:pt x="769630" y="143640"/>
                </a:lnTo>
                <a:lnTo>
                  <a:pt x="731464" y="92659"/>
                </a:lnTo>
                <a:lnTo>
                  <a:pt x="699963" y="70194"/>
                </a:lnTo>
                <a:lnTo>
                  <a:pt x="661247" y="50216"/>
                </a:lnTo>
                <a:lnTo>
                  <a:pt x="616113" y="33080"/>
                </a:lnTo>
                <a:lnTo>
                  <a:pt x="565359" y="19137"/>
                </a:lnTo>
                <a:lnTo>
                  <a:pt x="509782" y="8740"/>
                </a:lnTo>
                <a:lnTo>
                  <a:pt x="450180" y="2244"/>
                </a:lnTo>
                <a:lnTo>
                  <a:pt x="387350" y="0"/>
                </a:lnTo>
                <a:close/>
              </a:path>
            </a:pathLst>
          </a:custGeom>
          <a:solidFill>
            <a:srgbClr val="2683C6"/>
          </a:solidFill>
        </p:spPr>
        <p:txBody>
          <a:bodyPr wrap="square" lIns="0" tIns="0" rIns="0" bIns="0" rtlCol="0"/>
          <a:lstStyle/>
          <a:p>
            <a:endParaRPr/>
          </a:p>
        </p:txBody>
      </p:sp>
      <p:sp>
        <p:nvSpPr>
          <p:cNvPr id="8" name="object 8"/>
          <p:cNvSpPr txBox="1"/>
          <p:nvPr/>
        </p:nvSpPr>
        <p:spPr>
          <a:xfrm>
            <a:off x="4951210" y="4102706"/>
            <a:ext cx="444500" cy="289560"/>
          </a:xfrm>
          <a:prstGeom prst="rect">
            <a:avLst/>
          </a:prstGeom>
        </p:spPr>
        <p:txBody>
          <a:bodyPr vert="horz" wrap="square" lIns="0" tIns="25400" rIns="0" bIns="0" rtlCol="0">
            <a:spAutoFit/>
          </a:bodyPr>
          <a:lstStyle/>
          <a:p>
            <a:pPr marL="15875" marR="5080" indent="-3175">
              <a:lnSpc>
                <a:spcPts val="1000"/>
              </a:lnSpc>
              <a:spcBef>
                <a:spcPts val="200"/>
              </a:spcBef>
            </a:pPr>
            <a:r>
              <a:rPr sz="900" i="1" dirty="0">
                <a:solidFill>
                  <a:srgbClr val="FFFFFF"/>
                </a:solidFill>
                <a:latin typeface="Times New Roman"/>
                <a:cs typeface="Times New Roman"/>
              </a:rPr>
              <a:t>Seman</a:t>
            </a:r>
            <a:r>
              <a:rPr sz="900" i="1" spc="-5" dirty="0">
                <a:solidFill>
                  <a:srgbClr val="FFFFFF"/>
                </a:solidFill>
                <a:latin typeface="Times New Roman"/>
                <a:cs typeface="Times New Roman"/>
              </a:rPr>
              <a:t>t</a:t>
            </a:r>
            <a:r>
              <a:rPr sz="900" i="1" dirty="0">
                <a:solidFill>
                  <a:srgbClr val="FFFFFF"/>
                </a:solidFill>
                <a:latin typeface="Times New Roman"/>
                <a:cs typeface="Times New Roman"/>
              </a:rPr>
              <a:t>ic  </a:t>
            </a:r>
            <a:r>
              <a:rPr sz="900" i="1" spc="-5" dirty="0">
                <a:solidFill>
                  <a:srgbClr val="FFFFFF"/>
                </a:solidFill>
                <a:latin typeface="Times New Roman"/>
                <a:cs typeface="Times New Roman"/>
              </a:rPr>
              <a:t>s</a:t>
            </a:r>
            <a:r>
              <a:rPr sz="900" i="1" dirty="0">
                <a:solidFill>
                  <a:srgbClr val="FFFFFF"/>
                </a:solidFill>
                <a:latin typeface="Times New Roman"/>
                <a:cs typeface="Times New Roman"/>
              </a:rPr>
              <a:t>t</a:t>
            </a:r>
            <a:r>
              <a:rPr sz="900" i="1" spc="-5" dirty="0">
                <a:solidFill>
                  <a:srgbClr val="FFFFFF"/>
                </a:solidFill>
                <a:latin typeface="Times New Roman"/>
                <a:cs typeface="Times New Roman"/>
              </a:rPr>
              <a:t>r</a:t>
            </a:r>
            <a:r>
              <a:rPr sz="900" i="1" dirty="0">
                <a:solidFill>
                  <a:srgbClr val="FFFFFF"/>
                </a:solidFill>
                <a:latin typeface="Times New Roman"/>
                <a:cs typeface="Times New Roman"/>
              </a:rPr>
              <a:t>uctu</a:t>
            </a:r>
            <a:r>
              <a:rPr sz="900" i="1" spc="-5" dirty="0">
                <a:solidFill>
                  <a:srgbClr val="FFFFFF"/>
                </a:solidFill>
                <a:latin typeface="Times New Roman"/>
                <a:cs typeface="Times New Roman"/>
              </a:rPr>
              <a:t>r</a:t>
            </a:r>
            <a:r>
              <a:rPr sz="900" i="1" dirty="0">
                <a:solidFill>
                  <a:srgbClr val="FFFFFF"/>
                </a:solidFill>
                <a:latin typeface="Times New Roman"/>
                <a:cs typeface="Times New Roman"/>
              </a:rPr>
              <a:t>e</a:t>
            </a:r>
            <a:endParaRPr sz="900">
              <a:latin typeface="Times New Roman"/>
              <a:cs typeface="Times New Roman"/>
            </a:endParaRPr>
          </a:p>
        </p:txBody>
      </p:sp>
      <p:sp>
        <p:nvSpPr>
          <p:cNvPr id="9" name="object 9"/>
          <p:cNvSpPr/>
          <p:nvPr/>
        </p:nvSpPr>
        <p:spPr>
          <a:xfrm>
            <a:off x="2349500" y="4686300"/>
            <a:ext cx="3886200" cy="342900"/>
          </a:xfrm>
          <a:custGeom>
            <a:avLst/>
            <a:gdLst/>
            <a:ahLst/>
            <a:cxnLst/>
            <a:rect l="l" t="t" r="r" b="b"/>
            <a:pathLst>
              <a:path w="3886200" h="342900">
                <a:moveTo>
                  <a:pt x="774700" y="171450"/>
                </a:moveTo>
                <a:lnTo>
                  <a:pt x="754951" y="117259"/>
                </a:lnTo>
                <a:lnTo>
                  <a:pt x="699960" y="70205"/>
                </a:lnTo>
                <a:lnTo>
                  <a:pt x="661238" y="50228"/>
                </a:lnTo>
                <a:lnTo>
                  <a:pt x="616102" y="33083"/>
                </a:lnTo>
                <a:lnTo>
                  <a:pt x="565353" y="19138"/>
                </a:lnTo>
                <a:lnTo>
                  <a:pt x="509778" y="8750"/>
                </a:lnTo>
                <a:lnTo>
                  <a:pt x="450176" y="2247"/>
                </a:lnTo>
                <a:lnTo>
                  <a:pt x="387350" y="0"/>
                </a:lnTo>
                <a:lnTo>
                  <a:pt x="324510" y="2247"/>
                </a:lnTo>
                <a:lnTo>
                  <a:pt x="264909" y="8750"/>
                </a:lnTo>
                <a:lnTo>
                  <a:pt x="209334" y="19138"/>
                </a:lnTo>
                <a:lnTo>
                  <a:pt x="158584" y="33083"/>
                </a:lnTo>
                <a:lnTo>
                  <a:pt x="113449" y="50228"/>
                </a:lnTo>
                <a:lnTo>
                  <a:pt x="74726" y="70205"/>
                </a:lnTo>
                <a:lnTo>
                  <a:pt x="43230" y="92659"/>
                </a:lnTo>
                <a:lnTo>
                  <a:pt x="5067" y="143649"/>
                </a:lnTo>
                <a:lnTo>
                  <a:pt x="0" y="171450"/>
                </a:lnTo>
                <a:lnTo>
                  <a:pt x="5067" y="199263"/>
                </a:lnTo>
                <a:lnTo>
                  <a:pt x="43230" y="250253"/>
                </a:lnTo>
                <a:lnTo>
                  <a:pt x="74726" y="272707"/>
                </a:lnTo>
                <a:lnTo>
                  <a:pt x="113449" y="292684"/>
                </a:lnTo>
                <a:lnTo>
                  <a:pt x="158584" y="309829"/>
                </a:lnTo>
                <a:lnTo>
                  <a:pt x="209334" y="323773"/>
                </a:lnTo>
                <a:lnTo>
                  <a:pt x="264909" y="334162"/>
                </a:lnTo>
                <a:lnTo>
                  <a:pt x="324510" y="340664"/>
                </a:lnTo>
                <a:lnTo>
                  <a:pt x="387350" y="342900"/>
                </a:lnTo>
                <a:lnTo>
                  <a:pt x="450176" y="340664"/>
                </a:lnTo>
                <a:lnTo>
                  <a:pt x="509778" y="334162"/>
                </a:lnTo>
                <a:lnTo>
                  <a:pt x="565353" y="323773"/>
                </a:lnTo>
                <a:lnTo>
                  <a:pt x="616102" y="309829"/>
                </a:lnTo>
                <a:lnTo>
                  <a:pt x="661238" y="292684"/>
                </a:lnTo>
                <a:lnTo>
                  <a:pt x="699960" y="272707"/>
                </a:lnTo>
                <a:lnTo>
                  <a:pt x="731456" y="250253"/>
                </a:lnTo>
                <a:lnTo>
                  <a:pt x="769620" y="199263"/>
                </a:lnTo>
                <a:lnTo>
                  <a:pt x="774700" y="171450"/>
                </a:lnTo>
                <a:close/>
              </a:path>
              <a:path w="3886200" h="342900">
                <a:moveTo>
                  <a:pt x="3886200" y="171450"/>
                </a:moveTo>
                <a:lnTo>
                  <a:pt x="3866451" y="117259"/>
                </a:lnTo>
                <a:lnTo>
                  <a:pt x="3811460" y="70205"/>
                </a:lnTo>
                <a:lnTo>
                  <a:pt x="3772738" y="50228"/>
                </a:lnTo>
                <a:lnTo>
                  <a:pt x="3727602" y="33083"/>
                </a:lnTo>
                <a:lnTo>
                  <a:pt x="3676853" y="19138"/>
                </a:lnTo>
                <a:lnTo>
                  <a:pt x="3621278" y="8750"/>
                </a:lnTo>
                <a:lnTo>
                  <a:pt x="3561677" y="2247"/>
                </a:lnTo>
                <a:lnTo>
                  <a:pt x="3498850" y="0"/>
                </a:lnTo>
                <a:lnTo>
                  <a:pt x="3436010" y="2247"/>
                </a:lnTo>
                <a:lnTo>
                  <a:pt x="3376409" y="8750"/>
                </a:lnTo>
                <a:lnTo>
                  <a:pt x="3320834" y="19138"/>
                </a:lnTo>
                <a:lnTo>
                  <a:pt x="3270085" y="33083"/>
                </a:lnTo>
                <a:lnTo>
                  <a:pt x="3224949" y="50228"/>
                </a:lnTo>
                <a:lnTo>
                  <a:pt x="3186226" y="70205"/>
                </a:lnTo>
                <a:lnTo>
                  <a:pt x="3154730" y="92659"/>
                </a:lnTo>
                <a:lnTo>
                  <a:pt x="3116567" y="143649"/>
                </a:lnTo>
                <a:lnTo>
                  <a:pt x="3111500" y="171450"/>
                </a:lnTo>
                <a:lnTo>
                  <a:pt x="3116567" y="199263"/>
                </a:lnTo>
                <a:lnTo>
                  <a:pt x="3154730" y="250253"/>
                </a:lnTo>
                <a:lnTo>
                  <a:pt x="3186226" y="272707"/>
                </a:lnTo>
                <a:lnTo>
                  <a:pt x="3224949" y="292684"/>
                </a:lnTo>
                <a:lnTo>
                  <a:pt x="3270085" y="309829"/>
                </a:lnTo>
                <a:lnTo>
                  <a:pt x="3320834" y="323773"/>
                </a:lnTo>
                <a:lnTo>
                  <a:pt x="3376409" y="334162"/>
                </a:lnTo>
                <a:lnTo>
                  <a:pt x="3436010" y="340664"/>
                </a:lnTo>
                <a:lnTo>
                  <a:pt x="3498850" y="342900"/>
                </a:lnTo>
                <a:lnTo>
                  <a:pt x="3561677" y="340664"/>
                </a:lnTo>
                <a:lnTo>
                  <a:pt x="3621278" y="334162"/>
                </a:lnTo>
                <a:lnTo>
                  <a:pt x="3676853" y="323773"/>
                </a:lnTo>
                <a:lnTo>
                  <a:pt x="3727602" y="309829"/>
                </a:lnTo>
                <a:lnTo>
                  <a:pt x="3772738" y="292684"/>
                </a:lnTo>
                <a:lnTo>
                  <a:pt x="3811460" y="272707"/>
                </a:lnTo>
                <a:lnTo>
                  <a:pt x="3842956" y="250253"/>
                </a:lnTo>
                <a:lnTo>
                  <a:pt x="3881120" y="199263"/>
                </a:lnTo>
                <a:lnTo>
                  <a:pt x="3886200" y="171450"/>
                </a:lnTo>
                <a:close/>
              </a:path>
            </a:pathLst>
          </a:custGeom>
          <a:solidFill>
            <a:srgbClr val="2683C6"/>
          </a:solidFill>
        </p:spPr>
        <p:txBody>
          <a:bodyPr wrap="square" lIns="0" tIns="0" rIns="0" bIns="0" rtlCol="0"/>
          <a:lstStyle/>
          <a:p>
            <a:endParaRPr/>
          </a:p>
        </p:txBody>
      </p:sp>
      <p:sp>
        <p:nvSpPr>
          <p:cNvPr id="10" name="object 10"/>
          <p:cNvSpPr txBox="1"/>
          <p:nvPr/>
        </p:nvSpPr>
        <p:spPr>
          <a:xfrm>
            <a:off x="5604706" y="4701124"/>
            <a:ext cx="444500" cy="289560"/>
          </a:xfrm>
          <a:prstGeom prst="rect">
            <a:avLst/>
          </a:prstGeom>
        </p:spPr>
        <p:txBody>
          <a:bodyPr vert="horz" wrap="square" lIns="0" tIns="25400" rIns="0" bIns="0" rtlCol="0">
            <a:spAutoFit/>
          </a:bodyPr>
          <a:lstStyle/>
          <a:p>
            <a:pPr marL="15875" marR="5080" indent="-3175">
              <a:lnSpc>
                <a:spcPts val="1000"/>
              </a:lnSpc>
              <a:spcBef>
                <a:spcPts val="200"/>
              </a:spcBef>
            </a:pPr>
            <a:r>
              <a:rPr sz="900" i="1" dirty="0">
                <a:solidFill>
                  <a:srgbClr val="FFFFFF"/>
                </a:solidFill>
                <a:latin typeface="Times New Roman"/>
                <a:cs typeface="Times New Roman"/>
              </a:rPr>
              <a:t>Syn</a:t>
            </a:r>
            <a:r>
              <a:rPr sz="900" i="1" spc="-5" dirty="0">
                <a:solidFill>
                  <a:srgbClr val="FFFFFF"/>
                </a:solidFill>
                <a:latin typeface="Times New Roman"/>
                <a:cs typeface="Times New Roman"/>
              </a:rPr>
              <a:t>t</a:t>
            </a:r>
            <a:r>
              <a:rPr sz="900" i="1" dirty="0">
                <a:solidFill>
                  <a:srgbClr val="FFFFFF"/>
                </a:solidFill>
                <a:latin typeface="Times New Roman"/>
                <a:cs typeface="Times New Roman"/>
              </a:rPr>
              <a:t>actic  </a:t>
            </a:r>
            <a:r>
              <a:rPr sz="900" i="1" spc="-5" dirty="0">
                <a:solidFill>
                  <a:srgbClr val="FFFFFF"/>
                </a:solidFill>
                <a:latin typeface="Times New Roman"/>
                <a:cs typeface="Times New Roman"/>
              </a:rPr>
              <a:t>s</a:t>
            </a:r>
            <a:r>
              <a:rPr sz="900" i="1" dirty="0">
                <a:solidFill>
                  <a:srgbClr val="FFFFFF"/>
                </a:solidFill>
                <a:latin typeface="Times New Roman"/>
                <a:cs typeface="Times New Roman"/>
              </a:rPr>
              <a:t>t</a:t>
            </a:r>
            <a:r>
              <a:rPr sz="900" i="1" spc="-5" dirty="0">
                <a:solidFill>
                  <a:srgbClr val="FFFFFF"/>
                </a:solidFill>
                <a:latin typeface="Times New Roman"/>
                <a:cs typeface="Times New Roman"/>
              </a:rPr>
              <a:t>r</a:t>
            </a:r>
            <a:r>
              <a:rPr sz="900" i="1" dirty="0">
                <a:solidFill>
                  <a:srgbClr val="FFFFFF"/>
                </a:solidFill>
                <a:latin typeface="Times New Roman"/>
                <a:cs typeface="Times New Roman"/>
              </a:rPr>
              <a:t>uctu</a:t>
            </a:r>
            <a:r>
              <a:rPr sz="900" i="1" spc="-5" dirty="0">
                <a:solidFill>
                  <a:srgbClr val="FFFFFF"/>
                </a:solidFill>
                <a:latin typeface="Times New Roman"/>
                <a:cs typeface="Times New Roman"/>
              </a:rPr>
              <a:t>r</a:t>
            </a:r>
            <a:r>
              <a:rPr sz="900" i="1" dirty="0">
                <a:solidFill>
                  <a:srgbClr val="FFFFFF"/>
                </a:solidFill>
                <a:latin typeface="Times New Roman"/>
                <a:cs typeface="Times New Roman"/>
              </a:rPr>
              <a:t>e</a:t>
            </a:r>
            <a:endParaRPr sz="900">
              <a:latin typeface="Times New Roman"/>
              <a:cs typeface="Times New Roman"/>
            </a:endParaRPr>
          </a:p>
        </p:txBody>
      </p:sp>
      <p:sp>
        <p:nvSpPr>
          <p:cNvPr id="11" name="object 11"/>
          <p:cNvSpPr/>
          <p:nvPr/>
        </p:nvSpPr>
        <p:spPr>
          <a:xfrm>
            <a:off x="6172200" y="5219700"/>
            <a:ext cx="774700" cy="342900"/>
          </a:xfrm>
          <a:custGeom>
            <a:avLst/>
            <a:gdLst/>
            <a:ahLst/>
            <a:cxnLst/>
            <a:rect l="l" t="t" r="r" b="b"/>
            <a:pathLst>
              <a:path w="774700" h="342900">
                <a:moveTo>
                  <a:pt x="387350" y="0"/>
                </a:moveTo>
                <a:lnTo>
                  <a:pt x="324519" y="2244"/>
                </a:lnTo>
                <a:lnTo>
                  <a:pt x="264917" y="8740"/>
                </a:lnTo>
                <a:lnTo>
                  <a:pt x="209340" y="19137"/>
                </a:lnTo>
                <a:lnTo>
                  <a:pt x="158586" y="33080"/>
                </a:lnTo>
                <a:lnTo>
                  <a:pt x="113452" y="50216"/>
                </a:lnTo>
                <a:lnTo>
                  <a:pt x="74736" y="70194"/>
                </a:lnTo>
                <a:lnTo>
                  <a:pt x="43235" y="92659"/>
                </a:lnTo>
                <a:lnTo>
                  <a:pt x="5069" y="143640"/>
                </a:lnTo>
                <a:lnTo>
                  <a:pt x="0" y="171450"/>
                </a:lnTo>
                <a:lnTo>
                  <a:pt x="5069" y="199259"/>
                </a:lnTo>
                <a:lnTo>
                  <a:pt x="43235" y="250240"/>
                </a:lnTo>
                <a:lnTo>
                  <a:pt x="74736" y="272705"/>
                </a:lnTo>
                <a:lnTo>
                  <a:pt x="113452" y="292683"/>
                </a:lnTo>
                <a:lnTo>
                  <a:pt x="158586" y="309819"/>
                </a:lnTo>
                <a:lnTo>
                  <a:pt x="209340" y="323762"/>
                </a:lnTo>
                <a:lnTo>
                  <a:pt x="264917" y="334159"/>
                </a:lnTo>
                <a:lnTo>
                  <a:pt x="324519" y="340655"/>
                </a:lnTo>
                <a:lnTo>
                  <a:pt x="387350" y="342900"/>
                </a:lnTo>
                <a:lnTo>
                  <a:pt x="450180" y="340655"/>
                </a:lnTo>
                <a:lnTo>
                  <a:pt x="509782" y="334159"/>
                </a:lnTo>
                <a:lnTo>
                  <a:pt x="565359" y="323762"/>
                </a:lnTo>
                <a:lnTo>
                  <a:pt x="616113" y="309819"/>
                </a:lnTo>
                <a:lnTo>
                  <a:pt x="661247" y="292683"/>
                </a:lnTo>
                <a:lnTo>
                  <a:pt x="699963" y="272705"/>
                </a:lnTo>
                <a:lnTo>
                  <a:pt x="731464" y="250240"/>
                </a:lnTo>
                <a:lnTo>
                  <a:pt x="769630" y="199259"/>
                </a:lnTo>
                <a:lnTo>
                  <a:pt x="774700" y="171450"/>
                </a:lnTo>
                <a:lnTo>
                  <a:pt x="769630" y="143640"/>
                </a:lnTo>
                <a:lnTo>
                  <a:pt x="731464" y="92659"/>
                </a:lnTo>
                <a:lnTo>
                  <a:pt x="699963" y="70194"/>
                </a:lnTo>
                <a:lnTo>
                  <a:pt x="661247" y="50216"/>
                </a:lnTo>
                <a:lnTo>
                  <a:pt x="616113" y="33080"/>
                </a:lnTo>
                <a:lnTo>
                  <a:pt x="565359" y="19137"/>
                </a:lnTo>
                <a:lnTo>
                  <a:pt x="509782" y="8740"/>
                </a:lnTo>
                <a:lnTo>
                  <a:pt x="450180" y="2244"/>
                </a:lnTo>
                <a:lnTo>
                  <a:pt x="387350" y="0"/>
                </a:lnTo>
                <a:close/>
              </a:path>
            </a:pathLst>
          </a:custGeom>
          <a:solidFill>
            <a:srgbClr val="2683C6"/>
          </a:solidFill>
        </p:spPr>
        <p:txBody>
          <a:bodyPr wrap="square" lIns="0" tIns="0" rIns="0" bIns="0" rtlCol="0"/>
          <a:lstStyle/>
          <a:p>
            <a:endParaRPr/>
          </a:p>
        </p:txBody>
      </p:sp>
      <p:sp>
        <p:nvSpPr>
          <p:cNvPr id="12" name="object 12"/>
          <p:cNvSpPr txBox="1"/>
          <p:nvPr/>
        </p:nvSpPr>
        <p:spPr>
          <a:xfrm>
            <a:off x="6360919" y="5315423"/>
            <a:ext cx="324485" cy="162560"/>
          </a:xfrm>
          <a:prstGeom prst="rect">
            <a:avLst/>
          </a:prstGeom>
        </p:spPr>
        <p:txBody>
          <a:bodyPr vert="horz" wrap="square" lIns="0" tIns="12700" rIns="0" bIns="0" rtlCol="0">
            <a:spAutoFit/>
          </a:bodyPr>
          <a:lstStyle/>
          <a:p>
            <a:pPr marL="12700">
              <a:lnSpc>
                <a:spcPct val="100000"/>
              </a:lnSpc>
              <a:spcBef>
                <a:spcPts val="100"/>
              </a:spcBef>
            </a:pPr>
            <a:r>
              <a:rPr sz="900" i="1" dirty="0">
                <a:solidFill>
                  <a:srgbClr val="FFFFFF"/>
                </a:solidFill>
                <a:latin typeface="Times New Roman"/>
                <a:cs typeface="Times New Roman"/>
              </a:rPr>
              <a:t>Wo</a:t>
            </a:r>
            <a:r>
              <a:rPr sz="900" i="1" spc="-5" dirty="0">
                <a:solidFill>
                  <a:srgbClr val="FFFFFF"/>
                </a:solidFill>
                <a:latin typeface="Times New Roman"/>
                <a:cs typeface="Times New Roman"/>
              </a:rPr>
              <a:t>r</a:t>
            </a:r>
            <a:r>
              <a:rPr sz="900" i="1" dirty="0">
                <a:solidFill>
                  <a:srgbClr val="FFFFFF"/>
                </a:solidFill>
                <a:latin typeface="Times New Roman"/>
                <a:cs typeface="Times New Roman"/>
              </a:rPr>
              <a:t>ds</a:t>
            </a:r>
            <a:endParaRPr sz="900">
              <a:latin typeface="Times New Roman"/>
              <a:cs typeface="Times New Roman"/>
            </a:endParaRPr>
          </a:p>
        </p:txBody>
      </p:sp>
      <p:grpSp>
        <p:nvGrpSpPr>
          <p:cNvPr id="13" name="object 13"/>
          <p:cNvGrpSpPr/>
          <p:nvPr/>
        </p:nvGrpSpPr>
        <p:grpSpPr>
          <a:xfrm>
            <a:off x="1790700" y="4114800"/>
            <a:ext cx="3009900" cy="1447800"/>
            <a:chOff x="1790700" y="4114800"/>
            <a:chExt cx="3009900" cy="1447800"/>
          </a:xfrm>
        </p:grpSpPr>
        <p:sp>
          <p:nvSpPr>
            <p:cNvPr id="14" name="object 14"/>
            <p:cNvSpPr/>
            <p:nvPr/>
          </p:nvSpPr>
          <p:spPr>
            <a:xfrm>
              <a:off x="3625850" y="4121150"/>
              <a:ext cx="1168400" cy="279400"/>
            </a:xfrm>
            <a:custGeom>
              <a:avLst/>
              <a:gdLst/>
              <a:ahLst/>
              <a:cxnLst/>
              <a:rect l="l" t="t" r="r" b="b"/>
              <a:pathLst>
                <a:path w="1168400" h="279400">
                  <a:moveTo>
                    <a:pt x="756088" y="0"/>
                  </a:moveTo>
                  <a:lnTo>
                    <a:pt x="756088" y="69850"/>
                  </a:lnTo>
                  <a:lnTo>
                    <a:pt x="0" y="69850"/>
                  </a:lnTo>
                  <a:lnTo>
                    <a:pt x="0" y="209550"/>
                  </a:lnTo>
                  <a:lnTo>
                    <a:pt x="756088" y="209550"/>
                  </a:lnTo>
                  <a:lnTo>
                    <a:pt x="756088" y="279400"/>
                  </a:lnTo>
                  <a:lnTo>
                    <a:pt x="1168400" y="139700"/>
                  </a:lnTo>
                  <a:lnTo>
                    <a:pt x="756088" y="0"/>
                  </a:lnTo>
                  <a:close/>
                </a:path>
              </a:pathLst>
            </a:custGeom>
            <a:solidFill>
              <a:srgbClr val="DFE3E5"/>
            </a:solidFill>
          </p:spPr>
          <p:txBody>
            <a:bodyPr wrap="square" lIns="0" tIns="0" rIns="0" bIns="0" rtlCol="0"/>
            <a:lstStyle/>
            <a:p>
              <a:endParaRPr/>
            </a:p>
          </p:txBody>
        </p:sp>
        <p:sp>
          <p:nvSpPr>
            <p:cNvPr id="15" name="object 15"/>
            <p:cNvSpPr/>
            <p:nvPr/>
          </p:nvSpPr>
          <p:spPr>
            <a:xfrm>
              <a:off x="3625850" y="4121150"/>
              <a:ext cx="1168400" cy="279400"/>
            </a:xfrm>
            <a:custGeom>
              <a:avLst/>
              <a:gdLst/>
              <a:ahLst/>
              <a:cxnLst/>
              <a:rect l="l" t="t" r="r" b="b"/>
              <a:pathLst>
                <a:path w="1168400" h="279400">
                  <a:moveTo>
                    <a:pt x="0" y="69850"/>
                  </a:moveTo>
                  <a:lnTo>
                    <a:pt x="756087" y="69850"/>
                  </a:lnTo>
                  <a:lnTo>
                    <a:pt x="756087" y="0"/>
                  </a:lnTo>
                  <a:lnTo>
                    <a:pt x="1168400" y="139700"/>
                  </a:lnTo>
                  <a:lnTo>
                    <a:pt x="756087" y="279400"/>
                  </a:lnTo>
                  <a:lnTo>
                    <a:pt x="756087" y="209550"/>
                  </a:lnTo>
                  <a:lnTo>
                    <a:pt x="0" y="209550"/>
                  </a:lnTo>
                  <a:lnTo>
                    <a:pt x="0" y="69850"/>
                  </a:lnTo>
                  <a:close/>
                </a:path>
              </a:pathLst>
            </a:custGeom>
            <a:ln w="12700">
              <a:solidFill>
                <a:srgbClr val="7F7F7F"/>
              </a:solidFill>
            </a:ln>
          </p:spPr>
          <p:txBody>
            <a:bodyPr wrap="square" lIns="0" tIns="0" rIns="0" bIns="0" rtlCol="0"/>
            <a:lstStyle/>
            <a:p>
              <a:endParaRPr/>
            </a:p>
          </p:txBody>
        </p:sp>
        <p:sp>
          <p:nvSpPr>
            <p:cNvPr id="16" name="object 16"/>
            <p:cNvSpPr/>
            <p:nvPr/>
          </p:nvSpPr>
          <p:spPr>
            <a:xfrm>
              <a:off x="1790700" y="5219700"/>
              <a:ext cx="774700" cy="342900"/>
            </a:xfrm>
            <a:custGeom>
              <a:avLst/>
              <a:gdLst/>
              <a:ahLst/>
              <a:cxnLst/>
              <a:rect l="l" t="t" r="r" b="b"/>
              <a:pathLst>
                <a:path w="774700" h="342900">
                  <a:moveTo>
                    <a:pt x="387350" y="0"/>
                  </a:moveTo>
                  <a:lnTo>
                    <a:pt x="324519" y="2244"/>
                  </a:lnTo>
                  <a:lnTo>
                    <a:pt x="264917" y="8740"/>
                  </a:lnTo>
                  <a:lnTo>
                    <a:pt x="209340" y="19137"/>
                  </a:lnTo>
                  <a:lnTo>
                    <a:pt x="158586" y="33080"/>
                  </a:lnTo>
                  <a:lnTo>
                    <a:pt x="113452" y="50216"/>
                  </a:lnTo>
                  <a:lnTo>
                    <a:pt x="74736" y="70194"/>
                  </a:lnTo>
                  <a:lnTo>
                    <a:pt x="43235" y="92659"/>
                  </a:lnTo>
                  <a:lnTo>
                    <a:pt x="5069" y="143640"/>
                  </a:lnTo>
                  <a:lnTo>
                    <a:pt x="0" y="171450"/>
                  </a:lnTo>
                  <a:lnTo>
                    <a:pt x="5069" y="199259"/>
                  </a:lnTo>
                  <a:lnTo>
                    <a:pt x="43235" y="250240"/>
                  </a:lnTo>
                  <a:lnTo>
                    <a:pt x="74736" y="272705"/>
                  </a:lnTo>
                  <a:lnTo>
                    <a:pt x="113452" y="292683"/>
                  </a:lnTo>
                  <a:lnTo>
                    <a:pt x="158586" y="309819"/>
                  </a:lnTo>
                  <a:lnTo>
                    <a:pt x="209340" y="323762"/>
                  </a:lnTo>
                  <a:lnTo>
                    <a:pt x="264917" y="334159"/>
                  </a:lnTo>
                  <a:lnTo>
                    <a:pt x="324519" y="340655"/>
                  </a:lnTo>
                  <a:lnTo>
                    <a:pt x="387350" y="342900"/>
                  </a:lnTo>
                  <a:lnTo>
                    <a:pt x="450180" y="340655"/>
                  </a:lnTo>
                  <a:lnTo>
                    <a:pt x="509782" y="334159"/>
                  </a:lnTo>
                  <a:lnTo>
                    <a:pt x="565359" y="323762"/>
                  </a:lnTo>
                  <a:lnTo>
                    <a:pt x="616113" y="309819"/>
                  </a:lnTo>
                  <a:lnTo>
                    <a:pt x="661247" y="292683"/>
                  </a:lnTo>
                  <a:lnTo>
                    <a:pt x="699963" y="272705"/>
                  </a:lnTo>
                  <a:lnTo>
                    <a:pt x="731464" y="250240"/>
                  </a:lnTo>
                  <a:lnTo>
                    <a:pt x="769630" y="199259"/>
                  </a:lnTo>
                  <a:lnTo>
                    <a:pt x="774700" y="171450"/>
                  </a:lnTo>
                  <a:lnTo>
                    <a:pt x="769630" y="143640"/>
                  </a:lnTo>
                  <a:lnTo>
                    <a:pt x="731464" y="92659"/>
                  </a:lnTo>
                  <a:lnTo>
                    <a:pt x="699963" y="70194"/>
                  </a:lnTo>
                  <a:lnTo>
                    <a:pt x="661247" y="50216"/>
                  </a:lnTo>
                  <a:lnTo>
                    <a:pt x="616113" y="33080"/>
                  </a:lnTo>
                  <a:lnTo>
                    <a:pt x="565359" y="19137"/>
                  </a:lnTo>
                  <a:lnTo>
                    <a:pt x="509782" y="8740"/>
                  </a:lnTo>
                  <a:lnTo>
                    <a:pt x="450180" y="2244"/>
                  </a:lnTo>
                  <a:lnTo>
                    <a:pt x="387350" y="0"/>
                  </a:lnTo>
                  <a:close/>
                </a:path>
              </a:pathLst>
            </a:custGeom>
            <a:solidFill>
              <a:srgbClr val="2683C6"/>
            </a:solidFill>
          </p:spPr>
          <p:txBody>
            <a:bodyPr wrap="square" lIns="0" tIns="0" rIns="0" bIns="0" rtlCol="0"/>
            <a:lstStyle/>
            <a:p>
              <a:endParaRPr/>
            </a:p>
          </p:txBody>
        </p:sp>
      </p:grpSp>
      <p:sp>
        <p:nvSpPr>
          <p:cNvPr id="17" name="object 17"/>
          <p:cNvSpPr txBox="1"/>
          <p:nvPr/>
        </p:nvSpPr>
        <p:spPr>
          <a:xfrm>
            <a:off x="3769162" y="4192066"/>
            <a:ext cx="655320"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Times New Roman"/>
                <a:cs typeface="Times New Roman"/>
              </a:rPr>
              <a:t>S</a:t>
            </a:r>
            <a:r>
              <a:rPr sz="700" dirty="0">
                <a:latin typeface="Times New Roman"/>
                <a:cs typeface="Times New Roman"/>
              </a:rPr>
              <a:t>e</a:t>
            </a:r>
            <a:r>
              <a:rPr sz="700" spc="5" dirty="0">
                <a:latin typeface="Times New Roman"/>
                <a:cs typeface="Times New Roman"/>
              </a:rPr>
              <a:t>m</a:t>
            </a:r>
            <a:r>
              <a:rPr sz="700" dirty="0">
                <a:latin typeface="Times New Roman"/>
                <a:cs typeface="Times New Roman"/>
              </a:rPr>
              <a:t>an</a:t>
            </a:r>
            <a:r>
              <a:rPr sz="700" spc="5" dirty="0">
                <a:latin typeface="Times New Roman"/>
                <a:cs typeface="Times New Roman"/>
              </a:rPr>
              <a:t>ti</a:t>
            </a:r>
            <a:r>
              <a:rPr sz="700" dirty="0">
                <a:latin typeface="Times New Roman"/>
                <a:cs typeface="Times New Roman"/>
              </a:rPr>
              <a:t>c </a:t>
            </a:r>
            <a:r>
              <a:rPr sz="700" spc="5" dirty="0">
                <a:latin typeface="Times New Roman"/>
                <a:cs typeface="Times New Roman"/>
              </a:rPr>
              <a:t>t</a:t>
            </a:r>
            <a:r>
              <a:rPr sz="700" dirty="0">
                <a:latin typeface="Times New Roman"/>
                <a:cs typeface="Times New Roman"/>
              </a:rPr>
              <a:t>ransfer</a:t>
            </a:r>
            <a:endParaRPr sz="700">
              <a:latin typeface="Times New Roman"/>
              <a:cs typeface="Times New Roman"/>
            </a:endParaRPr>
          </a:p>
        </p:txBody>
      </p:sp>
      <p:grpSp>
        <p:nvGrpSpPr>
          <p:cNvPr id="18" name="object 18"/>
          <p:cNvGrpSpPr/>
          <p:nvPr/>
        </p:nvGrpSpPr>
        <p:grpSpPr>
          <a:xfrm>
            <a:off x="3136900" y="4711700"/>
            <a:ext cx="2311400" cy="292100"/>
            <a:chOff x="3136900" y="4711700"/>
            <a:chExt cx="2311400" cy="292100"/>
          </a:xfrm>
        </p:grpSpPr>
        <p:sp>
          <p:nvSpPr>
            <p:cNvPr id="19" name="object 19"/>
            <p:cNvSpPr/>
            <p:nvPr/>
          </p:nvSpPr>
          <p:spPr>
            <a:xfrm>
              <a:off x="3143250" y="4718050"/>
              <a:ext cx="2298700" cy="279400"/>
            </a:xfrm>
            <a:custGeom>
              <a:avLst/>
              <a:gdLst/>
              <a:ahLst/>
              <a:cxnLst/>
              <a:rect l="l" t="t" r="r" b="b"/>
              <a:pathLst>
                <a:path w="2298700" h="279400">
                  <a:moveTo>
                    <a:pt x="1886389" y="0"/>
                  </a:moveTo>
                  <a:lnTo>
                    <a:pt x="1886389" y="69851"/>
                  </a:lnTo>
                  <a:lnTo>
                    <a:pt x="0" y="69851"/>
                  </a:lnTo>
                  <a:lnTo>
                    <a:pt x="0" y="209551"/>
                  </a:lnTo>
                  <a:lnTo>
                    <a:pt x="1886389" y="209551"/>
                  </a:lnTo>
                  <a:lnTo>
                    <a:pt x="1886389" y="279400"/>
                  </a:lnTo>
                  <a:lnTo>
                    <a:pt x="2298700" y="139700"/>
                  </a:lnTo>
                  <a:lnTo>
                    <a:pt x="1886389" y="0"/>
                  </a:lnTo>
                  <a:close/>
                </a:path>
              </a:pathLst>
            </a:custGeom>
            <a:solidFill>
              <a:srgbClr val="DFE3E5"/>
            </a:solidFill>
          </p:spPr>
          <p:txBody>
            <a:bodyPr wrap="square" lIns="0" tIns="0" rIns="0" bIns="0" rtlCol="0"/>
            <a:lstStyle/>
            <a:p>
              <a:endParaRPr/>
            </a:p>
          </p:txBody>
        </p:sp>
        <p:sp>
          <p:nvSpPr>
            <p:cNvPr id="20" name="object 20"/>
            <p:cNvSpPr/>
            <p:nvPr/>
          </p:nvSpPr>
          <p:spPr>
            <a:xfrm>
              <a:off x="3143250" y="4718050"/>
              <a:ext cx="2298700" cy="279400"/>
            </a:xfrm>
            <a:custGeom>
              <a:avLst/>
              <a:gdLst/>
              <a:ahLst/>
              <a:cxnLst/>
              <a:rect l="l" t="t" r="r" b="b"/>
              <a:pathLst>
                <a:path w="2298700" h="279400">
                  <a:moveTo>
                    <a:pt x="0" y="69851"/>
                  </a:moveTo>
                  <a:lnTo>
                    <a:pt x="1886390" y="69851"/>
                  </a:lnTo>
                  <a:lnTo>
                    <a:pt x="1886390" y="0"/>
                  </a:lnTo>
                  <a:lnTo>
                    <a:pt x="2298700" y="139700"/>
                  </a:lnTo>
                  <a:lnTo>
                    <a:pt x="1886390" y="279400"/>
                  </a:lnTo>
                  <a:lnTo>
                    <a:pt x="1886390" y="209551"/>
                  </a:lnTo>
                  <a:lnTo>
                    <a:pt x="0" y="209551"/>
                  </a:lnTo>
                  <a:lnTo>
                    <a:pt x="0" y="69851"/>
                  </a:lnTo>
                  <a:close/>
                </a:path>
              </a:pathLst>
            </a:custGeom>
            <a:ln w="12700">
              <a:solidFill>
                <a:srgbClr val="7F7F7F"/>
              </a:solidFill>
            </a:ln>
          </p:spPr>
          <p:txBody>
            <a:bodyPr wrap="square" lIns="0" tIns="0" rIns="0" bIns="0" rtlCol="0"/>
            <a:lstStyle/>
            <a:p>
              <a:endParaRPr/>
            </a:p>
          </p:txBody>
        </p:sp>
      </p:grpSp>
      <p:sp>
        <p:nvSpPr>
          <p:cNvPr id="21" name="object 21"/>
          <p:cNvSpPr txBox="1"/>
          <p:nvPr/>
        </p:nvSpPr>
        <p:spPr>
          <a:xfrm>
            <a:off x="3852929" y="4785455"/>
            <a:ext cx="655320"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Times New Roman"/>
                <a:cs typeface="Times New Roman"/>
              </a:rPr>
              <a:t>S</a:t>
            </a:r>
            <a:r>
              <a:rPr sz="700" dirty="0">
                <a:latin typeface="Times New Roman"/>
                <a:cs typeface="Times New Roman"/>
              </a:rPr>
              <a:t>yn</a:t>
            </a:r>
            <a:r>
              <a:rPr sz="700" spc="5" dirty="0">
                <a:latin typeface="Times New Roman"/>
                <a:cs typeface="Times New Roman"/>
              </a:rPr>
              <a:t>t</a:t>
            </a:r>
            <a:r>
              <a:rPr sz="700" dirty="0">
                <a:latin typeface="Times New Roman"/>
                <a:cs typeface="Times New Roman"/>
              </a:rPr>
              <a:t>ac</a:t>
            </a:r>
            <a:r>
              <a:rPr sz="700" spc="5" dirty="0">
                <a:latin typeface="Times New Roman"/>
                <a:cs typeface="Times New Roman"/>
              </a:rPr>
              <a:t>ti</a:t>
            </a:r>
            <a:r>
              <a:rPr sz="700" dirty="0">
                <a:latin typeface="Times New Roman"/>
                <a:cs typeface="Times New Roman"/>
              </a:rPr>
              <a:t>c </a:t>
            </a:r>
            <a:r>
              <a:rPr sz="700" spc="5" dirty="0">
                <a:latin typeface="Times New Roman"/>
                <a:cs typeface="Times New Roman"/>
              </a:rPr>
              <a:t>t</a:t>
            </a:r>
            <a:r>
              <a:rPr sz="700" dirty="0">
                <a:latin typeface="Times New Roman"/>
                <a:cs typeface="Times New Roman"/>
              </a:rPr>
              <a:t>ransfer</a:t>
            </a:r>
            <a:endParaRPr sz="700">
              <a:latin typeface="Times New Roman"/>
              <a:cs typeface="Times New Roman"/>
            </a:endParaRPr>
          </a:p>
        </p:txBody>
      </p:sp>
      <p:grpSp>
        <p:nvGrpSpPr>
          <p:cNvPr id="22" name="object 22"/>
          <p:cNvGrpSpPr/>
          <p:nvPr/>
        </p:nvGrpSpPr>
        <p:grpSpPr>
          <a:xfrm>
            <a:off x="2565400" y="5270500"/>
            <a:ext cx="3581400" cy="292100"/>
            <a:chOff x="2565400" y="5270500"/>
            <a:chExt cx="3581400" cy="292100"/>
          </a:xfrm>
        </p:grpSpPr>
        <p:sp>
          <p:nvSpPr>
            <p:cNvPr id="23" name="object 23"/>
            <p:cNvSpPr/>
            <p:nvPr/>
          </p:nvSpPr>
          <p:spPr>
            <a:xfrm>
              <a:off x="2571750" y="5276850"/>
              <a:ext cx="3568700" cy="279400"/>
            </a:xfrm>
            <a:custGeom>
              <a:avLst/>
              <a:gdLst/>
              <a:ahLst/>
              <a:cxnLst/>
              <a:rect l="l" t="t" r="r" b="b"/>
              <a:pathLst>
                <a:path w="3568700" h="279400">
                  <a:moveTo>
                    <a:pt x="3156386" y="0"/>
                  </a:moveTo>
                  <a:lnTo>
                    <a:pt x="3156386" y="69852"/>
                  </a:lnTo>
                  <a:lnTo>
                    <a:pt x="0" y="69852"/>
                  </a:lnTo>
                  <a:lnTo>
                    <a:pt x="0" y="209552"/>
                  </a:lnTo>
                  <a:lnTo>
                    <a:pt x="3156386" y="209552"/>
                  </a:lnTo>
                  <a:lnTo>
                    <a:pt x="3156386" y="279400"/>
                  </a:lnTo>
                  <a:lnTo>
                    <a:pt x="3568700" y="139700"/>
                  </a:lnTo>
                  <a:lnTo>
                    <a:pt x="3156386" y="0"/>
                  </a:lnTo>
                  <a:close/>
                </a:path>
              </a:pathLst>
            </a:custGeom>
            <a:solidFill>
              <a:srgbClr val="DFE3E5"/>
            </a:solidFill>
          </p:spPr>
          <p:txBody>
            <a:bodyPr wrap="square" lIns="0" tIns="0" rIns="0" bIns="0" rtlCol="0"/>
            <a:lstStyle/>
            <a:p>
              <a:endParaRPr/>
            </a:p>
          </p:txBody>
        </p:sp>
        <p:sp>
          <p:nvSpPr>
            <p:cNvPr id="24" name="object 24"/>
            <p:cNvSpPr/>
            <p:nvPr/>
          </p:nvSpPr>
          <p:spPr>
            <a:xfrm>
              <a:off x="2571750" y="5276850"/>
              <a:ext cx="3568700" cy="279400"/>
            </a:xfrm>
            <a:custGeom>
              <a:avLst/>
              <a:gdLst/>
              <a:ahLst/>
              <a:cxnLst/>
              <a:rect l="l" t="t" r="r" b="b"/>
              <a:pathLst>
                <a:path w="3568700" h="279400">
                  <a:moveTo>
                    <a:pt x="0" y="69851"/>
                  </a:moveTo>
                  <a:lnTo>
                    <a:pt x="3156387" y="69851"/>
                  </a:lnTo>
                  <a:lnTo>
                    <a:pt x="3156387" y="0"/>
                  </a:lnTo>
                  <a:lnTo>
                    <a:pt x="3568700" y="139700"/>
                  </a:lnTo>
                  <a:lnTo>
                    <a:pt x="3156387" y="279400"/>
                  </a:lnTo>
                  <a:lnTo>
                    <a:pt x="3156387" y="209551"/>
                  </a:lnTo>
                  <a:lnTo>
                    <a:pt x="0" y="209551"/>
                  </a:lnTo>
                  <a:lnTo>
                    <a:pt x="0" y="69851"/>
                  </a:lnTo>
                  <a:close/>
                </a:path>
              </a:pathLst>
            </a:custGeom>
            <a:ln w="12700">
              <a:solidFill>
                <a:srgbClr val="7F7F7F"/>
              </a:solidFill>
            </a:ln>
          </p:spPr>
          <p:txBody>
            <a:bodyPr wrap="square" lIns="0" tIns="0" rIns="0" bIns="0" rtlCol="0"/>
            <a:lstStyle/>
            <a:p>
              <a:endParaRPr/>
            </a:p>
          </p:txBody>
        </p:sp>
      </p:grpSp>
      <p:sp>
        <p:nvSpPr>
          <p:cNvPr id="25" name="object 25"/>
          <p:cNvSpPr txBox="1"/>
          <p:nvPr/>
        </p:nvSpPr>
        <p:spPr>
          <a:xfrm>
            <a:off x="4122089" y="5338828"/>
            <a:ext cx="248920" cy="132080"/>
          </a:xfrm>
          <a:prstGeom prst="rect">
            <a:avLst/>
          </a:prstGeom>
        </p:spPr>
        <p:txBody>
          <a:bodyPr vert="horz" wrap="square" lIns="0" tIns="12700" rIns="0" bIns="0" rtlCol="0">
            <a:spAutoFit/>
          </a:bodyPr>
          <a:lstStyle/>
          <a:p>
            <a:pPr marL="12700">
              <a:lnSpc>
                <a:spcPct val="100000"/>
              </a:lnSpc>
              <a:spcBef>
                <a:spcPts val="100"/>
              </a:spcBef>
            </a:pPr>
            <a:r>
              <a:rPr sz="700" spc="-5" dirty="0">
                <a:latin typeface="Times New Roman"/>
                <a:cs typeface="Times New Roman"/>
              </a:rPr>
              <a:t>Direct</a:t>
            </a:r>
            <a:endParaRPr sz="700">
              <a:latin typeface="Times New Roman"/>
              <a:cs typeface="Times New Roman"/>
            </a:endParaRPr>
          </a:p>
        </p:txBody>
      </p:sp>
      <p:sp>
        <p:nvSpPr>
          <p:cNvPr id="26" name="object 26"/>
          <p:cNvSpPr txBox="1"/>
          <p:nvPr/>
        </p:nvSpPr>
        <p:spPr>
          <a:xfrm>
            <a:off x="3135621" y="3677160"/>
            <a:ext cx="546100" cy="289560"/>
          </a:xfrm>
          <a:prstGeom prst="rect">
            <a:avLst/>
          </a:prstGeom>
        </p:spPr>
        <p:txBody>
          <a:bodyPr vert="horz" wrap="square" lIns="0" tIns="25400" rIns="0" bIns="0" rtlCol="0">
            <a:spAutoFit/>
          </a:bodyPr>
          <a:lstStyle/>
          <a:p>
            <a:pPr marL="12700" marR="5080">
              <a:lnSpc>
                <a:spcPts val="1000"/>
              </a:lnSpc>
              <a:spcBef>
                <a:spcPts val="200"/>
              </a:spcBef>
            </a:pPr>
            <a:r>
              <a:rPr sz="900" spc="-5" dirty="0">
                <a:solidFill>
                  <a:srgbClr val="595959"/>
                </a:solidFill>
                <a:latin typeface="Times New Roman"/>
                <a:cs typeface="Times New Roman"/>
              </a:rPr>
              <a:t>C</a:t>
            </a:r>
            <a:r>
              <a:rPr sz="900" dirty="0">
                <a:solidFill>
                  <a:srgbClr val="595959"/>
                </a:solidFill>
                <a:latin typeface="Times New Roman"/>
                <a:cs typeface="Times New Roman"/>
              </a:rPr>
              <a:t>oncep</a:t>
            </a:r>
            <a:r>
              <a:rPr sz="900" spc="-5" dirty="0">
                <a:solidFill>
                  <a:srgbClr val="595959"/>
                </a:solidFill>
                <a:latin typeface="Times New Roman"/>
                <a:cs typeface="Times New Roman"/>
              </a:rPr>
              <a:t>t</a:t>
            </a:r>
            <a:r>
              <a:rPr sz="900" dirty="0">
                <a:solidFill>
                  <a:srgbClr val="595959"/>
                </a:solidFill>
                <a:latin typeface="Times New Roman"/>
                <a:cs typeface="Times New Roman"/>
              </a:rPr>
              <a:t>ual  </a:t>
            </a:r>
            <a:r>
              <a:rPr sz="900" spc="-5" dirty="0">
                <a:solidFill>
                  <a:srgbClr val="595959"/>
                </a:solidFill>
                <a:latin typeface="Times New Roman"/>
                <a:cs typeface="Times New Roman"/>
              </a:rPr>
              <a:t>analysis</a:t>
            </a:r>
            <a:endParaRPr sz="900">
              <a:latin typeface="Times New Roman"/>
              <a:cs typeface="Times New Roman"/>
            </a:endParaRPr>
          </a:p>
        </p:txBody>
      </p:sp>
      <p:sp>
        <p:nvSpPr>
          <p:cNvPr id="27" name="object 27"/>
          <p:cNvSpPr txBox="1"/>
          <p:nvPr/>
        </p:nvSpPr>
        <p:spPr>
          <a:xfrm>
            <a:off x="4622702" y="3642699"/>
            <a:ext cx="546100" cy="289560"/>
          </a:xfrm>
          <a:prstGeom prst="rect">
            <a:avLst/>
          </a:prstGeom>
        </p:spPr>
        <p:txBody>
          <a:bodyPr vert="horz" wrap="square" lIns="0" tIns="25400" rIns="0" bIns="0" rtlCol="0">
            <a:spAutoFit/>
          </a:bodyPr>
          <a:lstStyle/>
          <a:p>
            <a:pPr marL="12700" marR="5080">
              <a:lnSpc>
                <a:spcPts val="1000"/>
              </a:lnSpc>
              <a:spcBef>
                <a:spcPts val="200"/>
              </a:spcBef>
            </a:pPr>
            <a:r>
              <a:rPr sz="900" spc="-5" dirty="0">
                <a:solidFill>
                  <a:srgbClr val="595959"/>
                </a:solidFill>
                <a:latin typeface="Times New Roman"/>
                <a:cs typeface="Times New Roman"/>
              </a:rPr>
              <a:t>C</a:t>
            </a:r>
            <a:r>
              <a:rPr sz="900" dirty="0">
                <a:solidFill>
                  <a:srgbClr val="595959"/>
                </a:solidFill>
                <a:latin typeface="Times New Roman"/>
                <a:cs typeface="Times New Roman"/>
              </a:rPr>
              <a:t>oncep</a:t>
            </a:r>
            <a:r>
              <a:rPr sz="900" spc="-5" dirty="0">
                <a:solidFill>
                  <a:srgbClr val="595959"/>
                </a:solidFill>
                <a:latin typeface="Times New Roman"/>
                <a:cs typeface="Times New Roman"/>
              </a:rPr>
              <a:t>t</a:t>
            </a:r>
            <a:r>
              <a:rPr sz="900" dirty="0">
                <a:solidFill>
                  <a:srgbClr val="595959"/>
                </a:solidFill>
                <a:latin typeface="Times New Roman"/>
                <a:cs typeface="Times New Roman"/>
              </a:rPr>
              <a:t>ual  generation</a:t>
            </a:r>
            <a:endParaRPr sz="900">
              <a:latin typeface="Times New Roman"/>
              <a:cs typeface="Times New Roman"/>
            </a:endParaRPr>
          </a:p>
        </p:txBody>
      </p:sp>
      <p:sp>
        <p:nvSpPr>
          <p:cNvPr id="28" name="object 28"/>
          <p:cNvSpPr txBox="1"/>
          <p:nvPr/>
        </p:nvSpPr>
        <p:spPr>
          <a:xfrm>
            <a:off x="2332186" y="4244402"/>
            <a:ext cx="610870" cy="746760"/>
          </a:xfrm>
          <a:prstGeom prst="rect">
            <a:avLst/>
          </a:prstGeom>
        </p:spPr>
        <p:txBody>
          <a:bodyPr vert="horz" wrap="square" lIns="0" tIns="16510" rIns="0" bIns="0" rtlCol="0">
            <a:spAutoFit/>
          </a:bodyPr>
          <a:lstStyle/>
          <a:p>
            <a:pPr marL="12700" marR="183515" algn="just">
              <a:lnSpc>
                <a:spcPct val="97200"/>
              </a:lnSpc>
              <a:spcBef>
                <a:spcPts val="130"/>
              </a:spcBef>
            </a:pPr>
            <a:r>
              <a:rPr sz="900" spc="-5" dirty="0">
                <a:solidFill>
                  <a:srgbClr val="595959"/>
                </a:solidFill>
                <a:latin typeface="Times New Roman"/>
                <a:cs typeface="Times New Roman"/>
              </a:rPr>
              <a:t>Shallow </a:t>
            </a:r>
            <a:r>
              <a:rPr sz="900" spc="-215" dirty="0">
                <a:solidFill>
                  <a:srgbClr val="595959"/>
                </a:solidFill>
                <a:latin typeface="Times New Roman"/>
                <a:cs typeface="Times New Roman"/>
              </a:rPr>
              <a:t> </a:t>
            </a:r>
            <a:r>
              <a:rPr sz="900" spc="-5" dirty="0">
                <a:solidFill>
                  <a:srgbClr val="595959"/>
                </a:solidFill>
                <a:latin typeface="Times New Roman"/>
                <a:cs typeface="Times New Roman"/>
              </a:rPr>
              <a:t>s</a:t>
            </a:r>
            <a:r>
              <a:rPr sz="900" dirty="0">
                <a:solidFill>
                  <a:srgbClr val="595959"/>
                </a:solidFill>
                <a:latin typeface="Times New Roman"/>
                <a:cs typeface="Times New Roman"/>
              </a:rPr>
              <a:t>eman</a:t>
            </a:r>
            <a:r>
              <a:rPr sz="900" spc="-5" dirty="0">
                <a:solidFill>
                  <a:srgbClr val="595959"/>
                </a:solidFill>
                <a:latin typeface="Times New Roman"/>
                <a:cs typeface="Times New Roman"/>
              </a:rPr>
              <a:t>t</a:t>
            </a:r>
            <a:r>
              <a:rPr sz="900" dirty="0">
                <a:solidFill>
                  <a:srgbClr val="595959"/>
                </a:solidFill>
                <a:latin typeface="Times New Roman"/>
                <a:cs typeface="Times New Roman"/>
              </a:rPr>
              <a:t>ic  </a:t>
            </a:r>
            <a:r>
              <a:rPr sz="900" spc="-5" dirty="0">
                <a:solidFill>
                  <a:srgbClr val="595959"/>
                </a:solidFill>
                <a:latin typeface="Times New Roman"/>
                <a:cs typeface="Times New Roman"/>
              </a:rPr>
              <a:t>analysis</a:t>
            </a:r>
            <a:endParaRPr sz="900">
              <a:latin typeface="Times New Roman"/>
              <a:cs typeface="Times New Roman"/>
            </a:endParaRPr>
          </a:p>
          <a:p>
            <a:pPr marL="181610" marR="5080" indent="-3175">
              <a:lnSpc>
                <a:spcPts val="1000"/>
              </a:lnSpc>
              <a:spcBef>
                <a:spcPts val="515"/>
              </a:spcBef>
            </a:pPr>
            <a:r>
              <a:rPr sz="900" i="1" dirty="0">
                <a:solidFill>
                  <a:srgbClr val="FFFFFF"/>
                </a:solidFill>
                <a:latin typeface="Times New Roman"/>
                <a:cs typeface="Times New Roman"/>
              </a:rPr>
              <a:t>Syn</a:t>
            </a:r>
            <a:r>
              <a:rPr sz="900" i="1" spc="-5" dirty="0">
                <a:solidFill>
                  <a:srgbClr val="FFFFFF"/>
                </a:solidFill>
                <a:latin typeface="Times New Roman"/>
                <a:cs typeface="Times New Roman"/>
              </a:rPr>
              <a:t>t</a:t>
            </a:r>
            <a:r>
              <a:rPr sz="900" i="1" dirty="0">
                <a:solidFill>
                  <a:srgbClr val="FFFFFF"/>
                </a:solidFill>
                <a:latin typeface="Times New Roman"/>
                <a:cs typeface="Times New Roman"/>
              </a:rPr>
              <a:t>actic  </a:t>
            </a:r>
            <a:r>
              <a:rPr sz="900" i="1" spc="-5" dirty="0">
                <a:solidFill>
                  <a:srgbClr val="FFFFFF"/>
                </a:solidFill>
                <a:latin typeface="Times New Roman"/>
                <a:cs typeface="Times New Roman"/>
              </a:rPr>
              <a:t>s</a:t>
            </a:r>
            <a:r>
              <a:rPr sz="900" i="1" dirty="0">
                <a:solidFill>
                  <a:srgbClr val="FFFFFF"/>
                </a:solidFill>
                <a:latin typeface="Times New Roman"/>
                <a:cs typeface="Times New Roman"/>
              </a:rPr>
              <a:t>t</a:t>
            </a:r>
            <a:r>
              <a:rPr sz="900" i="1" spc="-5" dirty="0">
                <a:solidFill>
                  <a:srgbClr val="FFFFFF"/>
                </a:solidFill>
                <a:latin typeface="Times New Roman"/>
                <a:cs typeface="Times New Roman"/>
              </a:rPr>
              <a:t>r</a:t>
            </a:r>
            <a:r>
              <a:rPr sz="900" i="1" dirty="0">
                <a:solidFill>
                  <a:srgbClr val="FFFFFF"/>
                </a:solidFill>
                <a:latin typeface="Times New Roman"/>
                <a:cs typeface="Times New Roman"/>
              </a:rPr>
              <a:t>uctu</a:t>
            </a:r>
            <a:r>
              <a:rPr sz="900" i="1" spc="-5" dirty="0">
                <a:solidFill>
                  <a:srgbClr val="FFFFFF"/>
                </a:solidFill>
                <a:latin typeface="Times New Roman"/>
                <a:cs typeface="Times New Roman"/>
              </a:rPr>
              <a:t>r</a:t>
            </a:r>
            <a:r>
              <a:rPr sz="900" i="1" dirty="0">
                <a:solidFill>
                  <a:srgbClr val="FFFFFF"/>
                </a:solidFill>
                <a:latin typeface="Times New Roman"/>
                <a:cs typeface="Times New Roman"/>
              </a:rPr>
              <a:t>e</a:t>
            </a:r>
            <a:endParaRPr sz="900">
              <a:latin typeface="Times New Roman"/>
              <a:cs typeface="Times New Roman"/>
            </a:endParaRPr>
          </a:p>
        </p:txBody>
      </p:sp>
      <p:sp>
        <p:nvSpPr>
          <p:cNvPr id="29" name="object 29"/>
          <p:cNvSpPr txBox="1"/>
          <p:nvPr/>
        </p:nvSpPr>
        <p:spPr>
          <a:xfrm>
            <a:off x="1972574" y="5001789"/>
            <a:ext cx="36830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595959"/>
                </a:solidFill>
                <a:latin typeface="Times New Roman"/>
                <a:cs typeface="Times New Roman"/>
              </a:rPr>
              <a:t>P</a:t>
            </a:r>
            <a:r>
              <a:rPr sz="900" dirty="0">
                <a:solidFill>
                  <a:srgbClr val="595959"/>
                </a:solidFill>
                <a:latin typeface="Times New Roman"/>
                <a:cs typeface="Times New Roman"/>
              </a:rPr>
              <a:t>ar</a:t>
            </a:r>
            <a:r>
              <a:rPr sz="900" spc="-5" dirty="0">
                <a:solidFill>
                  <a:srgbClr val="595959"/>
                </a:solidFill>
                <a:latin typeface="Times New Roman"/>
                <a:cs typeface="Times New Roman"/>
              </a:rPr>
              <a:t>s</a:t>
            </a:r>
            <a:r>
              <a:rPr sz="900" dirty="0">
                <a:solidFill>
                  <a:srgbClr val="595959"/>
                </a:solidFill>
                <a:latin typeface="Times New Roman"/>
                <a:cs typeface="Times New Roman"/>
              </a:rPr>
              <a:t>ing</a:t>
            </a:r>
            <a:endParaRPr sz="900">
              <a:latin typeface="Times New Roman"/>
              <a:cs typeface="Times New Roman"/>
            </a:endParaRPr>
          </a:p>
        </p:txBody>
      </p:sp>
      <p:sp>
        <p:nvSpPr>
          <p:cNvPr id="30" name="object 30"/>
          <p:cNvSpPr txBox="1"/>
          <p:nvPr/>
        </p:nvSpPr>
        <p:spPr>
          <a:xfrm>
            <a:off x="1451216" y="5315423"/>
            <a:ext cx="1734185" cy="676275"/>
          </a:xfrm>
          <a:prstGeom prst="rect">
            <a:avLst/>
          </a:prstGeom>
        </p:spPr>
        <p:txBody>
          <a:bodyPr vert="horz" wrap="square" lIns="0" tIns="12700" rIns="0" bIns="0" rtlCol="0">
            <a:spAutoFit/>
          </a:bodyPr>
          <a:lstStyle/>
          <a:p>
            <a:pPr marL="537210">
              <a:lnSpc>
                <a:spcPct val="100000"/>
              </a:lnSpc>
              <a:spcBef>
                <a:spcPts val="100"/>
              </a:spcBef>
            </a:pPr>
            <a:r>
              <a:rPr sz="900" i="1" spc="-5" dirty="0">
                <a:solidFill>
                  <a:srgbClr val="FFFFFF"/>
                </a:solidFill>
                <a:latin typeface="Times New Roman"/>
                <a:cs typeface="Times New Roman"/>
              </a:rPr>
              <a:t>Words</a:t>
            </a:r>
            <a:endParaRPr sz="900">
              <a:latin typeface="Times New Roman"/>
              <a:cs typeface="Times New Roman"/>
            </a:endParaRPr>
          </a:p>
          <a:p>
            <a:pPr marL="12700" marR="1033780">
              <a:lnSpc>
                <a:spcPts val="1000"/>
              </a:lnSpc>
              <a:spcBef>
                <a:spcPts val="820"/>
              </a:spcBef>
            </a:pPr>
            <a:r>
              <a:rPr sz="900" spc="-5" dirty="0">
                <a:solidFill>
                  <a:srgbClr val="595959"/>
                </a:solidFill>
                <a:latin typeface="Times New Roman"/>
                <a:cs typeface="Times New Roman"/>
              </a:rPr>
              <a:t>M</a:t>
            </a:r>
            <a:r>
              <a:rPr sz="900" dirty="0">
                <a:solidFill>
                  <a:srgbClr val="595959"/>
                </a:solidFill>
                <a:latin typeface="Times New Roman"/>
                <a:cs typeface="Times New Roman"/>
              </a:rPr>
              <a:t>orpho</a:t>
            </a:r>
            <a:r>
              <a:rPr sz="900" spc="-5" dirty="0">
                <a:solidFill>
                  <a:srgbClr val="595959"/>
                </a:solidFill>
                <a:latin typeface="Times New Roman"/>
                <a:cs typeface="Times New Roman"/>
              </a:rPr>
              <a:t>l</a:t>
            </a:r>
            <a:r>
              <a:rPr sz="900" dirty="0">
                <a:solidFill>
                  <a:srgbClr val="595959"/>
                </a:solidFill>
                <a:latin typeface="Times New Roman"/>
                <a:cs typeface="Times New Roman"/>
              </a:rPr>
              <a:t>og</a:t>
            </a:r>
            <a:r>
              <a:rPr sz="900" spc="-5" dirty="0">
                <a:solidFill>
                  <a:srgbClr val="595959"/>
                </a:solidFill>
                <a:latin typeface="Times New Roman"/>
                <a:cs typeface="Times New Roman"/>
              </a:rPr>
              <a:t>i</a:t>
            </a:r>
            <a:r>
              <a:rPr sz="900" dirty="0">
                <a:solidFill>
                  <a:srgbClr val="595959"/>
                </a:solidFill>
                <a:latin typeface="Times New Roman"/>
                <a:cs typeface="Times New Roman"/>
              </a:rPr>
              <a:t>cal  </a:t>
            </a:r>
            <a:r>
              <a:rPr sz="900" spc="-5" dirty="0">
                <a:solidFill>
                  <a:srgbClr val="595959"/>
                </a:solidFill>
                <a:latin typeface="Times New Roman"/>
                <a:cs typeface="Times New Roman"/>
              </a:rPr>
              <a:t>analysis</a:t>
            </a:r>
            <a:endParaRPr sz="900">
              <a:latin typeface="Times New Roman"/>
              <a:cs typeface="Times New Roman"/>
            </a:endParaRPr>
          </a:p>
          <a:p>
            <a:pPr marL="367665">
              <a:lnSpc>
                <a:spcPts val="1225"/>
              </a:lnSpc>
            </a:pPr>
            <a:r>
              <a:rPr sz="1200" b="1" spc="-5" dirty="0">
                <a:solidFill>
                  <a:srgbClr val="595959"/>
                </a:solidFill>
                <a:latin typeface="Times New Roman"/>
                <a:cs typeface="Times New Roman"/>
              </a:rPr>
              <a:t>Source</a:t>
            </a:r>
            <a:r>
              <a:rPr sz="1200" b="1" spc="-30" dirty="0">
                <a:solidFill>
                  <a:srgbClr val="595959"/>
                </a:solidFill>
                <a:latin typeface="Times New Roman"/>
                <a:cs typeface="Times New Roman"/>
              </a:rPr>
              <a:t> </a:t>
            </a:r>
            <a:r>
              <a:rPr sz="1200" b="1" spc="-5" dirty="0">
                <a:solidFill>
                  <a:srgbClr val="595959"/>
                </a:solidFill>
                <a:latin typeface="Times New Roman"/>
                <a:cs typeface="Times New Roman"/>
              </a:rPr>
              <a:t>language</a:t>
            </a:r>
            <a:r>
              <a:rPr sz="1200" b="1" spc="-30" dirty="0">
                <a:solidFill>
                  <a:srgbClr val="595959"/>
                </a:solidFill>
                <a:latin typeface="Times New Roman"/>
                <a:cs typeface="Times New Roman"/>
              </a:rPr>
              <a:t> </a:t>
            </a:r>
            <a:r>
              <a:rPr sz="1200" b="1" dirty="0">
                <a:solidFill>
                  <a:srgbClr val="595959"/>
                </a:solidFill>
                <a:latin typeface="Times New Roman"/>
                <a:cs typeface="Times New Roman"/>
              </a:rPr>
              <a:t>text</a:t>
            </a:r>
            <a:endParaRPr sz="1200">
              <a:latin typeface="Times New Roman"/>
              <a:cs typeface="Times New Roman"/>
            </a:endParaRPr>
          </a:p>
        </p:txBody>
      </p:sp>
      <p:sp>
        <p:nvSpPr>
          <p:cNvPr id="31" name="object 31"/>
          <p:cNvSpPr txBox="1"/>
          <p:nvPr/>
        </p:nvSpPr>
        <p:spPr>
          <a:xfrm>
            <a:off x="5509348" y="4305626"/>
            <a:ext cx="508000" cy="289560"/>
          </a:xfrm>
          <a:prstGeom prst="rect">
            <a:avLst/>
          </a:prstGeom>
        </p:spPr>
        <p:txBody>
          <a:bodyPr vert="horz" wrap="square" lIns="0" tIns="25400" rIns="0" bIns="0" rtlCol="0">
            <a:spAutoFit/>
          </a:bodyPr>
          <a:lstStyle/>
          <a:p>
            <a:pPr marL="12700" marR="5080" indent="28575">
              <a:lnSpc>
                <a:spcPts val="1000"/>
              </a:lnSpc>
              <a:spcBef>
                <a:spcPts val="200"/>
              </a:spcBef>
            </a:pPr>
            <a:r>
              <a:rPr sz="900" spc="-5" dirty="0">
                <a:solidFill>
                  <a:srgbClr val="595959"/>
                </a:solidFill>
                <a:latin typeface="Times New Roman"/>
                <a:cs typeface="Times New Roman"/>
              </a:rPr>
              <a:t>Semantic </a:t>
            </a:r>
            <a:r>
              <a:rPr sz="900" spc="-210" dirty="0">
                <a:solidFill>
                  <a:srgbClr val="595959"/>
                </a:solidFill>
                <a:latin typeface="Times New Roman"/>
                <a:cs typeface="Times New Roman"/>
              </a:rPr>
              <a:t> </a:t>
            </a:r>
            <a:r>
              <a:rPr sz="900" dirty="0">
                <a:solidFill>
                  <a:srgbClr val="595959"/>
                </a:solidFill>
                <a:latin typeface="Times New Roman"/>
                <a:cs typeface="Times New Roman"/>
              </a:rPr>
              <a:t>generation</a:t>
            </a:r>
            <a:endParaRPr sz="900">
              <a:latin typeface="Times New Roman"/>
              <a:cs typeface="Times New Roman"/>
            </a:endParaRPr>
          </a:p>
        </p:txBody>
      </p:sp>
      <p:sp>
        <p:nvSpPr>
          <p:cNvPr id="32" name="object 32"/>
          <p:cNvSpPr txBox="1"/>
          <p:nvPr/>
        </p:nvSpPr>
        <p:spPr>
          <a:xfrm>
            <a:off x="6217931" y="4915245"/>
            <a:ext cx="508000" cy="289560"/>
          </a:xfrm>
          <a:prstGeom prst="rect">
            <a:avLst/>
          </a:prstGeom>
        </p:spPr>
        <p:txBody>
          <a:bodyPr vert="horz" wrap="square" lIns="0" tIns="25400" rIns="0" bIns="0" rtlCol="0">
            <a:spAutoFit/>
          </a:bodyPr>
          <a:lstStyle/>
          <a:p>
            <a:pPr marL="12700" marR="5080">
              <a:lnSpc>
                <a:spcPts val="1000"/>
              </a:lnSpc>
              <a:spcBef>
                <a:spcPts val="200"/>
              </a:spcBef>
            </a:pPr>
            <a:r>
              <a:rPr sz="900" spc="-5" dirty="0">
                <a:solidFill>
                  <a:srgbClr val="595959"/>
                </a:solidFill>
                <a:latin typeface="Times New Roman"/>
                <a:cs typeface="Times New Roman"/>
              </a:rPr>
              <a:t>Syntactic </a:t>
            </a:r>
            <a:r>
              <a:rPr sz="900" dirty="0">
                <a:solidFill>
                  <a:srgbClr val="595959"/>
                </a:solidFill>
                <a:latin typeface="Times New Roman"/>
                <a:cs typeface="Times New Roman"/>
              </a:rPr>
              <a:t> generation</a:t>
            </a:r>
            <a:endParaRPr sz="900">
              <a:latin typeface="Times New Roman"/>
              <a:cs typeface="Times New Roman"/>
            </a:endParaRPr>
          </a:p>
        </p:txBody>
      </p:sp>
      <p:sp>
        <p:nvSpPr>
          <p:cNvPr id="33" name="object 33"/>
          <p:cNvSpPr txBox="1"/>
          <p:nvPr/>
        </p:nvSpPr>
        <p:spPr>
          <a:xfrm>
            <a:off x="6081957" y="5543990"/>
            <a:ext cx="1387475" cy="454025"/>
          </a:xfrm>
          <a:prstGeom prst="rect">
            <a:avLst/>
          </a:prstGeom>
        </p:spPr>
        <p:txBody>
          <a:bodyPr vert="horz" wrap="square" lIns="0" tIns="25400" rIns="0" bIns="0" rtlCol="0">
            <a:spAutoFit/>
          </a:bodyPr>
          <a:lstStyle/>
          <a:p>
            <a:pPr marL="694690" marR="5080">
              <a:lnSpc>
                <a:spcPts val="1000"/>
              </a:lnSpc>
              <a:spcBef>
                <a:spcPts val="200"/>
              </a:spcBef>
            </a:pPr>
            <a:r>
              <a:rPr sz="900" spc="-5" dirty="0">
                <a:solidFill>
                  <a:srgbClr val="595959"/>
                </a:solidFill>
                <a:latin typeface="Times New Roman"/>
                <a:cs typeface="Times New Roman"/>
              </a:rPr>
              <a:t>M</a:t>
            </a:r>
            <a:r>
              <a:rPr sz="900" dirty="0">
                <a:solidFill>
                  <a:srgbClr val="595959"/>
                </a:solidFill>
                <a:latin typeface="Times New Roman"/>
                <a:cs typeface="Times New Roman"/>
              </a:rPr>
              <a:t>orpho</a:t>
            </a:r>
            <a:r>
              <a:rPr sz="900" spc="-5" dirty="0">
                <a:solidFill>
                  <a:srgbClr val="595959"/>
                </a:solidFill>
                <a:latin typeface="Times New Roman"/>
                <a:cs typeface="Times New Roman"/>
              </a:rPr>
              <a:t>l</a:t>
            </a:r>
            <a:r>
              <a:rPr sz="900" dirty="0">
                <a:solidFill>
                  <a:srgbClr val="595959"/>
                </a:solidFill>
                <a:latin typeface="Times New Roman"/>
                <a:cs typeface="Times New Roman"/>
              </a:rPr>
              <a:t>og</a:t>
            </a:r>
            <a:r>
              <a:rPr sz="900" spc="-5" dirty="0">
                <a:solidFill>
                  <a:srgbClr val="595959"/>
                </a:solidFill>
                <a:latin typeface="Times New Roman"/>
                <a:cs typeface="Times New Roman"/>
              </a:rPr>
              <a:t>i</a:t>
            </a:r>
            <a:r>
              <a:rPr sz="900" dirty="0">
                <a:solidFill>
                  <a:srgbClr val="595959"/>
                </a:solidFill>
                <a:latin typeface="Times New Roman"/>
                <a:cs typeface="Times New Roman"/>
              </a:rPr>
              <a:t>cal  generation</a:t>
            </a:r>
            <a:endParaRPr sz="900">
              <a:latin typeface="Times New Roman"/>
              <a:cs typeface="Times New Roman"/>
            </a:endParaRPr>
          </a:p>
          <a:p>
            <a:pPr marL="12700">
              <a:lnSpc>
                <a:spcPts val="1275"/>
              </a:lnSpc>
            </a:pPr>
            <a:r>
              <a:rPr sz="1200" b="1" spc="-20" dirty="0">
                <a:solidFill>
                  <a:srgbClr val="595959"/>
                </a:solidFill>
                <a:latin typeface="Times New Roman"/>
                <a:cs typeface="Times New Roman"/>
              </a:rPr>
              <a:t>Target </a:t>
            </a:r>
            <a:r>
              <a:rPr sz="1200" b="1" spc="-5" dirty="0">
                <a:solidFill>
                  <a:srgbClr val="595959"/>
                </a:solidFill>
                <a:latin typeface="Times New Roman"/>
                <a:cs typeface="Times New Roman"/>
              </a:rPr>
              <a:t>language</a:t>
            </a:r>
            <a:r>
              <a:rPr sz="1200" b="1" spc="-20" dirty="0">
                <a:solidFill>
                  <a:srgbClr val="595959"/>
                </a:solidFill>
                <a:latin typeface="Times New Roman"/>
                <a:cs typeface="Times New Roman"/>
              </a:rPr>
              <a:t> </a:t>
            </a:r>
            <a:r>
              <a:rPr sz="1200" b="1" dirty="0">
                <a:solidFill>
                  <a:srgbClr val="595959"/>
                </a:solidFill>
                <a:latin typeface="Times New Roman"/>
                <a:cs typeface="Times New Roman"/>
              </a:rPr>
              <a:t>text</a:t>
            </a:r>
            <a:endParaRPr sz="1200">
              <a:latin typeface="Times New Roman"/>
              <a:cs typeface="Times New Roman"/>
            </a:endParaRPr>
          </a:p>
        </p:txBody>
      </p:sp>
      <p:grpSp>
        <p:nvGrpSpPr>
          <p:cNvPr id="34" name="object 34"/>
          <p:cNvGrpSpPr/>
          <p:nvPr/>
        </p:nvGrpSpPr>
        <p:grpSpPr>
          <a:xfrm>
            <a:off x="2266950" y="3782536"/>
            <a:ext cx="4267200" cy="1997075"/>
            <a:chOff x="2266950" y="3782536"/>
            <a:chExt cx="4267200" cy="1997075"/>
          </a:xfrm>
        </p:grpSpPr>
        <p:sp>
          <p:nvSpPr>
            <p:cNvPr id="35" name="object 35"/>
            <p:cNvSpPr/>
            <p:nvPr/>
          </p:nvSpPr>
          <p:spPr>
            <a:xfrm>
              <a:off x="2453576" y="3782542"/>
              <a:ext cx="3833495" cy="1505585"/>
            </a:xfrm>
            <a:custGeom>
              <a:avLst/>
              <a:gdLst/>
              <a:ahLst/>
              <a:cxnLst/>
              <a:rect l="l" t="t" r="r" b="b"/>
              <a:pathLst>
                <a:path w="3833495" h="1505585">
                  <a:moveTo>
                    <a:pt x="325158" y="1253007"/>
                  </a:moveTo>
                  <a:lnTo>
                    <a:pt x="241528" y="1269238"/>
                  </a:lnTo>
                  <a:lnTo>
                    <a:pt x="260870" y="1294409"/>
                  </a:lnTo>
                  <a:lnTo>
                    <a:pt x="0" y="1494929"/>
                  </a:lnTo>
                  <a:lnTo>
                    <a:pt x="7734" y="1505000"/>
                  </a:lnTo>
                  <a:lnTo>
                    <a:pt x="268617" y="1304480"/>
                  </a:lnTo>
                  <a:lnTo>
                    <a:pt x="287959" y="1329651"/>
                  </a:lnTo>
                  <a:lnTo>
                    <a:pt x="325158" y="1253007"/>
                  </a:lnTo>
                  <a:close/>
                </a:path>
                <a:path w="3833495" h="1505585">
                  <a:moveTo>
                    <a:pt x="838568" y="656107"/>
                  </a:moveTo>
                  <a:lnTo>
                    <a:pt x="753478" y="660412"/>
                  </a:lnTo>
                  <a:lnTo>
                    <a:pt x="769099" y="688060"/>
                  </a:lnTo>
                  <a:lnTo>
                    <a:pt x="381749" y="906830"/>
                  </a:lnTo>
                  <a:lnTo>
                    <a:pt x="387985" y="917892"/>
                  </a:lnTo>
                  <a:lnTo>
                    <a:pt x="775335" y="699122"/>
                  </a:lnTo>
                  <a:lnTo>
                    <a:pt x="790956" y="726757"/>
                  </a:lnTo>
                  <a:lnTo>
                    <a:pt x="838568" y="656107"/>
                  </a:lnTo>
                  <a:close/>
                </a:path>
                <a:path w="3833495" h="1505585">
                  <a:moveTo>
                    <a:pt x="1718005" y="8407"/>
                  </a:moveTo>
                  <a:lnTo>
                    <a:pt x="1633220" y="0"/>
                  </a:lnTo>
                  <a:lnTo>
                    <a:pt x="1644548" y="29667"/>
                  </a:lnTo>
                  <a:lnTo>
                    <a:pt x="916000" y="307835"/>
                  </a:lnTo>
                  <a:lnTo>
                    <a:pt x="920534" y="319697"/>
                  </a:lnTo>
                  <a:lnTo>
                    <a:pt x="1649082" y="41529"/>
                  </a:lnTo>
                  <a:lnTo>
                    <a:pt x="1660410" y="71183"/>
                  </a:lnTo>
                  <a:lnTo>
                    <a:pt x="1718005" y="8407"/>
                  </a:lnTo>
                  <a:close/>
                </a:path>
                <a:path w="3833495" h="1505585">
                  <a:moveTo>
                    <a:pt x="2581605" y="313766"/>
                  </a:moveTo>
                  <a:lnTo>
                    <a:pt x="2524010" y="250990"/>
                  </a:lnTo>
                  <a:lnTo>
                    <a:pt x="2512682" y="280657"/>
                  </a:lnTo>
                  <a:lnTo>
                    <a:pt x="1784134" y="2476"/>
                  </a:lnTo>
                  <a:lnTo>
                    <a:pt x="1779600" y="14351"/>
                  </a:lnTo>
                  <a:lnTo>
                    <a:pt x="2508148" y="292519"/>
                  </a:lnTo>
                  <a:lnTo>
                    <a:pt x="2496820" y="322173"/>
                  </a:lnTo>
                  <a:lnTo>
                    <a:pt x="2581605" y="313766"/>
                  </a:lnTo>
                  <a:close/>
                </a:path>
                <a:path w="3833495" h="1505585">
                  <a:moveTo>
                    <a:pt x="3205353" y="926592"/>
                  </a:moveTo>
                  <a:lnTo>
                    <a:pt x="3155848" y="857250"/>
                  </a:lnTo>
                  <a:lnTo>
                    <a:pt x="3140989" y="885304"/>
                  </a:lnTo>
                  <a:lnTo>
                    <a:pt x="2673845" y="637806"/>
                  </a:lnTo>
                  <a:lnTo>
                    <a:pt x="2667889" y="649020"/>
                  </a:lnTo>
                  <a:lnTo>
                    <a:pt x="3135045" y="896518"/>
                  </a:lnTo>
                  <a:lnTo>
                    <a:pt x="3120174" y="924572"/>
                  </a:lnTo>
                  <a:lnTo>
                    <a:pt x="3205353" y="926592"/>
                  </a:lnTo>
                  <a:close/>
                </a:path>
                <a:path w="3833495" h="1505585">
                  <a:moveTo>
                    <a:pt x="3833266" y="1503908"/>
                  </a:moveTo>
                  <a:lnTo>
                    <a:pt x="3786047" y="1432991"/>
                  </a:lnTo>
                  <a:lnTo>
                    <a:pt x="3770274" y="1460550"/>
                  </a:lnTo>
                  <a:lnTo>
                    <a:pt x="3397923" y="1247495"/>
                  </a:lnTo>
                  <a:lnTo>
                    <a:pt x="3391611" y="1258519"/>
                  </a:lnTo>
                  <a:lnTo>
                    <a:pt x="3763962" y="1471574"/>
                  </a:lnTo>
                  <a:lnTo>
                    <a:pt x="3748201" y="1499133"/>
                  </a:lnTo>
                  <a:lnTo>
                    <a:pt x="3833266" y="1503908"/>
                  </a:lnTo>
                  <a:close/>
                </a:path>
              </a:pathLst>
            </a:custGeom>
            <a:solidFill>
              <a:srgbClr val="000000"/>
            </a:solidFill>
          </p:spPr>
          <p:txBody>
            <a:bodyPr wrap="square" lIns="0" tIns="0" rIns="0" bIns="0" rtlCol="0"/>
            <a:lstStyle/>
            <a:p>
              <a:endParaRPr/>
            </a:p>
          </p:txBody>
        </p:sp>
        <p:pic>
          <p:nvPicPr>
            <p:cNvPr id="36" name="object 36"/>
            <p:cNvPicPr/>
            <p:nvPr/>
          </p:nvPicPr>
          <p:blipFill>
            <a:blip r:embed="rId2" cstate="print"/>
            <a:stretch>
              <a:fillRect/>
            </a:stretch>
          </p:blipFill>
          <p:spPr>
            <a:xfrm>
              <a:off x="2266950" y="5581650"/>
              <a:ext cx="244596" cy="197676"/>
            </a:xfrm>
            <a:prstGeom prst="rect">
              <a:avLst/>
            </a:prstGeom>
          </p:spPr>
        </p:pic>
        <p:pic>
          <p:nvPicPr>
            <p:cNvPr id="37" name="object 37"/>
            <p:cNvPicPr/>
            <p:nvPr/>
          </p:nvPicPr>
          <p:blipFill>
            <a:blip r:embed="rId3" cstate="print"/>
            <a:stretch>
              <a:fillRect/>
            </a:stretch>
          </p:blipFill>
          <p:spPr>
            <a:xfrm>
              <a:off x="6457950" y="5568950"/>
              <a:ext cx="76201" cy="190232"/>
            </a:xfrm>
            <a:prstGeom prst="rect">
              <a:avLst/>
            </a:prstGeom>
          </p:spPr>
        </p:pic>
      </p:grpSp>
      <p:sp>
        <p:nvSpPr>
          <p:cNvPr id="38" name="object 38"/>
          <p:cNvSpPr txBox="1"/>
          <p:nvPr/>
        </p:nvSpPr>
        <p:spPr>
          <a:xfrm>
            <a:off x="1465813" y="6169092"/>
            <a:ext cx="297243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595959"/>
                </a:solidFill>
                <a:latin typeface="Times New Roman"/>
                <a:cs typeface="Times New Roman"/>
              </a:rPr>
              <a:t>Figure </a:t>
            </a:r>
            <a:r>
              <a:rPr sz="1600" b="1" dirty="0">
                <a:solidFill>
                  <a:srgbClr val="595959"/>
                </a:solidFill>
                <a:latin typeface="Times New Roman"/>
                <a:cs typeface="Times New Roman"/>
              </a:rPr>
              <a:t>25.3</a:t>
            </a:r>
            <a:r>
              <a:rPr sz="1600" b="1" spc="-35" dirty="0">
                <a:solidFill>
                  <a:srgbClr val="595959"/>
                </a:solidFill>
                <a:latin typeface="Times New Roman"/>
                <a:cs typeface="Times New Roman"/>
              </a:rPr>
              <a:t> </a:t>
            </a:r>
            <a:r>
              <a:rPr sz="1600" b="1" spc="-5" dirty="0">
                <a:solidFill>
                  <a:srgbClr val="595959"/>
                </a:solidFill>
                <a:latin typeface="Times New Roman"/>
                <a:cs typeface="Times New Roman"/>
              </a:rPr>
              <a:t>The</a:t>
            </a:r>
            <a:r>
              <a:rPr sz="1600" b="1" spc="-40" dirty="0">
                <a:solidFill>
                  <a:srgbClr val="595959"/>
                </a:solidFill>
                <a:latin typeface="Times New Roman"/>
                <a:cs typeface="Times New Roman"/>
              </a:rPr>
              <a:t> </a:t>
            </a:r>
            <a:r>
              <a:rPr sz="1600" b="1" spc="-25" dirty="0">
                <a:solidFill>
                  <a:srgbClr val="595959"/>
                </a:solidFill>
                <a:latin typeface="Times New Roman"/>
                <a:cs typeface="Times New Roman"/>
              </a:rPr>
              <a:t>Vauquois</a:t>
            </a:r>
            <a:r>
              <a:rPr sz="1600" b="1" spc="-5" dirty="0">
                <a:solidFill>
                  <a:srgbClr val="595959"/>
                </a:solidFill>
                <a:latin typeface="Times New Roman"/>
                <a:cs typeface="Times New Roman"/>
              </a:rPr>
              <a:t> </a:t>
            </a:r>
            <a:r>
              <a:rPr sz="1600" b="1" dirty="0">
                <a:solidFill>
                  <a:srgbClr val="595959"/>
                </a:solidFill>
                <a:latin typeface="Times New Roman"/>
                <a:cs typeface="Times New Roman"/>
              </a:rPr>
              <a:t>triangle</a:t>
            </a:r>
            <a:endParaRPr sz="1600">
              <a:latin typeface="Times New Roman"/>
              <a:cs typeface="Times New Roman"/>
            </a:endParaRPr>
          </a:p>
        </p:txBody>
      </p:sp>
      <p:sp>
        <p:nvSpPr>
          <p:cNvPr id="39" name="object 39"/>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40" name="object 40"/>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042535" cy="665480"/>
          </a:xfrm>
          <a:prstGeom prst="rect">
            <a:avLst/>
          </a:prstGeom>
        </p:spPr>
        <p:txBody>
          <a:bodyPr vert="horz" wrap="square" lIns="0" tIns="12700" rIns="0" bIns="0" rtlCol="0">
            <a:spAutoFit/>
          </a:bodyPr>
          <a:lstStyle/>
          <a:p>
            <a:pPr marL="12700">
              <a:lnSpc>
                <a:spcPct val="100000"/>
              </a:lnSpc>
              <a:spcBef>
                <a:spcPts val="100"/>
              </a:spcBef>
            </a:pPr>
            <a:r>
              <a:rPr spc="85" dirty="0"/>
              <a:t>Statistical</a:t>
            </a:r>
            <a:r>
              <a:rPr spc="-110" dirty="0"/>
              <a:t> </a:t>
            </a:r>
            <a:r>
              <a:rPr spc="85" dirty="0"/>
              <a:t>Approaches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
        <p:nvSpPr>
          <p:cNvPr id="3" name="object 3"/>
          <p:cNvSpPr txBox="1"/>
          <p:nvPr/>
        </p:nvSpPr>
        <p:spPr>
          <a:xfrm>
            <a:off x="834161" y="1912139"/>
            <a:ext cx="6563995" cy="2717800"/>
          </a:xfrm>
          <a:prstGeom prst="rect">
            <a:avLst/>
          </a:prstGeom>
        </p:spPr>
        <p:txBody>
          <a:bodyPr vert="horz" wrap="square" lIns="0" tIns="5080" rIns="0" bIns="0" rtlCol="0">
            <a:spAutoFit/>
          </a:bodyPr>
          <a:lstStyle/>
          <a:p>
            <a:pPr marL="12700" marR="48895">
              <a:lnSpc>
                <a:spcPct val="102299"/>
              </a:lnSpc>
              <a:spcBef>
                <a:spcPts val="40"/>
              </a:spcBef>
            </a:pPr>
            <a:r>
              <a:rPr sz="2200" spc="-5" dirty="0">
                <a:solidFill>
                  <a:srgbClr val="595959"/>
                </a:solidFill>
                <a:latin typeface="Times New Roman"/>
                <a:cs typeface="Times New Roman"/>
              </a:rPr>
              <a:t>Build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probabilistic</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models</a:t>
            </a:r>
            <a:r>
              <a:rPr sz="2200" dirty="0">
                <a:solidFill>
                  <a:srgbClr val="595959"/>
                </a:solidFill>
                <a:latin typeface="Times New Roman"/>
                <a:cs typeface="Times New Roman"/>
              </a:rPr>
              <a:t> of</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faithfulness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fluency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combine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models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get</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most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probable</a:t>
            </a:r>
            <a:r>
              <a:rPr sz="2200" dirty="0">
                <a:solidFill>
                  <a:srgbClr val="595959"/>
                </a:solidFill>
                <a:latin typeface="Times New Roman"/>
                <a:cs typeface="Times New Roman"/>
              </a:rPr>
              <a:t> </a:t>
            </a:r>
            <a:r>
              <a:rPr sz="2200" spc="-5" dirty="0">
                <a:solidFill>
                  <a:srgbClr val="595959"/>
                </a:solidFill>
                <a:latin typeface="Times New Roman"/>
                <a:cs typeface="Times New Roman"/>
              </a:rPr>
              <a:t>translation</a:t>
            </a:r>
            <a:endParaRPr sz="2200">
              <a:latin typeface="Times New Roman"/>
              <a:cs typeface="Times New Roman"/>
            </a:endParaRPr>
          </a:p>
          <a:p>
            <a:pPr marL="12700">
              <a:lnSpc>
                <a:spcPct val="100000"/>
              </a:lnSpc>
              <a:spcBef>
                <a:spcPts val="1160"/>
              </a:spcBef>
            </a:pPr>
            <a:r>
              <a:rPr sz="2200" spc="-5" dirty="0">
                <a:solidFill>
                  <a:srgbClr val="595959"/>
                </a:solidFill>
                <a:latin typeface="Times New Roman"/>
                <a:cs typeface="Times New Roman"/>
              </a:rPr>
              <a:t>Modeled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5" dirty="0">
                <a:solidFill>
                  <a:srgbClr val="595959"/>
                </a:solidFill>
                <a:latin typeface="Times New Roman"/>
                <a:cs typeface="Times New Roman"/>
              </a:rPr>
              <a:t> </a:t>
            </a:r>
            <a:r>
              <a:rPr sz="2200" dirty="0">
                <a:solidFill>
                  <a:srgbClr val="595959"/>
                </a:solidFill>
                <a:latin typeface="Times New Roman"/>
                <a:cs typeface="Times New Roman"/>
              </a:rPr>
              <a:t>a</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noisy channel</a:t>
            </a:r>
            <a:endParaRPr sz="2200">
              <a:latin typeface="Times New Roman"/>
              <a:cs typeface="Times New Roman"/>
            </a:endParaRPr>
          </a:p>
          <a:p>
            <a:pPr marL="186690" marR="5080" indent="-137160">
              <a:lnSpc>
                <a:spcPct val="100000"/>
              </a:lnSpc>
              <a:spcBef>
                <a:spcPts val="1260"/>
              </a:spcBef>
            </a:pPr>
            <a:r>
              <a:rPr sz="2000" spc="-15" dirty="0">
                <a:solidFill>
                  <a:srgbClr val="002060"/>
                </a:solidFill>
                <a:latin typeface="Impact"/>
                <a:cs typeface="Impact"/>
              </a:rPr>
              <a:t>­</a:t>
            </a:r>
            <a:r>
              <a:rPr sz="2000" spc="-10" dirty="0">
                <a:solidFill>
                  <a:srgbClr val="002060"/>
                </a:solidFill>
                <a:latin typeface="Impact"/>
                <a:cs typeface="Impact"/>
              </a:rPr>
              <a:t> </a:t>
            </a:r>
            <a:r>
              <a:rPr sz="2000" i="1" spc="-15" dirty="0">
                <a:solidFill>
                  <a:srgbClr val="595959"/>
                </a:solidFill>
                <a:latin typeface="Times New Roman"/>
                <a:cs typeface="Times New Roman"/>
              </a:rPr>
              <a:t>“Pretend </a:t>
            </a:r>
            <a:r>
              <a:rPr sz="2000" i="1" spc="-5" dirty="0">
                <a:solidFill>
                  <a:srgbClr val="595959"/>
                </a:solidFill>
                <a:latin typeface="Times New Roman"/>
                <a:cs typeface="Times New Roman"/>
              </a:rPr>
              <a:t>that the </a:t>
            </a:r>
            <a:r>
              <a:rPr sz="2000" i="1" spc="-15" dirty="0">
                <a:solidFill>
                  <a:srgbClr val="595959"/>
                </a:solidFill>
                <a:latin typeface="Times New Roman"/>
                <a:cs typeface="Times New Roman"/>
              </a:rPr>
              <a:t>foreign </a:t>
            </a:r>
            <a:r>
              <a:rPr sz="2000" i="1" spc="-5" dirty="0">
                <a:solidFill>
                  <a:srgbClr val="595959"/>
                </a:solidFill>
                <a:latin typeface="Times New Roman"/>
                <a:cs typeface="Times New Roman"/>
              </a:rPr>
              <a:t>input </a:t>
            </a:r>
            <a:r>
              <a:rPr sz="2000" i="1" dirty="0">
                <a:solidFill>
                  <a:srgbClr val="595959"/>
                </a:solidFill>
                <a:latin typeface="Times New Roman"/>
                <a:cs typeface="Times New Roman"/>
              </a:rPr>
              <a:t>F </a:t>
            </a:r>
            <a:r>
              <a:rPr sz="2000" i="1" spc="-5" dirty="0">
                <a:solidFill>
                  <a:srgbClr val="595959"/>
                </a:solidFill>
                <a:latin typeface="Times New Roman"/>
                <a:cs typeface="Times New Roman"/>
              </a:rPr>
              <a:t>is </a:t>
            </a:r>
            <a:r>
              <a:rPr sz="2000" i="1" dirty="0">
                <a:solidFill>
                  <a:srgbClr val="595959"/>
                </a:solidFill>
                <a:latin typeface="Times New Roman"/>
                <a:cs typeface="Times New Roman"/>
              </a:rPr>
              <a:t>a </a:t>
            </a:r>
            <a:r>
              <a:rPr sz="2000" i="1" spc="-5" dirty="0">
                <a:solidFill>
                  <a:srgbClr val="595959"/>
                </a:solidFill>
                <a:latin typeface="Times New Roman"/>
                <a:cs typeface="Times New Roman"/>
              </a:rPr>
              <a:t>corrupted version </a:t>
            </a:r>
            <a:r>
              <a:rPr sz="2000" i="1" dirty="0">
                <a:solidFill>
                  <a:srgbClr val="595959"/>
                </a:solidFill>
                <a:latin typeface="Times New Roman"/>
                <a:cs typeface="Times New Roman"/>
              </a:rPr>
              <a:t>of </a:t>
            </a:r>
            <a:r>
              <a:rPr sz="2000" i="1" spc="-5" dirty="0">
                <a:solidFill>
                  <a:srgbClr val="595959"/>
                </a:solidFill>
                <a:latin typeface="Times New Roman"/>
                <a:cs typeface="Times New Roman"/>
              </a:rPr>
              <a:t>the </a:t>
            </a:r>
            <a:r>
              <a:rPr sz="2000" i="1" dirty="0">
                <a:solidFill>
                  <a:srgbClr val="595959"/>
                </a:solidFill>
                <a:latin typeface="Times New Roman"/>
                <a:cs typeface="Times New Roman"/>
              </a:rPr>
              <a:t> </a:t>
            </a:r>
            <a:r>
              <a:rPr sz="2000" i="1" spc="-20" dirty="0">
                <a:solidFill>
                  <a:srgbClr val="595959"/>
                </a:solidFill>
                <a:latin typeface="Times New Roman"/>
                <a:cs typeface="Times New Roman"/>
              </a:rPr>
              <a:t>target</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language output</a:t>
            </a:r>
            <a:r>
              <a:rPr sz="2000" i="1" spc="-10" dirty="0">
                <a:solidFill>
                  <a:srgbClr val="595959"/>
                </a:solidFill>
                <a:latin typeface="Times New Roman"/>
                <a:cs typeface="Times New Roman"/>
              </a:rPr>
              <a:t> </a:t>
            </a:r>
            <a:r>
              <a:rPr sz="2000" i="1" dirty="0">
                <a:solidFill>
                  <a:srgbClr val="595959"/>
                </a:solidFill>
                <a:latin typeface="Times New Roman"/>
                <a:cs typeface="Times New Roman"/>
              </a:rPr>
              <a:t>E</a:t>
            </a:r>
            <a:r>
              <a:rPr sz="2000" i="1" spc="5" dirty="0">
                <a:solidFill>
                  <a:srgbClr val="595959"/>
                </a:solidFill>
                <a:latin typeface="Times New Roman"/>
                <a:cs typeface="Times New Roman"/>
              </a:rPr>
              <a:t> </a:t>
            </a:r>
            <a:r>
              <a:rPr sz="2000" i="1" dirty="0">
                <a:solidFill>
                  <a:srgbClr val="595959"/>
                </a:solidFill>
                <a:latin typeface="Times New Roman"/>
                <a:cs typeface="Times New Roman"/>
              </a:rPr>
              <a:t>and </a:t>
            </a:r>
            <a:r>
              <a:rPr sz="2000" i="1" spc="-5" dirty="0">
                <a:solidFill>
                  <a:srgbClr val="595959"/>
                </a:solidFill>
                <a:latin typeface="Times New Roman"/>
                <a:cs typeface="Times New Roman"/>
              </a:rPr>
              <a:t>the task is</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to</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discover the hidden </a:t>
            </a:r>
            <a:r>
              <a:rPr sz="2000" i="1" spc="-484" dirty="0">
                <a:solidFill>
                  <a:srgbClr val="595959"/>
                </a:solidFill>
                <a:latin typeface="Times New Roman"/>
                <a:cs typeface="Times New Roman"/>
              </a:rPr>
              <a:t> </a:t>
            </a:r>
            <a:r>
              <a:rPr sz="2000" i="1" spc="-5" dirty="0">
                <a:solidFill>
                  <a:srgbClr val="595959"/>
                </a:solidFill>
                <a:latin typeface="Times New Roman"/>
                <a:cs typeface="Times New Roman"/>
              </a:rPr>
              <a:t>sentence</a:t>
            </a:r>
            <a:r>
              <a:rPr sz="2000" i="1" spc="-10" dirty="0">
                <a:solidFill>
                  <a:srgbClr val="595959"/>
                </a:solidFill>
                <a:latin typeface="Times New Roman"/>
                <a:cs typeface="Times New Roman"/>
              </a:rPr>
              <a:t> </a:t>
            </a:r>
            <a:r>
              <a:rPr sz="2000" i="1" dirty="0">
                <a:solidFill>
                  <a:srgbClr val="595959"/>
                </a:solidFill>
                <a:latin typeface="Times New Roman"/>
                <a:cs typeface="Times New Roman"/>
              </a:rPr>
              <a:t>E </a:t>
            </a:r>
            <a:r>
              <a:rPr sz="2000" i="1" spc="-5" dirty="0">
                <a:solidFill>
                  <a:srgbClr val="595959"/>
                </a:solidFill>
                <a:latin typeface="Times New Roman"/>
                <a:cs typeface="Times New Roman"/>
              </a:rPr>
              <a:t>that</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generated the observed</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sentence</a:t>
            </a:r>
            <a:r>
              <a:rPr sz="2000" i="1" spc="-10" dirty="0">
                <a:solidFill>
                  <a:srgbClr val="595959"/>
                </a:solidFill>
                <a:latin typeface="Times New Roman"/>
                <a:cs typeface="Times New Roman"/>
              </a:rPr>
              <a:t> </a:t>
            </a:r>
            <a:r>
              <a:rPr sz="2000" i="1" spc="-85" dirty="0">
                <a:solidFill>
                  <a:srgbClr val="595959"/>
                </a:solidFill>
                <a:latin typeface="Times New Roman"/>
                <a:cs typeface="Times New Roman"/>
              </a:rPr>
              <a:t>F.”</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20" dirty="0">
                <a:solidFill>
                  <a:srgbClr val="595959"/>
                </a:solidFill>
                <a:latin typeface="Times New Roman"/>
                <a:cs typeface="Times New Roman"/>
              </a:rPr>
              <a:t>Informally,</a:t>
            </a:r>
            <a:r>
              <a:rPr sz="2000" spc="5" dirty="0">
                <a:solidFill>
                  <a:srgbClr val="595959"/>
                </a:solidFill>
                <a:latin typeface="Times New Roman"/>
                <a:cs typeface="Times New Roman"/>
              </a:rPr>
              <a:t> </a:t>
            </a:r>
            <a:r>
              <a:rPr sz="2000" dirty="0">
                <a:solidFill>
                  <a:srgbClr val="595959"/>
                </a:solidFill>
                <a:latin typeface="Times New Roman"/>
                <a:cs typeface="Times New Roman"/>
              </a:rPr>
              <a:t>we </a:t>
            </a:r>
            <a:r>
              <a:rPr sz="2000" spc="-5" dirty="0">
                <a:solidFill>
                  <a:srgbClr val="595959"/>
                </a:solidFill>
                <a:latin typeface="Times New Roman"/>
                <a:cs typeface="Times New Roman"/>
              </a:rPr>
              <a:t>refer to</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translating</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French</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to</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English.</a:t>
            </a:r>
            <a:endParaRPr sz="2000">
              <a:latin typeface="Times New Roman"/>
              <a:cs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042535" cy="665480"/>
          </a:xfrm>
          <a:prstGeom prst="rect">
            <a:avLst/>
          </a:prstGeom>
        </p:spPr>
        <p:txBody>
          <a:bodyPr vert="horz" wrap="square" lIns="0" tIns="12700" rIns="0" bIns="0" rtlCol="0">
            <a:spAutoFit/>
          </a:bodyPr>
          <a:lstStyle/>
          <a:p>
            <a:pPr marL="12700">
              <a:lnSpc>
                <a:spcPct val="100000"/>
              </a:lnSpc>
              <a:spcBef>
                <a:spcPts val="100"/>
              </a:spcBef>
            </a:pPr>
            <a:r>
              <a:rPr spc="85" dirty="0"/>
              <a:t>Statistical</a:t>
            </a:r>
            <a:r>
              <a:rPr spc="-110" dirty="0"/>
              <a:t> </a:t>
            </a:r>
            <a:r>
              <a:rPr spc="85" dirty="0"/>
              <a:t>Approaches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
        <p:nvSpPr>
          <p:cNvPr id="3" name="object 3"/>
          <p:cNvSpPr txBox="1"/>
          <p:nvPr/>
        </p:nvSpPr>
        <p:spPr>
          <a:xfrm>
            <a:off x="848760" y="1779915"/>
            <a:ext cx="7402195" cy="4240530"/>
          </a:xfrm>
          <a:prstGeom prst="rect">
            <a:avLst/>
          </a:prstGeom>
        </p:spPr>
        <p:txBody>
          <a:bodyPr vert="horz" wrap="square" lIns="0" tIns="188595" rIns="0" bIns="0" rtlCol="0">
            <a:spAutoFit/>
          </a:bodyPr>
          <a:lstStyle/>
          <a:p>
            <a:pPr marL="12700">
              <a:lnSpc>
                <a:spcPct val="100000"/>
              </a:lnSpc>
              <a:spcBef>
                <a:spcPts val="1485"/>
              </a:spcBef>
            </a:pPr>
            <a:r>
              <a:rPr sz="2200" spc="-5" dirty="0">
                <a:solidFill>
                  <a:srgbClr val="595959"/>
                </a:solidFill>
                <a:latin typeface="Times New Roman"/>
                <a:cs typeface="Times New Roman"/>
              </a:rPr>
              <a:t>Requires</a:t>
            </a:r>
            <a:r>
              <a:rPr sz="2200" spc="-20" dirty="0">
                <a:solidFill>
                  <a:srgbClr val="595959"/>
                </a:solidFill>
                <a:latin typeface="Times New Roman"/>
                <a:cs typeface="Times New Roman"/>
              </a:rPr>
              <a:t> </a:t>
            </a:r>
            <a:r>
              <a:rPr sz="2200" spc="-5" dirty="0">
                <a:solidFill>
                  <a:srgbClr val="595959"/>
                </a:solidFill>
                <a:latin typeface="Times New Roman"/>
                <a:cs typeface="Times New Roman"/>
              </a:rPr>
              <a:t>two models</a:t>
            </a:r>
            <a:endParaRPr sz="2200">
              <a:latin typeface="Times New Roman"/>
              <a:cs typeface="Times New Roman"/>
            </a:endParaRPr>
          </a:p>
          <a:p>
            <a:pPr marL="186690" marR="69850" indent="-137160">
              <a:lnSpc>
                <a:spcPct val="100000"/>
              </a:lnSpc>
              <a:spcBef>
                <a:spcPts val="1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b="1" dirty="0">
                <a:solidFill>
                  <a:srgbClr val="595959"/>
                </a:solidFill>
                <a:latin typeface="Times New Roman"/>
                <a:cs typeface="Times New Roman"/>
              </a:rPr>
              <a:t>Language</a:t>
            </a:r>
            <a:r>
              <a:rPr sz="2000" b="1" spc="-5" dirty="0">
                <a:solidFill>
                  <a:srgbClr val="595959"/>
                </a:solidFill>
                <a:latin typeface="Times New Roman"/>
                <a:cs typeface="Times New Roman"/>
              </a:rPr>
              <a:t> model</a:t>
            </a:r>
            <a:r>
              <a:rPr sz="2000" b="1" spc="-10" dirty="0">
                <a:solidFill>
                  <a:srgbClr val="595959"/>
                </a:solidFill>
                <a:latin typeface="Times New Roman"/>
                <a:cs typeface="Times New Roman"/>
              </a:rPr>
              <a:t> </a:t>
            </a:r>
            <a:r>
              <a:rPr sz="2000" spc="-5" dirty="0">
                <a:solidFill>
                  <a:srgbClr val="595959"/>
                </a:solidFill>
                <a:latin typeface="Times New Roman"/>
                <a:cs typeface="Times New Roman"/>
              </a:rPr>
              <a:t>to compute</a:t>
            </a:r>
            <a:r>
              <a:rPr sz="2000" dirty="0">
                <a:solidFill>
                  <a:srgbClr val="595959"/>
                </a:solidFill>
                <a:latin typeface="Times New Roman"/>
                <a:cs typeface="Times New Roman"/>
              </a:rPr>
              <a:t> </a:t>
            </a:r>
            <a:r>
              <a:rPr sz="2000" i="1" spc="-5" dirty="0">
                <a:solidFill>
                  <a:srgbClr val="595959"/>
                </a:solidFill>
                <a:latin typeface="Times New Roman"/>
                <a:cs typeface="Times New Roman"/>
              </a:rPr>
              <a:t>P</a:t>
            </a:r>
            <a:r>
              <a:rPr sz="2000" spc="-5" dirty="0">
                <a:solidFill>
                  <a:srgbClr val="595959"/>
                </a:solidFill>
                <a:latin typeface="Times New Roman"/>
                <a:cs typeface="Times New Roman"/>
              </a:rPr>
              <a:t>(E),</a:t>
            </a:r>
            <a:r>
              <a:rPr sz="2000" dirty="0">
                <a:solidFill>
                  <a:srgbClr val="595959"/>
                </a:solidFill>
                <a:latin typeface="Times New Roman"/>
                <a:cs typeface="Times New Roman"/>
              </a:rPr>
              <a:t> </a:t>
            </a:r>
            <a:r>
              <a:rPr sz="2000" spc="-5" dirty="0">
                <a:solidFill>
                  <a:srgbClr val="595959"/>
                </a:solidFill>
                <a:latin typeface="Times New Roman"/>
                <a:cs typeface="Times New Roman"/>
              </a:rPr>
              <a:t>probability</a:t>
            </a:r>
            <a:r>
              <a:rPr sz="200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any</a:t>
            </a:r>
            <a:r>
              <a:rPr sz="2000" dirty="0">
                <a:solidFill>
                  <a:srgbClr val="595959"/>
                </a:solidFill>
                <a:latin typeface="Times New Roman"/>
                <a:cs typeface="Times New Roman"/>
              </a:rPr>
              <a:t> </a:t>
            </a:r>
            <a:r>
              <a:rPr sz="2000" spc="-5" dirty="0">
                <a:solidFill>
                  <a:srgbClr val="595959"/>
                </a:solidFill>
                <a:latin typeface="Times New Roman"/>
                <a:cs typeface="Times New Roman"/>
              </a:rPr>
              <a:t>sequence </a:t>
            </a:r>
            <a:r>
              <a:rPr sz="2000" dirty="0">
                <a:solidFill>
                  <a:srgbClr val="595959"/>
                </a:solidFill>
                <a:latin typeface="Times New Roman"/>
                <a:cs typeface="Times New Roman"/>
              </a:rPr>
              <a:t>E</a:t>
            </a:r>
            <a:r>
              <a:rPr sz="2000" spc="-5" dirty="0">
                <a:solidFill>
                  <a:srgbClr val="595959"/>
                </a:solidFill>
                <a:latin typeface="Times New Roman"/>
                <a:cs typeface="Times New Roman"/>
              </a:rPr>
              <a:t> </a:t>
            </a:r>
            <a:r>
              <a:rPr sz="2000" dirty="0">
                <a:solidFill>
                  <a:srgbClr val="595959"/>
                </a:solidFill>
                <a:latin typeface="Times New Roman"/>
                <a:cs typeface="Times New Roman"/>
              </a:rPr>
              <a:t>of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English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is </a:t>
            </a:r>
            <a:r>
              <a:rPr sz="2000" dirty="0">
                <a:solidFill>
                  <a:srgbClr val="595959"/>
                </a:solidFill>
                <a:latin typeface="Times New Roman"/>
                <a:cs typeface="Times New Roman"/>
              </a:rPr>
              <a:t>a</a:t>
            </a:r>
            <a:r>
              <a:rPr sz="2000" spc="-5" dirty="0">
                <a:solidFill>
                  <a:srgbClr val="595959"/>
                </a:solidFill>
                <a:latin typeface="Times New Roman"/>
                <a:cs typeface="Times New Roman"/>
              </a:rPr>
              <a:t> sentence</a:t>
            </a:r>
            <a:endParaRPr sz="2000">
              <a:latin typeface="Times New Roman"/>
              <a:cs typeface="Times New Roman"/>
            </a:endParaRPr>
          </a:p>
          <a:p>
            <a:pPr marL="232410">
              <a:lnSpc>
                <a:spcPct val="100000"/>
              </a:lnSpc>
              <a:spcBef>
                <a:spcPts val="600"/>
              </a:spcBef>
            </a:pPr>
            <a:r>
              <a:rPr sz="1800" spc="-10" dirty="0">
                <a:solidFill>
                  <a:srgbClr val="002060"/>
                </a:solidFill>
                <a:latin typeface="Impact"/>
                <a:cs typeface="Impact"/>
              </a:rPr>
              <a:t>­</a:t>
            </a:r>
            <a:r>
              <a:rPr sz="1800" spc="235" dirty="0">
                <a:solidFill>
                  <a:srgbClr val="002060"/>
                </a:solidFill>
                <a:latin typeface="Impact"/>
                <a:cs typeface="Impact"/>
              </a:rPr>
              <a:t> </a:t>
            </a:r>
            <a:r>
              <a:rPr sz="1800" dirty="0">
                <a:solidFill>
                  <a:srgbClr val="595959"/>
                </a:solidFill>
                <a:latin typeface="Times New Roman"/>
                <a:cs typeface="Times New Roman"/>
              </a:rPr>
              <a:t>Language</a:t>
            </a:r>
            <a:r>
              <a:rPr sz="1800" spc="-5" dirty="0">
                <a:solidFill>
                  <a:srgbClr val="595959"/>
                </a:solidFill>
                <a:latin typeface="Times New Roman"/>
                <a:cs typeface="Times New Roman"/>
              </a:rPr>
              <a:t> model gives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fluency</a:t>
            </a:r>
            <a:endParaRPr sz="1800">
              <a:latin typeface="Times New Roman"/>
              <a:cs typeface="Times New Roman"/>
            </a:endParaRPr>
          </a:p>
          <a:p>
            <a:pPr marL="186690" marR="415290" indent="-137160">
              <a:lnSpc>
                <a:spcPct val="100000"/>
              </a:lnSpc>
              <a:spcBef>
                <a:spcPts val="940"/>
              </a:spcBef>
            </a:pPr>
            <a:r>
              <a:rPr sz="2000" spc="-15" dirty="0">
                <a:solidFill>
                  <a:srgbClr val="002060"/>
                </a:solidFill>
                <a:latin typeface="Impact"/>
                <a:cs typeface="Impact"/>
              </a:rPr>
              <a:t>­</a:t>
            </a:r>
            <a:r>
              <a:rPr sz="2000" spc="145" dirty="0">
                <a:solidFill>
                  <a:srgbClr val="002060"/>
                </a:solidFill>
                <a:latin typeface="Impact"/>
                <a:cs typeface="Impact"/>
              </a:rPr>
              <a:t> </a:t>
            </a:r>
            <a:r>
              <a:rPr sz="2000" b="1" spc="-20" dirty="0">
                <a:solidFill>
                  <a:srgbClr val="595959"/>
                </a:solidFill>
                <a:latin typeface="Times New Roman"/>
                <a:cs typeface="Times New Roman"/>
              </a:rPr>
              <a:t>Translation</a:t>
            </a:r>
            <a:r>
              <a:rPr sz="2000" b="1" dirty="0">
                <a:solidFill>
                  <a:srgbClr val="595959"/>
                </a:solidFill>
                <a:latin typeface="Times New Roman"/>
                <a:cs typeface="Times New Roman"/>
              </a:rPr>
              <a:t> </a:t>
            </a:r>
            <a:r>
              <a:rPr sz="2000" b="1" spc="-5" dirty="0">
                <a:solidFill>
                  <a:srgbClr val="595959"/>
                </a:solidFill>
                <a:latin typeface="Times New Roman"/>
                <a:cs typeface="Times New Roman"/>
              </a:rPr>
              <a:t>model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compute</a:t>
            </a:r>
            <a:r>
              <a:rPr sz="2000" dirty="0">
                <a:solidFill>
                  <a:srgbClr val="595959"/>
                </a:solidFill>
                <a:latin typeface="Times New Roman"/>
                <a:cs typeface="Times New Roman"/>
              </a:rPr>
              <a:t> </a:t>
            </a:r>
            <a:r>
              <a:rPr sz="2000" i="1" spc="-5" dirty="0">
                <a:solidFill>
                  <a:srgbClr val="595959"/>
                </a:solidFill>
                <a:latin typeface="Times New Roman"/>
                <a:cs typeface="Times New Roman"/>
              </a:rPr>
              <a:t>P</a:t>
            </a:r>
            <a:r>
              <a:rPr sz="2000" spc="-5" dirty="0">
                <a:solidFill>
                  <a:srgbClr val="595959"/>
                </a:solidFill>
                <a:latin typeface="Times New Roman"/>
                <a:cs typeface="Times New Roman"/>
              </a:rPr>
              <a:t>(F|E),</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conditional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probability</a:t>
            </a:r>
            <a:r>
              <a:rPr sz="2000" dirty="0">
                <a:solidFill>
                  <a:srgbClr val="595959"/>
                </a:solidFill>
                <a:latin typeface="Times New Roman"/>
                <a:cs typeface="Times New Roman"/>
              </a:rPr>
              <a:t> </a:t>
            </a:r>
            <a:r>
              <a:rPr sz="2000" spc="-5" dirty="0">
                <a:solidFill>
                  <a:srgbClr val="595959"/>
                </a:solidFill>
                <a:latin typeface="Times New Roman"/>
                <a:cs typeface="Times New Roman"/>
              </a:rPr>
              <a:t>that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French sentence </a:t>
            </a:r>
            <a:r>
              <a:rPr sz="2000" dirty="0">
                <a:solidFill>
                  <a:srgbClr val="595959"/>
                </a:solidFill>
                <a:latin typeface="Times New Roman"/>
                <a:cs typeface="Times New Roman"/>
              </a:rPr>
              <a:t>F was</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translation</a:t>
            </a:r>
            <a:r>
              <a:rPr sz="2000" dirty="0">
                <a:solidFill>
                  <a:srgbClr val="595959"/>
                </a:solidFill>
                <a:latin typeface="Times New Roman"/>
                <a:cs typeface="Times New Roman"/>
              </a:rPr>
              <a:t> of</a:t>
            </a:r>
            <a:r>
              <a:rPr sz="2000" spc="-5" dirty="0">
                <a:solidFill>
                  <a:srgbClr val="595959"/>
                </a:solidFill>
                <a:latin typeface="Times New Roman"/>
                <a:cs typeface="Times New Roman"/>
              </a:rPr>
              <a:t> English</a:t>
            </a:r>
            <a:r>
              <a:rPr sz="2000" dirty="0">
                <a:solidFill>
                  <a:srgbClr val="595959"/>
                </a:solidFill>
                <a:latin typeface="Times New Roman"/>
                <a:cs typeface="Times New Roman"/>
              </a:rPr>
              <a:t> </a:t>
            </a:r>
            <a:r>
              <a:rPr sz="2000" spc="-5" dirty="0">
                <a:solidFill>
                  <a:srgbClr val="595959"/>
                </a:solidFill>
                <a:latin typeface="Times New Roman"/>
                <a:cs typeface="Times New Roman"/>
              </a:rPr>
              <a:t>sentence</a:t>
            </a:r>
            <a:r>
              <a:rPr sz="2000" dirty="0">
                <a:solidFill>
                  <a:srgbClr val="595959"/>
                </a:solidFill>
                <a:latin typeface="Times New Roman"/>
                <a:cs typeface="Times New Roman"/>
              </a:rPr>
              <a:t> E</a:t>
            </a:r>
            <a:endParaRPr sz="2000">
              <a:latin typeface="Times New Roman"/>
              <a:cs typeface="Times New Roman"/>
            </a:endParaRPr>
          </a:p>
          <a:p>
            <a:pPr marL="232410">
              <a:lnSpc>
                <a:spcPct val="100000"/>
              </a:lnSpc>
              <a:spcBef>
                <a:spcPts val="6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10" dirty="0">
                <a:solidFill>
                  <a:srgbClr val="595959"/>
                </a:solidFill>
                <a:latin typeface="Times New Roman"/>
                <a:cs typeface="Times New Roman"/>
              </a:rPr>
              <a:t>Translation</a:t>
            </a:r>
            <a:r>
              <a:rPr sz="1800" dirty="0">
                <a:solidFill>
                  <a:srgbClr val="595959"/>
                </a:solidFill>
                <a:latin typeface="Times New Roman"/>
                <a:cs typeface="Times New Roman"/>
              </a:rPr>
              <a:t> </a:t>
            </a:r>
            <a:r>
              <a:rPr sz="1800" spc="-5" dirty="0">
                <a:solidFill>
                  <a:srgbClr val="595959"/>
                </a:solidFill>
                <a:latin typeface="Times New Roman"/>
                <a:cs typeface="Times New Roman"/>
              </a:rPr>
              <a:t>model gives</a:t>
            </a:r>
            <a:r>
              <a:rPr sz="1800" dirty="0">
                <a:solidFill>
                  <a:srgbClr val="595959"/>
                </a:solidFill>
                <a:latin typeface="Times New Roman"/>
                <a:cs typeface="Times New Roman"/>
              </a:rPr>
              <a:t> </a:t>
            </a:r>
            <a:r>
              <a:rPr sz="1800" spc="-5" dirty="0">
                <a:solidFill>
                  <a:srgbClr val="595959"/>
                </a:solidFill>
                <a:latin typeface="Times New Roman"/>
                <a:cs typeface="Times New Roman"/>
              </a:rPr>
              <a:t>faithfulness</a:t>
            </a:r>
            <a:endParaRPr sz="1800">
              <a:latin typeface="Times New Roman"/>
              <a:cs typeface="Times New Roman"/>
            </a:endParaRPr>
          </a:p>
          <a:p>
            <a:pPr marL="835660" marR="1682750" indent="-786130">
              <a:lnSpc>
                <a:spcPct val="100000"/>
              </a:lnSpc>
              <a:spcBef>
                <a:spcPts val="1040"/>
              </a:spcBef>
            </a:pPr>
            <a:r>
              <a:rPr sz="2000" spc="-15" dirty="0">
                <a:solidFill>
                  <a:srgbClr val="002060"/>
                </a:solidFill>
                <a:latin typeface="Impact"/>
                <a:cs typeface="Impact"/>
              </a:rPr>
              <a:t>­</a:t>
            </a:r>
            <a:r>
              <a:rPr sz="2000" spc="140" dirty="0">
                <a:solidFill>
                  <a:srgbClr val="002060"/>
                </a:solidFill>
                <a:latin typeface="Impact"/>
                <a:cs typeface="Impact"/>
              </a:rPr>
              <a:t> </a:t>
            </a:r>
            <a:r>
              <a:rPr sz="2000" b="1" spc="-5" dirty="0">
                <a:solidFill>
                  <a:srgbClr val="595959"/>
                </a:solidFill>
                <a:latin typeface="Times New Roman"/>
                <a:cs typeface="Times New Roman"/>
              </a:rPr>
              <a:t>Given </a:t>
            </a:r>
            <a:r>
              <a:rPr sz="2000" b="1" spc="-10" dirty="0">
                <a:solidFill>
                  <a:srgbClr val="595959"/>
                </a:solidFill>
                <a:latin typeface="Times New Roman"/>
                <a:cs typeface="Times New Roman"/>
              </a:rPr>
              <a:t>French</a:t>
            </a:r>
            <a:r>
              <a:rPr sz="2000" b="1" spc="-5" dirty="0">
                <a:solidFill>
                  <a:srgbClr val="595959"/>
                </a:solidFill>
                <a:latin typeface="Times New Roman"/>
                <a:cs typeface="Times New Roman"/>
              </a:rPr>
              <a:t> sentence</a:t>
            </a:r>
            <a:r>
              <a:rPr sz="2000" b="1" spc="-10" dirty="0">
                <a:solidFill>
                  <a:srgbClr val="595959"/>
                </a:solidFill>
                <a:latin typeface="Times New Roman"/>
                <a:cs typeface="Times New Roman"/>
              </a:rPr>
              <a:t> </a:t>
            </a:r>
            <a:r>
              <a:rPr sz="2000" b="1" spc="-5" dirty="0">
                <a:solidFill>
                  <a:srgbClr val="595959"/>
                </a:solidFill>
                <a:latin typeface="Times New Roman"/>
                <a:cs typeface="Times New Roman"/>
              </a:rPr>
              <a:t>f, its</a:t>
            </a:r>
            <a:r>
              <a:rPr sz="2000" b="1" spc="-10" dirty="0">
                <a:solidFill>
                  <a:srgbClr val="595959"/>
                </a:solidFill>
                <a:latin typeface="Times New Roman"/>
                <a:cs typeface="Times New Roman"/>
              </a:rPr>
              <a:t> </a:t>
            </a:r>
            <a:r>
              <a:rPr sz="2000" b="1" spc="-5" dirty="0">
                <a:solidFill>
                  <a:srgbClr val="595959"/>
                </a:solidFill>
                <a:latin typeface="Times New Roman"/>
                <a:cs typeface="Times New Roman"/>
              </a:rPr>
              <a:t>English translation </a:t>
            </a:r>
            <a:r>
              <a:rPr sz="2000" b="1" dirty="0">
                <a:solidFill>
                  <a:srgbClr val="595959"/>
                </a:solidFill>
                <a:latin typeface="Times New Roman"/>
                <a:cs typeface="Times New Roman"/>
              </a:rPr>
              <a:t>e </a:t>
            </a:r>
            <a:r>
              <a:rPr sz="2000" spc="-10" dirty="0">
                <a:solidFill>
                  <a:srgbClr val="595959"/>
                </a:solidFill>
                <a:latin typeface="Times New Roman"/>
                <a:cs typeface="Times New Roman"/>
              </a:rPr>
              <a:t>is </a:t>
            </a:r>
            <a:r>
              <a:rPr sz="2000" spc="-484" dirty="0">
                <a:solidFill>
                  <a:srgbClr val="595959"/>
                </a:solidFill>
                <a:latin typeface="Times New Roman"/>
                <a:cs typeface="Times New Roman"/>
              </a:rPr>
              <a:t> </a:t>
            </a:r>
            <a:r>
              <a:rPr sz="2000" spc="-20" dirty="0">
                <a:solidFill>
                  <a:srgbClr val="595959"/>
                </a:solidFill>
                <a:latin typeface="Times New Roman"/>
                <a:cs typeface="Times New Roman"/>
              </a:rPr>
              <a:t>arg</a:t>
            </a:r>
            <a:r>
              <a:rPr sz="2000" spc="-5" dirty="0">
                <a:solidFill>
                  <a:srgbClr val="595959"/>
                </a:solidFill>
                <a:latin typeface="Times New Roman"/>
                <a:cs typeface="Times New Roman"/>
              </a:rPr>
              <a:t> max</a:t>
            </a:r>
            <a:r>
              <a:rPr sz="2000"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spc="-15" dirty="0">
                <a:solidFill>
                  <a:srgbClr val="595959"/>
                </a:solidFill>
                <a:latin typeface="Times New Roman"/>
                <a:cs typeface="Times New Roman"/>
              </a:rPr>
              <a:t> </a:t>
            </a:r>
            <a:r>
              <a:rPr sz="2000" dirty="0">
                <a:solidFill>
                  <a:srgbClr val="595959"/>
                </a:solidFill>
                <a:latin typeface="Times New Roman"/>
                <a:cs typeface="Times New Roman"/>
              </a:rPr>
              <a:t>e</a:t>
            </a:r>
            <a:r>
              <a:rPr sz="2000" spc="-5" dirty="0">
                <a:solidFill>
                  <a:srgbClr val="595959"/>
                </a:solidFill>
                <a:latin typeface="Times New Roman"/>
                <a:cs typeface="Times New Roman"/>
              </a:rPr>
              <a:t> in </a:t>
            </a:r>
            <a:r>
              <a:rPr sz="2000" dirty="0">
                <a:solidFill>
                  <a:srgbClr val="595959"/>
                </a:solidFill>
                <a:latin typeface="Times New Roman"/>
                <a:cs typeface="Times New Roman"/>
              </a:rPr>
              <a:t>E)</a:t>
            </a:r>
            <a:r>
              <a:rPr sz="2000" spc="-5" dirty="0">
                <a:solidFill>
                  <a:srgbClr val="595959"/>
                </a:solidFill>
                <a:latin typeface="Times New Roman"/>
                <a:cs typeface="Times New Roman"/>
              </a:rPr>
              <a:t> </a:t>
            </a:r>
            <a:r>
              <a:rPr sz="2000" i="1" spc="-5" dirty="0">
                <a:solidFill>
                  <a:srgbClr val="595959"/>
                </a:solidFill>
                <a:latin typeface="Times New Roman"/>
                <a:cs typeface="Times New Roman"/>
              </a:rPr>
              <a:t>P</a:t>
            </a:r>
            <a:r>
              <a:rPr sz="2000" spc="-5" dirty="0">
                <a:solidFill>
                  <a:srgbClr val="595959"/>
                </a:solidFill>
                <a:latin typeface="Times New Roman"/>
                <a:cs typeface="Times New Roman"/>
              </a:rPr>
              <a:t>(e)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i="1" spc="-5" dirty="0">
                <a:solidFill>
                  <a:srgbClr val="595959"/>
                </a:solidFill>
                <a:latin typeface="Times New Roman"/>
                <a:cs typeface="Times New Roman"/>
              </a:rPr>
              <a:t>P</a:t>
            </a:r>
            <a:r>
              <a:rPr sz="2000" spc="-5" dirty="0">
                <a:solidFill>
                  <a:srgbClr val="595959"/>
                </a:solidFill>
                <a:latin typeface="Times New Roman"/>
                <a:cs typeface="Times New Roman"/>
              </a:rPr>
              <a:t>(f|e)</a:t>
            </a:r>
            <a:endParaRPr sz="2000">
              <a:latin typeface="Times New Roman"/>
              <a:cs typeface="Times New Roman"/>
            </a:endParaRPr>
          </a:p>
          <a:p>
            <a:pPr marL="368935" marR="5080" indent="-137160">
              <a:lnSpc>
                <a:spcPct val="100000"/>
              </a:lnSpc>
              <a:spcBef>
                <a:spcPts val="12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Note that this appears backwards to </a:t>
            </a:r>
            <a:r>
              <a:rPr sz="2000" spc="-10" dirty="0">
                <a:solidFill>
                  <a:srgbClr val="595959"/>
                </a:solidFill>
                <a:latin typeface="Times New Roman"/>
                <a:cs typeface="Times New Roman"/>
              </a:rPr>
              <a:t>translate </a:t>
            </a:r>
            <a:r>
              <a:rPr sz="2000" spc="-5" dirty="0">
                <a:solidFill>
                  <a:srgbClr val="595959"/>
                </a:solidFill>
                <a:latin typeface="Times New Roman"/>
                <a:cs typeface="Times New Roman"/>
              </a:rPr>
              <a:t>from French to English, </a:t>
            </a:r>
            <a:r>
              <a:rPr sz="2000" spc="-484" dirty="0">
                <a:solidFill>
                  <a:srgbClr val="595959"/>
                </a:solidFill>
                <a:latin typeface="Times New Roman"/>
                <a:cs typeface="Times New Roman"/>
              </a:rPr>
              <a:t> </a:t>
            </a:r>
            <a:r>
              <a:rPr sz="2000" dirty="0">
                <a:solidFill>
                  <a:srgbClr val="595959"/>
                </a:solidFill>
                <a:latin typeface="Times New Roman"/>
                <a:cs typeface="Times New Roman"/>
              </a:rPr>
              <a:t>but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a:t>
            </a:r>
            <a:r>
              <a:rPr sz="2000" dirty="0">
                <a:solidFill>
                  <a:srgbClr val="595959"/>
                </a:solidFill>
                <a:latin typeface="Times New Roman"/>
                <a:cs typeface="Times New Roman"/>
              </a:rPr>
              <a:t>e</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i</a:t>
            </a:r>
            <a:r>
              <a:rPr sz="2000" dirty="0">
                <a:solidFill>
                  <a:srgbClr val="595959"/>
                </a:solidFill>
                <a:latin typeface="Times New Roman"/>
                <a:cs typeface="Times New Roman"/>
              </a:rPr>
              <a:t>nvoke</a:t>
            </a:r>
            <a:r>
              <a:rPr sz="2000" spc="-5" dirty="0">
                <a:solidFill>
                  <a:srgbClr val="595959"/>
                </a:solidFill>
                <a:latin typeface="Times New Roman"/>
                <a:cs typeface="Times New Roman"/>
              </a:rPr>
              <a:t> </a:t>
            </a:r>
            <a:r>
              <a:rPr sz="2000" dirty="0">
                <a:solidFill>
                  <a:srgbClr val="595959"/>
                </a:solidFill>
                <a:latin typeface="Times New Roman"/>
                <a:cs typeface="Times New Roman"/>
              </a:rPr>
              <a:t>B</a:t>
            </a:r>
            <a:r>
              <a:rPr sz="2000" spc="-5" dirty="0">
                <a:solidFill>
                  <a:srgbClr val="595959"/>
                </a:solidFill>
                <a:latin typeface="Times New Roman"/>
                <a:cs typeface="Times New Roman"/>
              </a:rPr>
              <a:t>a</a:t>
            </a:r>
            <a:r>
              <a:rPr sz="2000" dirty="0">
                <a:solidFill>
                  <a:srgbClr val="595959"/>
                </a:solidFill>
                <a:latin typeface="Times New Roman"/>
                <a:cs typeface="Times New Roman"/>
              </a:rPr>
              <a:t>y</a:t>
            </a:r>
            <a:r>
              <a:rPr sz="2000" spc="-5" dirty="0">
                <a:solidFill>
                  <a:srgbClr val="595959"/>
                </a:solidFill>
                <a:latin typeface="Times New Roman"/>
                <a:cs typeface="Times New Roman"/>
              </a:rPr>
              <a:t>es</a:t>
            </a:r>
            <a:r>
              <a:rPr sz="2000" dirty="0">
                <a:solidFill>
                  <a:srgbClr val="595959"/>
                </a:solidFill>
                <a:latin typeface="Times New Roman"/>
                <a:cs typeface="Times New Roman"/>
              </a:rPr>
              <a:t>’</a:t>
            </a:r>
            <a:r>
              <a:rPr sz="2000" spc="-155" dirty="0">
                <a:solidFill>
                  <a:srgbClr val="595959"/>
                </a:solidFill>
                <a:latin typeface="Times New Roman"/>
                <a:cs typeface="Times New Roman"/>
              </a:rPr>
              <a:t> </a:t>
            </a:r>
            <a:r>
              <a:rPr sz="2000" spc="-10" dirty="0">
                <a:solidFill>
                  <a:srgbClr val="595959"/>
                </a:solidFill>
                <a:latin typeface="Times New Roman"/>
                <a:cs typeface="Times New Roman"/>
              </a:rPr>
              <a:t>t</a:t>
            </a:r>
            <a:r>
              <a:rPr sz="2000" dirty="0">
                <a:solidFill>
                  <a:srgbClr val="595959"/>
                </a:solidFill>
                <a:latin typeface="Times New Roman"/>
                <a:cs typeface="Times New Roman"/>
              </a:rPr>
              <a:t>h</a:t>
            </a:r>
            <a:r>
              <a:rPr sz="2000" spc="-5" dirty="0">
                <a:solidFill>
                  <a:srgbClr val="595959"/>
                </a:solidFill>
                <a:latin typeface="Times New Roman"/>
                <a:cs typeface="Times New Roman"/>
              </a:rPr>
              <a:t>e</a:t>
            </a:r>
            <a:r>
              <a:rPr sz="2000" dirty="0">
                <a:solidFill>
                  <a:srgbClr val="595959"/>
                </a:solidFill>
                <a:latin typeface="Times New Roman"/>
                <a:cs typeface="Times New Roman"/>
              </a:rPr>
              <a:t>o</a:t>
            </a:r>
            <a:r>
              <a:rPr sz="2000" spc="-5" dirty="0">
                <a:solidFill>
                  <a:srgbClr val="595959"/>
                </a:solidFill>
                <a:latin typeface="Times New Roman"/>
                <a:cs typeface="Times New Roman"/>
              </a:rPr>
              <a:t>re</a:t>
            </a:r>
            <a:r>
              <a:rPr sz="2000" dirty="0">
                <a:solidFill>
                  <a:srgbClr val="595959"/>
                </a:solidFill>
                <a:latin typeface="Times New Roman"/>
                <a:cs typeface="Times New Roman"/>
              </a:rPr>
              <a:t>m</a:t>
            </a:r>
            <a:r>
              <a:rPr sz="2000" spc="-10" dirty="0">
                <a:solidFill>
                  <a:srgbClr val="595959"/>
                </a:solidFill>
                <a:latin typeface="Times New Roman"/>
                <a:cs typeface="Times New Roman"/>
              </a:rPr>
              <a:t> t</a:t>
            </a:r>
            <a:r>
              <a:rPr sz="2000" dirty="0">
                <a:solidFill>
                  <a:srgbClr val="595959"/>
                </a:solidFill>
                <a:latin typeface="Times New Roman"/>
                <a:cs typeface="Times New Roman"/>
              </a:rPr>
              <a:t>o d</a:t>
            </a:r>
            <a:r>
              <a:rPr sz="2000" spc="-5" dirty="0">
                <a:solidFill>
                  <a:srgbClr val="595959"/>
                </a:solidFill>
                <a:latin typeface="Times New Roman"/>
                <a:cs typeface="Times New Roman"/>
              </a:rPr>
              <a:t>ef</a:t>
            </a:r>
            <a:r>
              <a:rPr sz="2000" spc="-10" dirty="0">
                <a:solidFill>
                  <a:srgbClr val="595959"/>
                </a:solidFill>
                <a:latin typeface="Times New Roman"/>
                <a:cs typeface="Times New Roman"/>
              </a:rPr>
              <a:t>i</a:t>
            </a:r>
            <a:r>
              <a:rPr sz="2000" dirty="0">
                <a:solidFill>
                  <a:srgbClr val="595959"/>
                </a:solidFill>
                <a:latin typeface="Times New Roman"/>
                <a:cs typeface="Times New Roman"/>
              </a:rPr>
              <a:t>ne</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a:t>
            </a:r>
            <a:r>
              <a:rPr sz="2000" dirty="0">
                <a:solidFill>
                  <a:srgbClr val="595959"/>
                </a:solidFill>
                <a:latin typeface="Times New Roman"/>
                <a:cs typeface="Times New Roman"/>
              </a:rPr>
              <a:t>he</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a:t>
            </a:r>
            <a:r>
              <a:rPr sz="2000" spc="-5" dirty="0">
                <a:solidFill>
                  <a:srgbClr val="595959"/>
                </a:solidFill>
                <a:latin typeface="Times New Roman"/>
                <a:cs typeface="Times New Roman"/>
              </a:rPr>
              <a:t>ra</a:t>
            </a:r>
            <a:r>
              <a:rPr sz="2000" dirty="0">
                <a:solidFill>
                  <a:srgbClr val="595959"/>
                </a:solidFill>
                <a:latin typeface="Times New Roman"/>
                <a:cs typeface="Times New Roman"/>
              </a:rPr>
              <a:t>n</a:t>
            </a:r>
            <a:r>
              <a:rPr sz="2000" spc="-5" dirty="0">
                <a:solidFill>
                  <a:srgbClr val="595959"/>
                </a:solidFill>
                <a:latin typeface="Times New Roman"/>
                <a:cs typeface="Times New Roman"/>
              </a:rPr>
              <a:t>s</a:t>
            </a:r>
            <a:r>
              <a:rPr sz="2000" spc="-10" dirty="0">
                <a:solidFill>
                  <a:srgbClr val="595959"/>
                </a:solidFill>
                <a:latin typeface="Times New Roman"/>
                <a:cs typeface="Times New Roman"/>
              </a:rPr>
              <a:t>l</a:t>
            </a:r>
            <a:r>
              <a:rPr sz="2000" spc="-5" dirty="0">
                <a:solidFill>
                  <a:srgbClr val="595959"/>
                </a:solidFill>
                <a:latin typeface="Times New Roman"/>
                <a:cs typeface="Times New Roman"/>
              </a:rPr>
              <a:t>a</a:t>
            </a:r>
            <a:r>
              <a:rPr sz="2000" spc="-10" dirty="0">
                <a:solidFill>
                  <a:srgbClr val="595959"/>
                </a:solidFill>
                <a:latin typeface="Times New Roman"/>
                <a:cs typeface="Times New Roman"/>
              </a:rPr>
              <a:t>t</a:t>
            </a:r>
            <a:r>
              <a:rPr sz="2000" dirty="0">
                <a:solidFill>
                  <a:srgbClr val="595959"/>
                </a:solidFill>
                <a:latin typeface="Times New Roman"/>
                <a:cs typeface="Times New Roman"/>
              </a:rPr>
              <a:t>o</a:t>
            </a:r>
            <a:r>
              <a:rPr sz="2000" spc="-114" dirty="0">
                <a:solidFill>
                  <a:srgbClr val="595959"/>
                </a:solidFill>
                <a:latin typeface="Times New Roman"/>
                <a:cs typeface="Times New Roman"/>
              </a:rPr>
              <a:t>r</a:t>
            </a:r>
            <a:r>
              <a:rPr sz="2000" dirty="0">
                <a:solidFill>
                  <a:srgbClr val="595959"/>
                </a:solidFill>
                <a:latin typeface="Times New Roman"/>
                <a:cs typeface="Times New Roman"/>
              </a:rPr>
              <a:t>.</a:t>
            </a:r>
            <a:endParaRPr sz="2000">
              <a:latin typeface="Times New Roman"/>
              <a:cs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989584"/>
            <a:ext cx="6811009" cy="665480"/>
          </a:xfrm>
          <a:prstGeom prst="rect">
            <a:avLst/>
          </a:prstGeom>
        </p:spPr>
        <p:txBody>
          <a:bodyPr vert="horz" wrap="square" lIns="0" tIns="12700" rIns="0" bIns="0" rtlCol="0">
            <a:spAutoFit/>
          </a:bodyPr>
          <a:lstStyle/>
          <a:p>
            <a:pPr marL="12700">
              <a:lnSpc>
                <a:spcPct val="100000"/>
              </a:lnSpc>
              <a:spcBef>
                <a:spcPts val="100"/>
              </a:spcBef>
            </a:pPr>
            <a:r>
              <a:rPr spc="85" dirty="0"/>
              <a:t>Language</a:t>
            </a:r>
            <a:r>
              <a:rPr spc="170" dirty="0"/>
              <a:t> </a:t>
            </a:r>
            <a:r>
              <a:rPr spc="80" dirty="0"/>
              <a:t>Models</a:t>
            </a:r>
            <a:r>
              <a:rPr spc="185" dirty="0"/>
              <a:t> </a:t>
            </a:r>
            <a:r>
              <a:rPr spc="65" dirty="0"/>
              <a:t>for</a:t>
            </a:r>
            <a:r>
              <a:rPr spc="180" dirty="0"/>
              <a:t> </a:t>
            </a:r>
            <a:r>
              <a:rPr spc="95" dirty="0"/>
              <a:t>Fluency</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
        <p:nvSpPr>
          <p:cNvPr id="3" name="object 3"/>
          <p:cNvSpPr txBox="1"/>
          <p:nvPr/>
        </p:nvSpPr>
        <p:spPr>
          <a:xfrm>
            <a:off x="892555" y="2306320"/>
            <a:ext cx="7048500" cy="3263900"/>
          </a:xfrm>
          <a:prstGeom prst="rect">
            <a:avLst/>
          </a:prstGeom>
        </p:spPr>
        <p:txBody>
          <a:bodyPr vert="horz" wrap="square" lIns="0" tIns="5080" rIns="0" bIns="0" rtlCol="0">
            <a:spAutoFit/>
          </a:bodyPr>
          <a:lstStyle/>
          <a:p>
            <a:pPr marL="12700" marR="777875">
              <a:lnSpc>
                <a:spcPct val="102299"/>
              </a:lnSpc>
              <a:spcBef>
                <a:spcPts val="40"/>
              </a:spcBef>
            </a:pPr>
            <a:r>
              <a:rPr sz="2200" spc="-5" dirty="0">
                <a:solidFill>
                  <a:srgbClr val="595959"/>
                </a:solidFill>
                <a:latin typeface="Times New Roman"/>
                <a:cs typeface="Times New Roman"/>
              </a:rPr>
              <a:t>Language</a:t>
            </a:r>
            <a:r>
              <a:rPr sz="2200" dirty="0">
                <a:solidFill>
                  <a:srgbClr val="595959"/>
                </a:solidFill>
                <a:latin typeface="Times New Roman"/>
                <a:cs typeface="Times New Roman"/>
              </a:rPr>
              <a:t> </a:t>
            </a:r>
            <a:r>
              <a:rPr sz="2200" spc="-5" dirty="0">
                <a:solidFill>
                  <a:srgbClr val="595959"/>
                </a:solidFill>
                <a:latin typeface="Times New Roman"/>
                <a:cs typeface="Times New Roman"/>
              </a:rPr>
              <a:t>model</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compute</a:t>
            </a:r>
            <a:r>
              <a:rPr sz="2200" spc="5" dirty="0">
                <a:solidFill>
                  <a:srgbClr val="595959"/>
                </a:solidFill>
                <a:latin typeface="Times New Roman"/>
                <a:cs typeface="Times New Roman"/>
              </a:rPr>
              <a:t> </a:t>
            </a:r>
            <a:r>
              <a:rPr sz="2200" i="1" dirty="0">
                <a:solidFill>
                  <a:srgbClr val="595959"/>
                </a:solidFill>
                <a:latin typeface="Times New Roman"/>
                <a:cs typeface="Times New Roman"/>
              </a:rPr>
              <a:t>P</a:t>
            </a:r>
            <a:r>
              <a:rPr sz="2200" dirty="0">
                <a:solidFill>
                  <a:srgbClr val="595959"/>
                </a:solidFill>
                <a:latin typeface="Times New Roman"/>
                <a:cs typeface="Times New Roman"/>
              </a:rPr>
              <a:t>(E),</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probability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sequence</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words</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 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language</a:t>
            </a:r>
            <a:endParaRPr sz="2200">
              <a:latin typeface="Times New Roman"/>
              <a:cs typeface="Times New Roman"/>
            </a:endParaRPr>
          </a:p>
          <a:p>
            <a:pPr marL="12700" marR="132080">
              <a:lnSpc>
                <a:spcPts val="2600"/>
              </a:lnSpc>
              <a:spcBef>
                <a:spcPts val="1280"/>
              </a:spcBef>
            </a:pPr>
            <a:r>
              <a:rPr sz="2200" dirty="0">
                <a:solidFill>
                  <a:srgbClr val="595959"/>
                </a:solidFill>
                <a:latin typeface="Times New Roman"/>
                <a:cs typeface="Times New Roman"/>
              </a:rPr>
              <a:t>This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models </a:t>
            </a:r>
            <a:r>
              <a:rPr sz="2200" spc="-20" dirty="0">
                <a:solidFill>
                  <a:srgbClr val="595959"/>
                </a:solidFill>
                <a:latin typeface="Times New Roman"/>
                <a:cs typeface="Times New Roman"/>
              </a:rPr>
              <a:t>fluency,</a:t>
            </a:r>
            <a:r>
              <a:rPr sz="2200" spc="5" dirty="0">
                <a:solidFill>
                  <a:srgbClr val="595959"/>
                </a:solidFill>
                <a:latin typeface="Times New Roman"/>
                <a:cs typeface="Times New Roman"/>
              </a:rPr>
              <a:t> </a:t>
            </a:r>
            <a:r>
              <a:rPr sz="2200" dirty="0">
                <a:solidFill>
                  <a:srgbClr val="595959"/>
                </a:solidFill>
                <a:latin typeface="Times New Roman"/>
                <a:cs typeface="Times New Roman"/>
              </a:rPr>
              <a:t>how </a:t>
            </a:r>
            <a:r>
              <a:rPr sz="2200" spc="-5" dirty="0">
                <a:solidFill>
                  <a:srgbClr val="595959"/>
                </a:solidFill>
                <a:latin typeface="Times New Roman"/>
                <a:cs typeface="Times New Roman"/>
              </a:rPr>
              <a:t>likely</a:t>
            </a:r>
            <a:r>
              <a:rPr sz="2200" dirty="0">
                <a:solidFill>
                  <a:srgbClr val="595959"/>
                </a:solidFill>
                <a:latin typeface="Times New Roman"/>
                <a:cs typeface="Times New Roman"/>
              </a:rPr>
              <a:t> it</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5" dirty="0">
                <a:solidFill>
                  <a:srgbClr val="595959"/>
                </a:solidFill>
                <a:latin typeface="Times New Roman"/>
                <a:cs typeface="Times New Roman"/>
              </a:rPr>
              <a:t> 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English</a:t>
            </a:r>
            <a:r>
              <a:rPr sz="2200" dirty="0">
                <a:solidFill>
                  <a:srgbClr val="595959"/>
                </a:solidFill>
                <a:latin typeface="Times New Roman"/>
                <a:cs typeface="Times New Roman"/>
              </a:rPr>
              <a:t> </a:t>
            </a:r>
            <a:r>
              <a:rPr sz="2200" spc="-5" dirty="0">
                <a:solidFill>
                  <a:srgbClr val="595959"/>
                </a:solidFill>
                <a:latin typeface="Times New Roman"/>
                <a:cs typeface="Times New Roman"/>
              </a:rPr>
              <a:t>language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speaker would</a:t>
            </a:r>
            <a:r>
              <a:rPr sz="2200" dirty="0">
                <a:solidFill>
                  <a:srgbClr val="595959"/>
                </a:solidFill>
                <a:latin typeface="Times New Roman"/>
                <a:cs typeface="Times New Roman"/>
              </a:rPr>
              <a:t> </a:t>
            </a:r>
            <a:r>
              <a:rPr sz="2200" spc="-5" dirty="0">
                <a:solidFill>
                  <a:srgbClr val="595959"/>
                </a:solidFill>
                <a:latin typeface="Times New Roman"/>
                <a:cs typeface="Times New Roman"/>
              </a:rPr>
              <a:t>say</a:t>
            </a:r>
            <a:r>
              <a:rPr sz="2200" dirty="0">
                <a:solidFill>
                  <a:srgbClr val="595959"/>
                </a:solidFill>
                <a:latin typeface="Times New Roman"/>
                <a:cs typeface="Times New Roman"/>
              </a:rPr>
              <a:t> this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sentence</a:t>
            </a:r>
            <a:endParaRPr sz="2200">
              <a:latin typeface="Times New Roman"/>
              <a:cs typeface="Times New Roman"/>
            </a:endParaRPr>
          </a:p>
          <a:p>
            <a:pPr marL="12700" marR="5080">
              <a:lnSpc>
                <a:spcPts val="2600"/>
              </a:lnSpc>
              <a:spcBef>
                <a:spcPts val="1300"/>
              </a:spcBef>
            </a:pP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practice,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learn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probabilities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bigrams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language</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dirty="0">
                <a:solidFill>
                  <a:srgbClr val="595959"/>
                </a:solidFill>
                <a:latin typeface="Times New Roman"/>
                <a:cs typeface="Times New Roman"/>
              </a:rPr>
              <a:t>be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translated </a:t>
            </a:r>
            <a:r>
              <a:rPr sz="2200" dirty="0">
                <a:solidFill>
                  <a:srgbClr val="595959"/>
                </a:solidFill>
                <a:latin typeface="Times New Roman"/>
                <a:cs typeface="Times New Roman"/>
              </a:rPr>
              <a:t>from </a:t>
            </a:r>
            <a:r>
              <a:rPr sz="2200" spc="-5" dirty="0">
                <a:solidFill>
                  <a:srgbClr val="595959"/>
                </a:solidFill>
                <a:latin typeface="Times New Roman"/>
                <a:cs typeface="Times New Roman"/>
              </a:rPr>
              <a:t>instead</a:t>
            </a:r>
            <a:r>
              <a:rPr sz="2200" dirty="0">
                <a:solidFill>
                  <a:srgbClr val="595959"/>
                </a:solidFill>
                <a:latin typeface="Times New Roman"/>
                <a:cs typeface="Times New Roman"/>
              </a:rPr>
              <a:t> of </a:t>
            </a:r>
            <a:r>
              <a:rPr sz="2200" spc="-5" dirty="0">
                <a:solidFill>
                  <a:srgbClr val="595959"/>
                </a:solidFill>
                <a:latin typeface="Times New Roman"/>
                <a:cs typeface="Times New Roman"/>
              </a:rPr>
              <a:t>entire sentences</a:t>
            </a:r>
            <a:endParaRPr sz="2200">
              <a:latin typeface="Times New Roman"/>
              <a:cs typeface="Times New Roman"/>
            </a:endParaRPr>
          </a:p>
          <a:p>
            <a:pPr marL="49530">
              <a:lnSpc>
                <a:spcPct val="100000"/>
              </a:lnSpc>
              <a:spcBef>
                <a:spcPts val="118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15" dirty="0">
                <a:solidFill>
                  <a:srgbClr val="595959"/>
                </a:solidFill>
                <a:latin typeface="Times New Roman"/>
                <a:cs typeface="Times New Roman"/>
              </a:rPr>
              <a:t>Translation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has improved</a:t>
            </a:r>
            <a:r>
              <a:rPr sz="2000" dirty="0">
                <a:solidFill>
                  <a:srgbClr val="595959"/>
                </a:solidFill>
                <a:latin typeface="Times New Roman"/>
                <a:cs typeface="Times New Roman"/>
              </a:rPr>
              <a:t> </a:t>
            </a:r>
            <a:r>
              <a:rPr sz="2000" spc="-5" dirty="0">
                <a:solidFill>
                  <a:srgbClr val="595959"/>
                </a:solidFill>
                <a:latin typeface="Times New Roman"/>
                <a:cs typeface="Times New Roman"/>
              </a:rPr>
              <a:t>greatly</a:t>
            </a:r>
            <a:r>
              <a:rPr sz="2000" dirty="0">
                <a:solidFill>
                  <a:srgbClr val="595959"/>
                </a:solidFill>
                <a:latin typeface="Times New Roman"/>
                <a:cs typeface="Times New Roman"/>
              </a:rPr>
              <a:t> due</a:t>
            </a:r>
            <a:r>
              <a:rPr sz="2000" spc="-5" dirty="0">
                <a:solidFill>
                  <a:srgbClr val="595959"/>
                </a:solidFill>
                <a:latin typeface="Times New Roman"/>
                <a:cs typeface="Times New Roman"/>
              </a:rPr>
              <a:t> to</a:t>
            </a:r>
            <a:r>
              <a:rPr sz="2000" spc="5" dirty="0">
                <a:solidFill>
                  <a:srgbClr val="595959"/>
                </a:solidFill>
                <a:latin typeface="Times New Roman"/>
                <a:cs typeface="Times New Roman"/>
              </a:rPr>
              <a:t> </a:t>
            </a:r>
            <a:r>
              <a:rPr sz="2000" spc="-15" dirty="0">
                <a:solidFill>
                  <a:srgbClr val="595959"/>
                </a:solidFill>
                <a:latin typeface="Times New Roman"/>
                <a:cs typeface="Times New Roman"/>
              </a:rPr>
              <a:t>large</a:t>
            </a:r>
            <a:r>
              <a:rPr sz="2000" spc="-5" dirty="0">
                <a:solidFill>
                  <a:srgbClr val="595959"/>
                </a:solidFill>
                <a:latin typeface="Times New Roman"/>
                <a:cs typeface="Times New Roman"/>
              </a:rPr>
              <a:t> corpora</a:t>
            </a:r>
            <a:endParaRPr sz="2000">
              <a:latin typeface="Times New Roman"/>
              <a:cs typeface="Times New Roman"/>
            </a:endParaRPr>
          </a:p>
          <a:p>
            <a:pPr marL="231775">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See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Google</a:t>
            </a:r>
            <a:r>
              <a:rPr sz="2000" spc="-40" dirty="0">
                <a:solidFill>
                  <a:srgbClr val="595959"/>
                </a:solidFill>
                <a:latin typeface="Times New Roman"/>
                <a:cs typeface="Times New Roman"/>
              </a:rPr>
              <a:t> </a:t>
            </a:r>
            <a:r>
              <a:rPr sz="2000" spc="-15" dirty="0">
                <a:solidFill>
                  <a:srgbClr val="595959"/>
                </a:solidFill>
                <a:latin typeface="Times New Roman"/>
                <a:cs typeface="Times New Roman"/>
              </a:rPr>
              <a:t>Translate</a:t>
            </a:r>
            <a:endParaRPr sz="20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7074534" cy="574040"/>
          </a:xfrm>
          <a:prstGeom prst="rect">
            <a:avLst/>
          </a:prstGeom>
        </p:spPr>
        <p:txBody>
          <a:bodyPr vert="horz" wrap="square" lIns="0" tIns="12700" rIns="0" bIns="0" rtlCol="0">
            <a:spAutoFit/>
          </a:bodyPr>
          <a:lstStyle/>
          <a:p>
            <a:pPr marL="12700">
              <a:lnSpc>
                <a:spcPct val="100000"/>
              </a:lnSpc>
              <a:spcBef>
                <a:spcPts val="100"/>
              </a:spcBef>
            </a:pPr>
            <a:r>
              <a:rPr sz="3600" spc="80" dirty="0"/>
              <a:t>Overview</a:t>
            </a:r>
            <a:r>
              <a:rPr sz="3600" spc="180" dirty="0"/>
              <a:t> </a:t>
            </a:r>
            <a:r>
              <a:rPr sz="3600" spc="50" dirty="0"/>
              <a:t>of</a:t>
            </a:r>
            <a:r>
              <a:rPr sz="3600" spc="180" dirty="0"/>
              <a:t> </a:t>
            </a:r>
            <a:r>
              <a:rPr sz="3600" spc="90" dirty="0"/>
              <a:t>Information</a:t>
            </a:r>
            <a:r>
              <a:rPr sz="3600" spc="185" dirty="0"/>
              <a:t> </a:t>
            </a:r>
            <a:r>
              <a:rPr sz="3600" spc="100" dirty="0"/>
              <a:t>Extraction</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6</a:t>
            </a:fld>
            <a:endParaRPr dirty="0"/>
          </a:p>
        </p:txBody>
      </p:sp>
      <p:sp>
        <p:nvSpPr>
          <p:cNvPr id="3" name="object 3"/>
          <p:cNvSpPr txBox="1">
            <a:spLocks noGrp="1"/>
          </p:cNvSpPr>
          <p:nvPr>
            <p:ph type="body" idx="1"/>
          </p:nvPr>
        </p:nvSpPr>
        <p:spPr>
          <a:prstGeom prst="rect">
            <a:avLst/>
          </a:prstGeom>
        </p:spPr>
        <p:txBody>
          <a:bodyPr vert="horz" wrap="square" lIns="0" tIns="444390" rIns="0" bIns="0" rtlCol="0">
            <a:spAutoFit/>
          </a:bodyPr>
          <a:lstStyle/>
          <a:p>
            <a:pPr marL="19685" marR="5080">
              <a:lnSpc>
                <a:spcPct val="100099"/>
              </a:lnSpc>
              <a:spcBef>
                <a:spcPts val="95"/>
              </a:spcBef>
            </a:pPr>
            <a:r>
              <a:rPr spc="-5" dirty="0"/>
              <a:t>CHICAGO (AP): Citing </a:t>
            </a:r>
            <a:r>
              <a:rPr dirty="0"/>
              <a:t>high </a:t>
            </a:r>
            <a:r>
              <a:rPr spc="-5" dirty="0"/>
              <a:t>fuel prices, United Airlines said </a:t>
            </a:r>
            <a:r>
              <a:rPr dirty="0"/>
              <a:t> </a:t>
            </a:r>
            <a:r>
              <a:rPr spc="-5" dirty="0"/>
              <a:t>Friday </a:t>
            </a:r>
            <a:r>
              <a:rPr dirty="0"/>
              <a:t>it </a:t>
            </a:r>
            <a:r>
              <a:rPr spc="-5" dirty="0"/>
              <a:t>has increased fares </a:t>
            </a:r>
            <a:r>
              <a:rPr dirty="0"/>
              <a:t>by $6 </a:t>
            </a:r>
            <a:r>
              <a:rPr spc="-5" dirty="0"/>
              <a:t>per </a:t>
            </a:r>
            <a:r>
              <a:rPr dirty="0"/>
              <a:t>round trip on flights to </a:t>
            </a:r>
            <a:r>
              <a:rPr spc="5" dirty="0"/>
              <a:t> </a:t>
            </a:r>
            <a:r>
              <a:rPr spc="-5" dirty="0"/>
              <a:t>some</a:t>
            </a:r>
            <a:r>
              <a:rPr dirty="0"/>
              <a:t> </a:t>
            </a:r>
            <a:r>
              <a:rPr spc="-5" dirty="0"/>
              <a:t>cities also</a:t>
            </a:r>
            <a:r>
              <a:rPr spc="5" dirty="0"/>
              <a:t> </a:t>
            </a:r>
            <a:r>
              <a:rPr spc="-5" dirty="0"/>
              <a:t>served</a:t>
            </a:r>
            <a:r>
              <a:rPr spc="5" dirty="0"/>
              <a:t> </a:t>
            </a:r>
            <a:r>
              <a:rPr dirty="0"/>
              <a:t>by</a:t>
            </a:r>
            <a:r>
              <a:rPr spc="5" dirty="0"/>
              <a:t> </a:t>
            </a:r>
            <a:r>
              <a:rPr spc="-10" dirty="0"/>
              <a:t>lower-cost</a:t>
            </a:r>
            <a:r>
              <a:rPr spc="5" dirty="0"/>
              <a:t> </a:t>
            </a:r>
            <a:r>
              <a:rPr spc="-5" dirty="0"/>
              <a:t>carriers.</a:t>
            </a:r>
            <a:r>
              <a:rPr spc="-120" dirty="0"/>
              <a:t> </a:t>
            </a:r>
            <a:r>
              <a:rPr spc="-5" dirty="0"/>
              <a:t>American</a:t>
            </a:r>
            <a:r>
              <a:rPr spc="-120" dirty="0"/>
              <a:t> </a:t>
            </a:r>
            <a:r>
              <a:rPr spc="-5" dirty="0"/>
              <a:t>Airlines, </a:t>
            </a:r>
            <a:r>
              <a:rPr spc="-535" dirty="0"/>
              <a:t> </a:t>
            </a:r>
            <a:r>
              <a:rPr dirty="0"/>
              <a:t>a unit of </a:t>
            </a:r>
            <a:r>
              <a:rPr spc="-5" dirty="0"/>
              <a:t>AMR, immediately matched </a:t>
            </a:r>
            <a:r>
              <a:rPr dirty="0"/>
              <a:t>the </a:t>
            </a:r>
            <a:r>
              <a:rPr spc="-5" dirty="0"/>
              <a:t>move, spokesman </a:t>
            </a:r>
            <a:r>
              <a:rPr spc="-25" dirty="0"/>
              <a:t>Tim </a:t>
            </a:r>
            <a:r>
              <a:rPr spc="-20" dirty="0"/>
              <a:t> </a:t>
            </a:r>
            <a:r>
              <a:rPr spc="-35" dirty="0"/>
              <a:t>Wagner</a:t>
            </a:r>
            <a:r>
              <a:rPr dirty="0"/>
              <a:t> </a:t>
            </a:r>
            <a:r>
              <a:rPr spc="-5" dirty="0"/>
              <a:t>said.</a:t>
            </a:r>
            <a:r>
              <a:rPr dirty="0"/>
              <a:t> </a:t>
            </a:r>
            <a:r>
              <a:rPr spc="-5" dirty="0"/>
              <a:t>United,</a:t>
            </a:r>
            <a:r>
              <a:rPr dirty="0"/>
              <a:t> a</a:t>
            </a:r>
            <a:r>
              <a:rPr spc="-5" dirty="0"/>
              <a:t> </a:t>
            </a:r>
            <a:r>
              <a:rPr dirty="0"/>
              <a:t>unit of </a:t>
            </a:r>
            <a:r>
              <a:rPr spc="-5" dirty="0"/>
              <a:t>UAL,</a:t>
            </a:r>
            <a:r>
              <a:rPr dirty="0"/>
              <a:t> </a:t>
            </a:r>
            <a:r>
              <a:rPr spc="-5" dirty="0"/>
              <a:t>said</a:t>
            </a:r>
            <a:r>
              <a:rPr dirty="0"/>
              <a:t> the</a:t>
            </a:r>
            <a:r>
              <a:rPr spc="-5" dirty="0"/>
              <a:t> increase </a:t>
            </a:r>
            <a:r>
              <a:rPr dirty="0"/>
              <a:t>took </a:t>
            </a:r>
            <a:r>
              <a:rPr spc="-10" dirty="0"/>
              <a:t>effect </a:t>
            </a:r>
            <a:r>
              <a:rPr spc="-5" dirty="0"/>
              <a:t> Thursday</a:t>
            </a:r>
            <a:r>
              <a:rPr dirty="0"/>
              <a:t> night </a:t>
            </a:r>
            <a:r>
              <a:rPr spc="-5" dirty="0"/>
              <a:t>and</a:t>
            </a:r>
            <a:r>
              <a:rPr spc="5" dirty="0"/>
              <a:t> </a:t>
            </a:r>
            <a:r>
              <a:rPr spc="-5" dirty="0"/>
              <a:t>applies</a:t>
            </a:r>
            <a:r>
              <a:rPr spc="-10" dirty="0"/>
              <a:t> </a:t>
            </a:r>
            <a:r>
              <a:rPr dirty="0"/>
              <a:t>to</a:t>
            </a:r>
            <a:r>
              <a:rPr spc="5" dirty="0"/>
              <a:t> </a:t>
            </a:r>
            <a:r>
              <a:rPr spc="-5" dirty="0"/>
              <a:t>most</a:t>
            </a:r>
            <a:r>
              <a:rPr dirty="0"/>
              <a:t> </a:t>
            </a:r>
            <a:r>
              <a:rPr spc="-5" dirty="0"/>
              <a:t>routes where </a:t>
            </a:r>
            <a:r>
              <a:rPr dirty="0"/>
              <a:t>it</a:t>
            </a:r>
            <a:r>
              <a:rPr spc="5" dirty="0"/>
              <a:t> </a:t>
            </a:r>
            <a:r>
              <a:rPr spc="-5" dirty="0"/>
              <a:t>competes </a:t>
            </a:r>
            <a:r>
              <a:rPr dirty="0"/>
              <a:t> </a:t>
            </a:r>
            <a:r>
              <a:rPr spc="-5" dirty="0"/>
              <a:t>against discount carriers, such as Chicago </a:t>
            </a:r>
            <a:r>
              <a:rPr dirty="0"/>
              <a:t>to </a:t>
            </a:r>
            <a:r>
              <a:rPr spc="-5" dirty="0"/>
              <a:t>Dallas and Atlanta </a:t>
            </a:r>
            <a:r>
              <a:rPr dirty="0"/>
              <a:t> </a:t>
            </a:r>
            <a:r>
              <a:rPr spc="-5" dirty="0"/>
              <a:t>and</a:t>
            </a:r>
            <a:r>
              <a:rPr dirty="0"/>
              <a:t> </a:t>
            </a:r>
            <a:r>
              <a:rPr spc="-5" dirty="0"/>
              <a:t>Denver</a:t>
            </a:r>
            <a:r>
              <a:rPr dirty="0"/>
              <a:t> to </a:t>
            </a:r>
            <a:r>
              <a:rPr spc="-5" dirty="0"/>
              <a:t>San</a:t>
            </a:r>
            <a:r>
              <a:rPr dirty="0"/>
              <a:t> </a:t>
            </a:r>
            <a:r>
              <a:rPr spc="-5" dirty="0"/>
              <a:t>Francisco,</a:t>
            </a:r>
            <a:r>
              <a:rPr dirty="0"/>
              <a:t> Los</a:t>
            </a:r>
            <a:r>
              <a:rPr spc="-130" dirty="0"/>
              <a:t> </a:t>
            </a:r>
            <a:r>
              <a:rPr spc="-5" dirty="0"/>
              <a:t>Angeles</a:t>
            </a:r>
            <a:r>
              <a:rPr spc="-10" dirty="0"/>
              <a:t> </a:t>
            </a:r>
            <a:r>
              <a:rPr spc="-5" dirty="0"/>
              <a:t>and</a:t>
            </a:r>
            <a:r>
              <a:rPr dirty="0"/>
              <a:t> </a:t>
            </a:r>
            <a:r>
              <a:rPr spc="-5" dirty="0"/>
              <a:t>New</a:t>
            </a:r>
            <a:r>
              <a:rPr spc="-85" dirty="0"/>
              <a:t> </a:t>
            </a:r>
            <a:r>
              <a:rPr spc="-45" dirty="0"/>
              <a:t>York.</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35303"/>
            <a:ext cx="7020559" cy="574040"/>
          </a:xfrm>
          <a:prstGeom prst="rect">
            <a:avLst/>
          </a:prstGeom>
        </p:spPr>
        <p:txBody>
          <a:bodyPr vert="horz" wrap="square" lIns="0" tIns="12700" rIns="0" bIns="0" rtlCol="0">
            <a:spAutoFit/>
          </a:bodyPr>
          <a:lstStyle/>
          <a:p>
            <a:pPr marL="12700">
              <a:lnSpc>
                <a:spcPct val="100000"/>
              </a:lnSpc>
              <a:spcBef>
                <a:spcPts val="100"/>
              </a:spcBef>
            </a:pPr>
            <a:r>
              <a:rPr sz="3600" spc="75" dirty="0"/>
              <a:t>Translation</a:t>
            </a:r>
            <a:r>
              <a:rPr sz="3600" spc="190" dirty="0"/>
              <a:t> </a:t>
            </a:r>
            <a:r>
              <a:rPr sz="3600" spc="80" dirty="0"/>
              <a:t>Models</a:t>
            </a:r>
            <a:r>
              <a:rPr sz="3600" spc="195" dirty="0"/>
              <a:t> </a:t>
            </a:r>
            <a:r>
              <a:rPr sz="3600" spc="60" dirty="0"/>
              <a:t>for</a:t>
            </a:r>
            <a:r>
              <a:rPr sz="3600" spc="200" dirty="0"/>
              <a:t> </a:t>
            </a:r>
            <a:r>
              <a:rPr sz="3600" spc="95" dirty="0"/>
              <a:t>Faithfulness</a:t>
            </a:r>
            <a:endParaRPr sz="360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
        <p:nvSpPr>
          <p:cNvPr id="3" name="object 3"/>
          <p:cNvSpPr txBox="1"/>
          <p:nvPr/>
        </p:nvSpPr>
        <p:spPr>
          <a:xfrm>
            <a:off x="848760" y="1926738"/>
            <a:ext cx="7013575" cy="2636520"/>
          </a:xfrm>
          <a:prstGeom prst="rect">
            <a:avLst/>
          </a:prstGeom>
        </p:spPr>
        <p:txBody>
          <a:bodyPr vert="horz" wrap="square" lIns="0" tIns="5080" rIns="0" bIns="0" rtlCol="0">
            <a:spAutoFit/>
          </a:bodyPr>
          <a:lstStyle/>
          <a:p>
            <a:pPr marL="12700" marR="152400">
              <a:lnSpc>
                <a:spcPct val="102299"/>
              </a:lnSpc>
              <a:spcBef>
                <a:spcPts val="40"/>
              </a:spcBef>
            </a:pPr>
            <a:r>
              <a:rPr sz="2200" spc="-10" dirty="0">
                <a:solidFill>
                  <a:srgbClr val="595959"/>
                </a:solidFill>
                <a:latin typeface="Times New Roman"/>
                <a:cs typeface="Times New Roman"/>
              </a:rPr>
              <a:t>Translation</a:t>
            </a:r>
            <a:r>
              <a:rPr sz="2200" dirty="0">
                <a:solidFill>
                  <a:srgbClr val="595959"/>
                </a:solidFill>
                <a:latin typeface="Times New Roman"/>
                <a:cs typeface="Times New Roman"/>
              </a:rPr>
              <a:t> </a:t>
            </a:r>
            <a:r>
              <a:rPr sz="2200" spc="-5" dirty="0">
                <a:solidFill>
                  <a:srgbClr val="595959"/>
                </a:solidFill>
                <a:latin typeface="Times New Roman"/>
                <a:cs typeface="Times New Roman"/>
              </a:rPr>
              <a:t>model</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compute</a:t>
            </a:r>
            <a:r>
              <a:rPr sz="2200" dirty="0">
                <a:solidFill>
                  <a:srgbClr val="595959"/>
                </a:solidFill>
                <a:latin typeface="Times New Roman"/>
                <a:cs typeface="Times New Roman"/>
              </a:rPr>
              <a:t> </a:t>
            </a:r>
            <a:r>
              <a:rPr sz="2200" i="1" dirty="0">
                <a:solidFill>
                  <a:srgbClr val="595959"/>
                </a:solidFill>
                <a:latin typeface="Times New Roman"/>
                <a:cs typeface="Times New Roman"/>
              </a:rPr>
              <a:t>P</a:t>
            </a:r>
            <a:r>
              <a:rPr sz="2200" dirty="0">
                <a:solidFill>
                  <a:srgbClr val="595959"/>
                </a:solidFill>
                <a:latin typeface="Times New Roman"/>
                <a:cs typeface="Times New Roman"/>
              </a:rPr>
              <a:t>(F|E),</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probability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French sentence </a:t>
            </a:r>
            <a:r>
              <a:rPr sz="2200" dirty="0">
                <a:solidFill>
                  <a:srgbClr val="595959"/>
                </a:solidFill>
                <a:latin typeface="Times New Roman"/>
                <a:cs typeface="Times New Roman"/>
              </a:rPr>
              <a:t>f </a:t>
            </a:r>
            <a:r>
              <a:rPr sz="2200" spc="-5" dirty="0">
                <a:solidFill>
                  <a:srgbClr val="595959"/>
                </a:solidFill>
                <a:latin typeface="Times New Roman"/>
                <a:cs typeface="Times New Roman"/>
              </a:rPr>
              <a:t>came </a:t>
            </a:r>
            <a:r>
              <a:rPr sz="2200" dirty="0">
                <a:solidFill>
                  <a:srgbClr val="595959"/>
                </a:solidFill>
                <a:latin typeface="Times New Roman"/>
                <a:cs typeface="Times New Roman"/>
              </a:rPr>
              <a:t>from the</a:t>
            </a:r>
            <a:r>
              <a:rPr sz="2200" spc="-5" dirty="0">
                <a:solidFill>
                  <a:srgbClr val="595959"/>
                </a:solidFill>
                <a:latin typeface="Times New Roman"/>
                <a:cs typeface="Times New Roman"/>
              </a:rPr>
              <a:t> English</a:t>
            </a:r>
            <a:r>
              <a:rPr sz="2200" dirty="0">
                <a:solidFill>
                  <a:srgbClr val="595959"/>
                </a:solidFill>
                <a:latin typeface="Times New Roman"/>
                <a:cs typeface="Times New Roman"/>
              </a:rPr>
              <a:t> </a:t>
            </a:r>
            <a:r>
              <a:rPr sz="2200" spc="-5" dirty="0">
                <a:solidFill>
                  <a:srgbClr val="595959"/>
                </a:solidFill>
                <a:latin typeface="Times New Roman"/>
                <a:cs typeface="Times New Roman"/>
              </a:rPr>
              <a:t>sentence </a:t>
            </a:r>
            <a:r>
              <a:rPr sz="2200" dirty="0">
                <a:solidFill>
                  <a:srgbClr val="595959"/>
                </a:solidFill>
                <a:latin typeface="Times New Roman"/>
                <a:cs typeface="Times New Roman"/>
              </a:rPr>
              <a:t>e</a:t>
            </a:r>
            <a:endParaRPr sz="2200">
              <a:latin typeface="Times New Roman"/>
              <a:cs typeface="Times New Roman"/>
            </a:endParaRPr>
          </a:p>
          <a:p>
            <a:pPr marL="49530">
              <a:lnSpc>
                <a:spcPct val="100000"/>
              </a:lnSpc>
              <a:spcBef>
                <a:spcPts val="7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Learn probabilities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parallel</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corpora</a:t>
            </a:r>
            <a:endParaRPr sz="2000">
              <a:latin typeface="Times New Roman"/>
              <a:cs typeface="Times New Roman"/>
            </a:endParaRPr>
          </a:p>
          <a:p>
            <a:pPr marL="186690" marR="5080" indent="-137160">
              <a:lnSpc>
                <a:spcPct val="100000"/>
              </a:lnSpc>
              <a:spcBef>
                <a:spcPts val="2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Model the </a:t>
            </a:r>
            <a:r>
              <a:rPr sz="2000" spc="-10" dirty="0">
                <a:solidFill>
                  <a:srgbClr val="595959"/>
                </a:solidFill>
                <a:latin typeface="Times New Roman"/>
                <a:cs typeface="Times New Roman"/>
              </a:rPr>
              <a:t>translation </a:t>
            </a:r>
            <a:r>
              <a:rPr sz="2000" spc="-5" dirty="0">
                <a:solidFill>
                  <a:srgbClr val="595959"/>
                </a:solidFill>
                <a:latin typeface="Times New Roman"/>
                <a:cs typeface="Times New Roman"/>
              </a:rPr>
              <a:t>as </a:t>
            </a:r>
            <a:r>
              <a:rPr sz="2000" dirty="0">
                <a:solidFill>
                  <a:srgbClr val="595959"/>
                </a:solidFill>
                <a:latin typeface="Times New Roman"/>
                <a:cs typeface="Times New Roman"/>
              </a:rPr>
              <a:t>word </a:t>
            </a:r>
            <a:r>
              <a:rPr sz="2000" spc="-10" dirty="0">
                <a:solidFill>
                  <a:srgbClr val="595959"/>
                </a:solidFill>
                <a:latin typeface="Times New Roman"/>
                <a:cs typeface="Times New Roman"/>
              </a:rPr>
              <a:t>translation </a:t>
            </a:r>
            <a:r>
              <a:rPr sz="2000" spc="-5" dirty="0">
                <a:solidFill>
                  <a:srgbClr val="595959"/>
                </a:solidFill>
                <a:latin typeface="Times New Roman"/>
                <a:cs typeface="Times New Roman"/>
              </a:rPr>
              <a:t>combined with alignment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probabilities</a:t>
            </a:r>
            <a:endParaRPr sz="2000">
              <a:latin typeface="Times New Roman"/>
              <a:cs typeface="Times New Roman"/>
            </a:endParaRPr>
          </a:p>
          <a:p>
            <a:pPr marL="232410">
              <a:lnSpc>
                <a:spcPct val="100000"/>
              </a:lnSpc>
              <a:spcBef>
                <a:spcPts val="20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E:</a:t>
            </a:r>
            <a:r>
              <a:rPr sz="1800" spc="-10" dirty="0">
                <a:solidFill>
                  <a:srgbClr val="595959"/>
                </a:solidFill>
                <a:latin typeface="Times New Roman"/>
                <a:cs typeface="Times New Roman"/>
              </a:rPr>
              <a:t> </a:t>
            </a:r>
            <a:r>
              <a:rPr sz="1800" i="1" dirty="0">
                <a:solidFill>
                  <a:srgbClr val="595959"/>
                </a:solidFill>
                <a:latin typeface="Times New Roman"/>
                <a:cs typeface="Times New Roman"/>
              </a:rPr>
              <a:t>And </a:t>
            </a:r>
            <a:r>
              <a:rPr sz="1800" i="1" spc="-5" dirty="0">
                <a:solidFill>
                  <a:srgbClr val="595959"/>
                </a:solidFill>
                <a:latin typeface="Times New Roman"/>
                <a:cs typeface="Times New Roman"/>
              </a:rPr>
              <a:t>the</a:t>
            </a:r>
            <a:r>
              <a:rPr sz="1800" i="1" dirty="0">
                <a:solidFill>
                  <a:srgbClr val="595959"/>
                </a:solidFill>
                <a:latin typeface="Times New Roman"/>
                <a:cs typeface="Times New Roman"/>
              </a:rPr>
              <a:t> </a:t>
            </a:r>
            <a:r>
              <a:rPr sz="1800" i="1" spc="-15" dirty="0">
                <a:solidFill>
                  <a:srgbClr val="595959"/>
                </a:solidFill>
                <a:latin typeface="Times New Roman"/>
                <a:cs typeface="Times New Roman"/>
              </a:rPr>
              <a:t>program</a:t>
            </a:r>
            <a:r>
              <a:rPr sz="1800" i="1" dirty="0">
                <a:solidFill>
                  <a:srgbClr val="595959"/>
                </a:solidFill>
                <a:latin typeface="Times New Roman"/>
                <a:cs typeface="Times New Roman"/>
              </a:rPr>
              <a:t> has</a:t>
            </a:r>
            <a:r>
              <a:rPr sz="1800" i="1" spc="-10" dirty="0">
                <a:solidFill>
                  <a:srgbClr val="595959"/>
                </a:solidFill>
                <a:latin typeface="Times New Roman"/>
                <a:cs typeface="Times New Roman"/>
              </a:rPr>
              <a:t> </a:t>
            </a:r>
            <a:r>
              <a:rPr sz="1800" i="1" dirty="0">
                <a:solidFill>
                  <a:srgbClr val="595959"/>
                </a:solidFill>
                <a:latin typeface="Times New Roman"/>
                <a:cs typeface="Times New Roman"/>
              </a:rPr>
              <a:t>been </a:t>
            </a:r>
            <a:r>
              <a:rPr sz="1800" i="1" spc="-5" dirty="0">
                <a:solidFill>
                  <a:srgbClr val="595959"/>
                </a:solidFill>
                <a:latin typeface="Times New Roman"/>
                <a:cs typeface="Times New Roman"/>
              </a:rPr>
              <a:t>implemented.</a:t>
            </a:r>
            <a:endParaRPr sz="1800">
              <a:latin typeface="Times New Roman"/>
              <a:cs typeface="Times New Roman"/>
            </a:endParaRPr>
          </a:p>
          <a:p>
            <a:pPr marL="232410">
              <a:lnSpc>
                <a:spcPct val="100000"/>
              </a:lnSpc>
              <a:spcBef>
                <a:spcPts val="2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F: </a:t>
            </a:r>
            <a:r>
              <a:rPr sz="1800" i="1" spc="-5" dirty="0">
                <a:solidFill>
                  <a:srgbClr val="595959"/>
                </a:solidFill>
                <a:latin typeface="Times New Roman"/>
                <a:cs typeface="Times New Roman"/>
              </a:rPr>
              <a:t>Le</a:t>
            </a:r>
            <a:r>
              <a:rPr sz="1800" i="1" dirty="0">
                <a:solidFill>
                  <a:srgbClr val="595959"/>
                </a:solidFill>
                <a:latin typeface="Times New Roman"/>
                <a:cs typeface="Times New Roman"/>
              </a:rPr>
              <a:t> </a:t>
            </a:r>
            <a:r>
              <a:rPr sz="1800" i="1" spc="-10" dirty="0">
                <a:solidFill>
                  <a:srgbClr val="595959"/>
                </a:solidFill>
                <a:latin typeface="Times New Roman"/>
                <a:cs typeface="Times New Roman"/>
              </a:rPr>
              <a:t>programme</a:t>
            </a:r>
            <a:r>
              <a:rPr sz="1800" i="1" dirty="0">
                <a:solidFill>
                  <a:srgbClr val="595959"/>
                </a:solidFill>
                <a:latin typeface="Times New Roman"/>
                <a:cs typeface="Times New Roman"/>
              </a:rPr>
              <a:t> a </a:t>
            </a:r>
            <a:r>
              <a:rPr sz="1800" i="1" spc="-5" dirty="0">
                <a:solidFill>
                  <a:srgbClr val="595959"/>
                </a:solidFill>
                <a:latin typeface="Times New Roman"/>
                <a:cs typeface="Times New Roman"/>
              </a:rPr>
              <a:t>ete mis </a:t>
            </a:r>
            <a:r>
              <a:rPr sz="1800" i="1" dirty="0">
                <a:solidFill>
                  <a:srgbClr val="595959"/>
                </a:solidFill>
                <a:latin typeface="Times New Roman"/>
                <a:cs typeface="Times New Roman"/>
              </a:rPr>
              <a:t>en </a:t>
            </a:r>
            <a:r>
              <a:rPr sz="1800" i="1" spc="-5" dirty="0">
                <a:solidFill>
                  <a:srgbClr val="595959"/>
                </a:solidFill>
                <a:latin typeface="Times New Roman"/>
                <a:cs typeface="Times New Roman"/>
              </a:rPr>
              <a:t>application.</a:t>
            </a:r>
            <a:endParaRPr sz="1800">
              <a:latin typeface="Times New Roman"/>
              <a:cs typeface="Times New Roman"/>
            </a:endParaRPr>
          </a:p>
          <a:p>
            <a:pPr marL="232410">
              <a:lnSpc>
                <a:spcPct val="100000"/>
              </a:lnSpc>
              <a:spcBef>
                <a:spcPts val="1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Alignment variables:</a:t>
            </a:r>
            <a:r>
              <a:rPr sz="1800" spc="-10" dirty="0">
                <a:solidFill>
                  <a:srgbClr val="595959"/>
                </a:solidFill>
                <a:latin typeface="Times New Roman"/>
                <a:cs typeface="Times New Roman"/>
              </a:rPr>
              <a:t> </a:t>
            </a:r>
            <a:r>
              <a:rPr sz="1800" dirty="0">
                <a:solidFill>
                  <a:srgbClr val="595959"/>
                </a:solidFill>
                <a:latin typeface="Times New Roman"/>
                <a:cs typeface="Times New Roman"/>
              </a:rPr>
              <a:t>(2, 3, 4, 5,</a:t>
            </a:r>
            <a:r>
              <a:rPr sz="1800" spc="-5" dirty="0">
                <a:solidFill>
                  <a:srgbClr val="595959"/>
                </a:solidFill>
                <a:latin typeface="Times New Roman"/>
                <a:cs typeface="Times New Roman"/>
              </a:rPr>
              <a:t> </a:t>
            </a:r>
            <a:r>
              <a:rPr sz="1800" dirty="0">
                <a:solidFill>
                  <a:srgbClr val="595959"/>
                </a:solidFill>
                <a:latin typeface="Times New Roman"/>
                <a:cs typeface="Times New Roman"/>
              </a:rPr>
              <a:t>6, 6, 6) </a:t>
            </a:r>
            <a:r>
              <a:rPr sz="1800" spc="-5" dirty="0">
                <a:solidFill>
                  <a:srgbClr val="595959"/>
                </a:solidFill>
                <a:latin typeface="Times New Roman"/>
                <a:cs typeface="Times New Roman"/>
              </a:rPr>
              <a:t>gives</a:t>
            </a:r>
            <a:endParaRPr sz="1800">
              <a:latin typeface="Times New Roman"/>
              <a:cs typeface="Times New Roman"/>
            </a:endParaRPr>
          </a:p>
        </p:txBody>
      </p:sp>
      <p:graphicFrame>
        <p:nvGraphicFramePr>
          <p:cNvPr id="4" name="object 4"/>
          <p:cNvGraphicFramePr>
            <a:graphicFrameLocks noGrp="1"/>
          </p:cNvGraphicFramePr>
          <p:nvPr/>
        </p:nvGraphicFramePr>
        <p:xfrm>
          <a:off x="1195471" y="4605930"/>
          <a:ext cx="3517900" cy="1904364"/>
        </p:xfrm>
        <a:graphic>
          <a:graphicData uri="http://schemas.openxmlformats.org/drawingml/2006/table">
            <a:tbl>
              <a:tblPr firstRow="1" bandRow="1">
                <a:tableStyleId>{2D5ABB26-0587-4C30-8999-92F81FD0307C}</a:tableStyleId>
              </a:tblPr>
              <a:tblGrid>
                <a:gridCol w="1258570">
                  <a:extLst>
                    <a:ext uri="{9D8B030D-6E8A-4147-A177-3AD203B41FA5}">
                      <a16:colId xmlns:a16="http://schemas.microsoft.com/office/drawing/2014/main" val="20000"/>
                    </a:ext>
                  </a:extLst>
                </a:gridCol>
                <a:gridCol w="752475">
                  <a:extLst>
                    <a:ext uri="{9D8B030D-6E8A-4147-A177-3AD203B41FA5}">
                      <a16:colId xmlns:a16="http://schemas.microsoft.com/office/drawing/2014/main" val="20001"/>
                    </a:ext>
                  </a:extLst>
                </a:gridCol>
                <a:gridCol w="1507490">
                  <a:extLst>
                    <a:ext uri="{9D8B030D-6E8A-4147-A177-3AD203B41FA5}">
                      <a16:colId xmlns:a16="http://schemas.microsoft.com/office/drawing/2014/main" val="20002"/>
                    </a:ext>
                  </a:extLst>
                </a:gridCol>
              </a:tblGrid>
              <a:tr h="266278">
                <a:tc>
                  <a:txBody>
                    <a:bodyPr/>
                    <a:lstStyle/>
                    <a:p>
                      <a:pPr marL="31750">
                        <a:lnSpc>
                          <a:spcPts val="1964"/>
                        </a:lnSpc>
                      </a:pPr>
                      <a:r>
                        <a:rPr sz="1800" i="1" spc="-5" dirty="0">
                          <a:solidFill>
                            <a:srgbClr val="595959"/>
                          </a:solidFill>
                          <a:latin typeface="Times New Roman"/>
                          <a:cs typeface="Times New Roman"/>
                        </a:rPr>
                        <a:t>Le</a:t>
                      </a:r>
                      <a:endParaRPr sz="1800">
                        <a:latin typeface="Times New Roman"/>
                        <a:cs typeface="Times New Roman"/>
                      </a:endParaRPr>
                    </a:p>
                  </a:txBody>
                  <a:tcPr marL="0" marR="0" marT="0" marB="0"/>
                </a:tc>
                <a:tc>
                  <a:txBody>
                    <a:bodyPr/>
                    <a:lstStyle/>
                    <a:p>
                      <a:pPr marL="144780">
                        <a:lnSpc>
                          <a:spcPts val="1964"/>
                        </a:lnSpc>
                      </a:pPr>
                      <a:r>
                        <a:rPr sz="1800" i="1" dirty="0">
                          <a:solidFill>
                            <a:srgbClr val="595959"/>
                          </a:solidFill>
                          <a:latin typeface="Times New Roman"/>
                          <a:cs typeface="Times New Roman"/>
                        </a:rPr>
                        <a:t>-&gt;</a:t>
                      </a:r>
                      <a:endParaRPr sz="1800">
                        <a:latin typeface="Times New Roman"/>
                        <a:cs typeface="Times New Roman"/>
                      </a:endParaRPr>
                    </a:p>
                  </a:txBody>
                  <a:tcPr marL="0" marR="0" marT="0" marB="0"/>
                </a:tc>
                <a:tc>
                  <a:txBody>
                    <a:bodyPr/>
                    <a:lstStyle/>
                    <a:p>
                      <a:pPr marL="306705">
                        <a:lnSpc>
                          <a:spcPts val="1964"/>
                        </a:lnSpc>
                      </a:pPr>
                      <a:r>
                        <a:rPr sz="1800" i="1" spc="-5" dirty="0">
                          <a:solidFill>
                            <a:srgbClr val="595959"/>
                          </a:solidFill>
                          <a:latin typeface="Times New Roman"/>
                          <a:cs typeface="Times New Roman"/>
                        </a:rPr>
                        <a:t>the</a:t>
                      </a:r>
                      <a:endParaRPr sz="1800">
                        <a:latin typeface="Times New Roman"/>
                        <a:cs typeface="Times New Roman"/>
                      </a:endParaRPr>
                    </a:p>
                  </a:txBody>
                  <a:tcPr marL="0" marR="0" marT="0" marB="0"/>
                </a:tc>
                <a:extLst>
                  <a:ext uri="{0D108BD9-81ED-4DB2-BD59-A6C34878D82A}">
                    <a16:rowId xmlns:a16="http://schemas.microsoft.com/office/drawing/2014/main" val="10000"/>
                  </a:ext>
                </a:extLst>
              </a:tr>
              <a:tr h="273050">
                <a:tc>
                  <a:txBody>
                    <a:bodyPr/>
                    <a:lstStyle/>
                    <a:p>
                      <a:pPr marL="31750">
                        <a:lnSpc>
                          <a:spcPts val="2050"/>
                        </a:lnSpc>
                      </a:pPr>
                      <a:r>
                        <a:rPr sz="1800" i="1" spc="-10" dirty="0">
                          <a:solidFill>
                            <a:srgbClr val="595959"/>
                          </a:solidFill>
                          <a:latin typeface="Times New Roman"/>
                          <a:cs typeface="Times New Roman"/>
                        </a:rPr>
                        <a:t>Programme</a:t>
                      </a:r>
                      <a:endParaRPr sz="1800">
                        <a:latin typeface="Times New Roman"/>
                        <a:cs typeface="Times New Roman"/>
                      </a:endParaRPr>
                    </a:p>
                  </a:txBody>
                  <a:tcPr marL="0" marR="0" marT="0" marB="0"/>
                </a:tc>
                <a:tc>
                  <a:txBody>
                    <a:bodyPr/>
                    <a:lstStyle/>
                    <a:p>
                      <a:pPr marL="142875">
                        <a:lnSpc>
                          <a:spcPts val="2050"/>
                        </a:lnSpc>
                      </a:pPr>
                      <a:r>
                        <a:rPr sz="1800" i="1" dirty="0">
                          <a:solidFill>
                            <a:srgbClr val="595959"/>
                          </a:solidFill>
                          <a:latin typeface="Times New Roman"/>
                          <a:cs typeface="Times New Roman"/>
                        </a:rPr>
                        <a:t>-&gt;</a:t>
                      </a:r>
                      <a:endParaRPr sz="1800">
                        <a:latin typeface="Times New Roman"/>
                        <a:cs typeface="Times New Roman"/>
                      </a:endParaRPr>
                    </a:p>
                  </a:txBody>
                  <a:tcPr marL="0" marR="0" marT="0" marB="0"/>
                </a:tc>
                <a:tc>
                  <a:txBody>
                    <a:bodyPr/>
                    <a:lstStyle/>
                    <a:p>
                      <a:pPr marL="306705">
                        <a:lnSpc>
                          <a:spcPts val="2050"/>
                        </a:lnSpc>
                      </a:pPr>
                      <a:r>
                        <a:rPr sz="1800" i="1" spc="-15" dirty="0">
                          <a:solidFill>
                            <a:srgbClr val="595959"/>
                          </a:solidFill>
                          <a:latin typeface="Times New Roman"/>
                          <a:cs typeface="Times New Roman"/>
                        </a:rPr>
                        <a:t>program</a:t>
                      </a:r>
                      <a:endParaRPr sz="1800">
                        <a:latin typeface="Times New Roman"/>
                        <a:cs typeface="Times New Roman"/>
                      </a:endParaRPr>
                    </a:p>
                  </a:txBody>
                  <a:tcPr marL="0" marR="0" marT="0" marB="0"/>
                </a:tc>
                <a:extLst>
                  <a:ext uri="{0D108BD9-81ED-4DB2-BD59-A6C34878D82A}">
                    <a16:rowId xmlns:a16="http://schemas.microsoft.com/office/drawing/2014/main" val="10001"/>
                  </a:ext>
                </a:extLst>
              </a:tr>
              <a:tr h="273050">
                <a:tc>
                  <a:txBody>
                    <a:bodyPr/>
                    <a:lstStyle/>
                    <a:p>
                      <a:pPr marL="31750">
                        <a:lnSpc>
                          <a:spcPts val="2014"/>
                        </a:lnSpc>
                      </a:pPr>
                      <a:r>
                        <a:rPr sz="1800" i="1" dirty="0">
                          <a:solidFill>
                            <a:srgbClr val="595959"/>
                          </a:solidFill>
                          <a:latin typeface="Times New Roman"/>
                          <a:cs typeface="Times New Roman"/>
                        </a:rPr>
                        <a:t>a</a:t>
                      </a:r>
                      <a:endParaRPr sz="1800">
                        <a:latin typeface="Times New Roman"/>
                        <a:cs typeface="Times New Roman"/>
                      </a:endParaRPr>
                    </a:p>
                  </a:txBody>
                  <a:tcPr marL="0" marR="0" marT="0" marB="0"/>
                </a:tc>
                <a:tc>
                  <a:txBody>
                    <a:bodyPr/>
                    <a:lstStyle/>
                    <a:p>
                      <a:pPr marR="311785" algn="r">
                        <a:lnSpc>
                          <a:spcPts val="2014"/>
                        </a:lnSpc>
                      </a:pPr>
                      <a:r>
                        <a:rPr sz="1800" i="1" dirty="0">
                          <a:solidFill>
                            <a:srgbClr val="595959"/>
                          </a:solidFill>
                          <a:latin typeface="Times New Roman"/>
                          <a:cs typeface="Times New Roman"/>
                        </a:rPr>
                        <a:t>-&gt;</a:t>
                      </a:r>
                      <a:endParaRPr sz="1800">
                        <a:latin typeface="Times New Roman"/>
                        <a:cs typeface="Times New Roman"/>
                      </a:endParaRPr>
                    </a:p>
                  </a:txBody>
                  <a:tcPr marL="0" marR="0" marT="0" marB="0"/>
                </a:tc>
                <a:tc>
                  <a:txBody>
                    <a:bodyPr/>
                    <a:lstStyle/>
                    <a:p>
                      <a:pPr marL="306705">
                        <a:lnSpc>
                          <a:spcPts val="2014"/>
                        </a:lnSpc>
                      </a:pPr>
                      <a:r>
                        <a:rPr sz="1800" i="1" dirty="0">
                          <a:solidFill>
                            <a:srgbClr val="595959"/>
                          </a:solidFill>
                          <a:latin typeface="Times New Roman"/>
                          <a:cs typeface="Times New Roman"/>
                        </a:rPr>
                        <a:t>has</a:t>
                      </a:r>
                      <a:endParaRPr sz="1800">
                        <a:latin typeface="Times New Roman"/>
                        <a:cs typeface="Times New Roman"/>
                      </a:endParaRPr>
                    </a:p>
                  </a:txBody>
                  <a:tcPr marL="0" marR="0" marT="0" marB="0"/>
                </a:tc>
                <a:extLst>
                  <a:ext uri="{0D108BD9-81ED-4DB2-BD59-A6C34878D82A}">
                    <a16:rowId xmlns:a16="http://schemas.microsoft.com/office/drawing/2014/main" val="10002"/>
                  </a:ext>
                </a:extLst>
              </a:tr>
              <a:tr h="273050">
                <a:tc>
                  <a:txBody>
                    <a:bodyPr/>
                    <a:lstStyle/>
                    <a:p>
                      <a:pPr marL="31750">
                        <a:lnSpc>
                          <a:spcPts val="2050"/>
                        </a:lnSpc>
                      </a:pPr>
                      <a:r>
                        <a:rPr sz="1800" i="1" spc="-5" dirty="0">
                          <a:solidFill>
                            <a:srgbClr val="595959"/>
                          </a:solidFill>
                          <a:latin typeface="Times New Roman"/>
                          <a:cs typeface="Times New Roman"/>
                        </a:rPr>
                        <a:t>ete</a:t>
                      </a:r>
                      <a:endParaRPr sz="1800">
                        <a:latin typeface="Times New Roman"/>
                        <a:cs typeface="Times New Roman"/>
                      </a:endParaRPr>
                    </a:p>
                  </a:txBody>
                  <a:tcPr marL="0" marR="0" marT="0" marB="0"/>
                </a:tc>
                <a:tc>
                  <a:txBody>
                    <a:bodyPr/>
                    <a:lstStyle/>
                    <a:p>
                      <a:pPr marR="311785" algn="r">
                        <a:lnSpc>
                          <a:spcPts val="2050"/>
                        </a:lnSpc>
                      </a:pPr>
                      <a:r>
                        <a:rPr sz="1800" i="1" dirty="0">
                          <a:solidFill>
                            <a:srgbClr val="595959"/>
                          </a:solidFill>
                          <a:latin typeface="Times New Roman"/>
                          <a:cs typeface="Times New Roman"/>
                        </a:rPr>
                        <a:t>-&gt;</a:t>
                      </a:r>
                      <a:endParaRPr sz="1800">
                        <a:latin typeface="Times New Roman"/>
                        <a:cs typeface="Times New Roman"/>
                      </a:endParaRPr>
                    </a:p>
                  </a:txBody>
                  <a:tcPr marL="0" marR="0" marT="0" marB="0"/>
                </a:tc>
                <a:tc>
                  <a:txBody>
                    <a:bodyPr/>
                    <a:lstStyle/>
                    <a:p>
                      <a:pPr marL="306705">
                        <a:lnSpc>
                          <a:spcPts val="2050"/>
                        </a:lnSpc>
                      </a:pPr>
                      <a:r>
                        <a:rPr sz="1800" i="1" dirty="0">
                          <a:solidFill>
                            <a:srgbClr val="595959"/>
                          </a:solidFill>
                          <a:latin typeface="Times New Roman"/>
                          <a:cs typeface="Times New Roman"/>
                        </a:rPr>
                        <a:t>been</a:t>
                      </a:r>
                      <a:endParaRPr sz="1800">
                        <a:latin typeface="Times New Roman"/>
                        <a:cs typeface="Times New Roman"/>
                      </a:endParaRPr>
                    </a:p>
                  </a:txBody>
                  <a:tcPr marL="0" marR="0" marT="0" marB="0"/>
                </a:tc>
                <a:extLst>
                  <a:ext uri="{0D108BD9-81ED-4DB2-BD59-A6C34878D82A}">
                    <a16:rowId xmlns:a16="http://schemas.microsoft.com/office/drawing/2014/main" val="10003"/>
                  </a:ext>
                </a:extLst>
              </a:tr>
              <a:tr h="273050">
                <a:tc>
                  <a:txBody>
                    <a:bodyPr/>
                    <a:lstStyle/>
                    <a:p>
                      <a:pPr marL="31750">
                        <a:lnSpc>
                          <a:spcPts val="2014"/>
                        </a:lnSpc>
                      </a:pPr>
                      <a:r>
                        <a:rPr sz="1800" i="1" dirty="0">
                          <a:solidFill>
                            <a:srgbClr val="595959"/>
                          </a:solidFill>
                          <a:latin typeface="Times New Roman"/>
                          <a:cs typeface="Times New Roman"/>
                        </a:rPr>
                        <a:t>mis</a:t>
                      </a:r>
                      <a:endParaRPr sz="1800">
                        <a:latin typeface="Times New Roman"/>
                        <a:cs typeface="Times New Roman"/>
                      </a:endParaRPr>
                    </a:p>
                  </a:txBody>
                  <a:tcPr marL="0" marR="0" marT="0" marB="0"/>
                </a:tc>
                <a:tc>
                  <a:txBody>
                    <a:bodyPr/>
                    <a:lstStyle/>
                    <a:p>
                      <a:pPr marR="311785" algn="r">
                        <a:lnSpc>
                          <a:spcPts val="2014"/>
                        </a:lnSpc>
                      </a:pPr>
                      <a:r>
                        <a:rPr sz="1800" i="1" dirty="0">
                          <a:solidFill>
                            <a:srgbClr val="595959"/>
                          </a:solidFill>
                          <a:latin typeface="Times New Roman"/>
                          <a:cs typeface="Times New Roman"/>
                        </a:rPr>
                        <a:t>-&gt;</a:t>
                      </a:r>
                      <a:endParaRPr sz="1800">
                        <a:latin typeface="Times New Roman"/>
                        <a:cs typeface="Times New Roman"/>
                      </a:endParaRPr>
                    </a:p>
                  </a:txBody>
                  <a:tcPr marL="0" marR="0" marT="0" marB="0"/>
                </a:tc>
                <a:tc>
                  <a:txBody>
                    <a:bodyPr/>
                    <a:lstStyle/>
                    <a:p>
                      <a:pPr marL="306705">
                        <a:lnSpc>
                          <a:spcPts val="2014"/>
                        </a:lnSpc>
                      </a:pPr>
                      <a:r>
                        <a:rPr sz="1800" i="1" spc="-5" dirty="0">
                          <a:solidFill>
                            <a:srgbClr val="595959"/>
                          </a:solidFill>
                          <a:latin typeface="Times New Roman"/>
                          <a:cs typeface="Times New Roman"/>
                        </a:rPr>
                        <a:t>implemented</a:t>
                      </a:r>
                      <a:endParaRPr sz="1800">
                        <a:latin typeface="Times New Roman"/>
                        <a:cs typeface="Times New Roman"/>
                      </a:endParaRPr>
                    </a:p>
                  </a:txBody>
                  <a:tcPr marL="0" marR="0" marT="0" marB="0"/>
                </a:tc>
                <a:extLst>
                  <a:ext uri="{0D108BD9-81ED-4DB2-BD59-A6C34878D82A}">
                    <a16:rowId xmlns:a16="http://schemas.microsoft.com/office/drawing/2014/main" val="10004"/>
                  </a:ext>
                </a:extLst>
              </a:tr>
              <a:tr h="279400">
                <a:tc>
                  <a:txBody>
                    <a:bodyPr/>
                    <a:lstStyle/>
                    <a:p>
                      <a:pPr marL="31750">
                        <a:lnSpc>
                          <a:spcPts val="2065"/>
                        </a:lnSpc>
                      </a:pPr>
                      <a:r>
                        <a:rPr sz="1800" i="1" dirty="0">
                          <a:solidFill>
                            <a:srgbClr val="595959"/>
                          </a:solidFill>
                          <a:latin typeface="Times New Roman"/>
                          <a:cs typeface="Times New Roman"/>
                        </a:rPr>
                        <a:t>en</a:t>
                      </a:r>
                      <a:endParaRPr sz="1800">
                        <a:latin typeface="Times New Roman"/>
                        <a:cs typeface="Times New Roman"/>
                      </a:endParaRPr>
                    </a:p>
                  </a:txBody>
                  <a:tcPr marL="0" marR="0" marT="0" marB="0"/>
                </a:tc>
                <a:tc>
                  <a:txBody>
                    <a:bodyPr/>
                    <a:lstStyle/>
                    <a:p>
                      <a:pPr marR="311785" algn="r">
                        <a:lnSpc>
                          <a:spcPts val="2065"/>
                        </a:lnSpc>
                      </a:pPr>
                      <a:r>
                        <a:rPr sz="1800" i="1" dirty="0">
                          <a:solidFill>
                            <a:srgbClr val="595959"/>
                          </a:solidFill>
                          <a:latin typeface="Times New Roman"/>
                          <a:cs typeface="Times New Roman"/>
                        </a:rPr>
                        <a:t>-&gt;</a:t>
                      </a:r>
                      <a:endParaRPr sz="1800">
                        <a:latin typeface="Times New Roman"/>
                        <a:cs typeface="Times New Roman"/>
                      </a:endParaRPr>
                    </a:p>
                  </a:txBody>
                  <a:tcPr marL="0" marR="0" marT="0" marB="0"/>
                </a:tc>
                <a:tc>
                  <a:txBody>
                    <a:bodyPr/>
                    <a:lstStyle/>
                    <a:p>
                      <a:pPr marL="306705">
                        <a:lnSpc>
                          <a:spcPts val="2065"/>
                        </a:lnSpc>
                      </a:pPr>
                      <a:r>
                        <a:rPr sz="1800" i="1" spc="-5" dirty="0">
                          <a:solidFill>
                            <a:srgbClr val="595959"/>
                          </a:solidFill>
                          <a:latin typeface="Times New Roman"/>
                          <a:cs typeface="Times New Roman"/>
                        </a:rPr>
                        <a:t>implemented</a:t>
                      </a:r>
                      <a:endParaRPr sz="1800">
                        <a:latin typeface="Times New Roman"/>
                        <a:cs typeface="Times New Roman"/>
                      </a:endParaRPr>
                    </a:p>
                  </a:txBody>
                  <a:tcPr marL="0" marR="0" marT="0" marB="0"/>
                </a:tc>
                <a:extLst>
                  <a:ext uri="{0D108BD9-81ED-4DB2-BD59-A6C34878D82A}">
                    <a16:rowId xmlns:a16="http://schemas.microsoft.com/office/drawing/2014/main" val="10005"/>
                  </a:ext>
                </a:extLst>
              </a:tr>
              <a:tr h="266278">
                <a:tc>
                  <a:txBody>
                    <a:bodyPr/>
                    <a:lstStyle/>
                    <a:p>
                      <a:pPr marL="31750">
                        <a:lnSpc>
                          <a:spcPts val="1995"/>
                        </a:lnSpc>
                      </a:pPr>
                      <a:r>
                        <a:rPr sz="1800" i="1" spc="-5" dirty="0">
                          <a:solidFill>
                            <a:srgbClr val="595959"/>
                          </a:solidFill>
                          <a:latin typeface="Times New Roman"/>
                          <a:cs typeface="Times New Roman"/>
                        </a:rPr>
                        <a:t>application</a:t>
                      </a:r>
                      <a:endParaRPr sz="1800">
                        <a:latin typeface="Times New Roman"/>
                        <a:cs typeface="Times New Roman"/>
                      </a:endParaRPr>
                    </a:p>
                  </a:txBody>
                  <a:tcPr marL="0" marR="0" marT="0" marB="0"/>
                </a:tc>
                <a:tc>
                  <a:txBody>
                    <a:bodyPr/>
                    <a:lstStyle/>
                    <a:p>
                      <a:pPr marR="299085" algn="r">
                        <a:lnSpc>
                          <a:spcPts val="1995"/>
                        </a:lnSpc>
                      </a:pPr>
                      <a:r>
                        <a:rPr sz="1800" i="1" dirty="0">
                          <a:solidFill>
                            <a:srgbClr val="595959"/>
                          </a:solidFill>
                          <a:latin typeface="Times New Roman"/>
                          <a:cs typeface="Times New Roman"/>
                        </a:rPr>
                        <a:t>-&gt;</a:t>
                      </a:r>
                      <a:endParaRPr sz="1800">
                        <a:latin typeface="Times New Roman"/>
                        <a:cs typeface="Times New Roman"/>
                      </a:endParaRPr>
                    </a:p>
                  </a:txBody>
                  <a:tcPr marL="0" marR="0" marT="0" marB="0"/>
                </a:tc>
                <a:tc>
                  <a:txBody>
                    <a:bodyPr/>
                    <a:lstStyle/>
                    <a:p>
                      <a:pPr marL="306705">
                        <a:lnSpc>
                          <a:spcPts val="1995"/>
                        </a:lnSpc>
                      </a:pPr>
                      <a:r>
                        <a:rPr sz="1800" i="1" spc="-5" dirty="0">
                          <a:solidFill>
                            <a:srgbClr val="595959"/>
                          </a:solidFill>
                          <a:latin typeface="Times New Roman"/>
                          <a:cs typeface="Times New Roman"/>
                        </a:rPr>
                        <a:t>implemented</a:t>
                      </a:r>
                      <a:endParaRPr sz="1800">
                        <a:latin typeface="Times New Roman"/>
                        <a:cs typeface="Times New Roman"/>
                      </a:endParaRPr>
                    </a:p>
                  </a:txBody>
                  <a:tcPr marL="0" marR="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261735" cy="574040"/>
          </a:xfrm>
          <a:prstGeom prst="rect">
            <a:avLst/>
          </a:prstGeom>
        </p:spPr>
        <p:txBody>
          <a:bodyPr vert="horz" wrap="square" lIns="0" tIns="12700" rIns="0" bIns="0" rtlCol="0">
            <a:spAutoFit/>
          </a:bodyPr>
          <a:lstStyle/>
          <a:p>
            <a:pPr marL="12700">
              <a:lnSpc>
                <a:spcPct val="100000"/>
              </a:lnSpc>
              <a:spcBef>
                <a:spcPts val="100"/>
              </a:spcBef>
            </a:pPr>
            <a:r>
              <a:rPr sz="3600" spc="80" dirty="0"/>
              <a:t>Alignment</a:t>
            </a:r>
            <a:r>
              <a:rPr sz="3600" spc="195" dirty="0"/>
              <a:t> </a:t>
            </a:r>
            <a:r>
              <a:rPr sz="3600" spc="65" dirty="0"/>
              <a:t>and</a:t>
            </a:r>
            <a:r>
              <a:rPr sz="3600" spc="195" dirty="0"/>
              <a:t> </a:t>
            </a:r>
            <a:r>
              <a:rPr sz="3600" spc="85" dirty="0"/>
              <a:t>Parallel</a:t>
            </a:r>
            <a:r>
              <a:rPr sz="3600" spc="200" dirty="0"/>
              <a:t> </a:t>
            </a:r>
            <a:r>
              <a:rPr sz="3600" spc="95" dirty="0"/>
              <a:t>Corpora</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
        <p:nvSpPr>
          <p:cNvPr id="3" name="object 3"/>
          <p:cNvSpPr txBox="1"/>
          <p:nvPr/>
        </p:nvSpPr>
        <p:spPr>
          <a:xfrm>
            <a:off x="804966" y="1920331"/>
            <a:ext cx="7315834" cy="3632200"/>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595959"/>
                </a:solidFill>
                <a:latin typeface="Times New Roman"/>
                <a:cs typeface="Times New Roman"/>
              </a:rPr>
              <a:t>The</a:t>
            </a:r>
            <a:r>
              <a:rPr sz="2000" spc="-10" dirty="0">
                <a:solidFill>
                  <a:srgbClr val="595959"/>
                </a:solidFill>
                <a:latin typeface="Times New Roman"/>
                <a:cs typeface="Times New Roman"/>
              </a:rPr>
              <a:t> translation</a:t>
            </a:r>
            <a:r>
              <a:rPr sz="2000" spc="-5" dirty="0">
                <a:solidFill>
                  <a:srgbClr val="595959"/>
                </a:solidFill>
                <a:latin typeface="Times New Roman"/>
                <a:cs typeface="Times New Roman"/>
              </a:rPr>
              <a:t> model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uses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probabilities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alignment.</a:t>
            </a:r>
            <a:endParaRPr sz="2000">
              <a:latin typeface="Times New Roman"/>
              <a:cs typeface="Times New Roman"/>
            </a:endParaRPr>
          </a:p>
          <a:p>
            <a:pPr marL="12700" marR="69215">
              <a:lnSpc>
                <a:spcPct val="100000"/>
              </a:lnSpc>
              <a:spcBef>
                <a:spcPts val="1200"/>
              </a:spcBef>
            </a:pPr>
            <a:r>
              <a:rPr sz="2000" spc="-45" dirty="0">
                <a:solidFill>
                  <a:srgbClr val="595959"/>
                </a:solidFill>
                <a:latin typeface="Times New Roman"/>
                <a:cs typeface="Times New Roman"/>
              </a:rPr>
              <a:t>Word</a:t>
            </a:r>
            <a:r>
              <a:rPr sz="2000" dirty="0">
                <a:solidFill>
                  <a:srgbClr val="595959"/>
                </a:solidFill>
                <a:latin typeface="Times New Roman"/>
                <a:cs typeface="Times New Roman"/>
              </a:rPr>
              <a:t> </a:t>
            </a:r>
            <a:r>
              <a:rPr sz="2000" spc="-5" dirty="0">
                <a:solidFill>
                  <a:srgbClr val="595959"/>
                </a:solidFill>
                <a:latin typeface="Times New Roman"/>
                <a:cs typeface="Times New Roman"/>
              </a:rPr>
              <a:t>alignment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models are </a:t>
            </a:r>
            <a:r>
              <a:rPr sz="2000" spc="-10" dirty="0">
                <a:solidFill>
                  <a:srgbClr val="595959"/>
                </a:solidFill>
                <a:latin typeface="Times New Roman"/>
                <a:cs typeface="Times New Roman"/>
              </a:rPr>
              <a:t>automatically</a:t>
            </a:r>
            <a:r>
              <a:rPr sz="2000" dirty="0">
                <a:solidFill>
                  <a:srgbClr val="595959"/>
                </a:solidFill>
                <a:latin typeface="Times New Roman"/>
                <a:cs typeface="Times New Roman"/>
              </a:rPr>
              <a:t> </a:t>
            </a:r>
            <a:r>
              <a:rPr sz="2000" spc="-5" dirty="0">
                <a:solidFill>
                  <a:srgbClr val="595959"/>
                </a:solidFill>
                <a:latin typeface="Times New Roman"/>
                <a:cs typeface="Times New Roman"/>
              </a:rPr>
              <a:t>trained</a:t>
            </a:r>
            <a:r>
              <a:rPr sz="2000"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parallel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corpora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where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document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given</a:t>
            </a:r>
            <a:r>
              <a:rPr sz="200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two</a:t>
            </a:r>
            <a:r>
              <a:rPr sz="2000" dirty="0">
                <a:solidFill>
                  <a:srgbClr val="595959"/>
                </a:solidFill>
                <a:latin typeface="Times New Roman"/>
                <a:cs typeface="Times New Roman"/>
              </a:rPr>
              <a:t> or</a:t>
            </a:r>
            <a:r>
              <a:rPr sz="2000" spc="-5" dirty="0">
                <a:solidFill>
                  <a:srgbClr val="595959"/>
                </a:solidFill>
                <a:latin typeface="Times New Roman"/>
                <a:cs typeface="Times New Roman"/>
              </a:rPr>
              <a:t> more languages.</a:t>
            </a:r>
            <a:endParaRPr sz="2000">
              <a:latin typeface="Times New Roman"/>
              <a:cs typeface="Times New Roman"/>
            </a:endParaRPr>
          </a:p>
          <a:p>
            <a:pPr marL="49530">
              <a:lnSpc>
                <a:spcPct val="100000"/>
              </a:lnSpc>
              <a:spcBef>
                <a:spcPts val="90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Hansard Corpus</a:t>
            </a:r>
            <a:endParaRPr sz="1800">
              <a:latin typeface="Times New Roman"/>
              <a:cs typeface="Times New Roman"/>
            </a:endParaRPr>
          </a:p>
          <a:p>
            <a:pPr marL="369570" marR="5080" indent="-137160">
              <a:lnSpc>
                <a:spcPct val="101899"/>
              </a:lnSpc>
              <a:spcBef>
                <a:spcPts val="495"/>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Canadian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parliament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documents</a:t>
            </a:r>
            <a:r>
              <a:rPr sz="1800" dirty="0">
                <a:solidFill>
                  <a:srgbClr val="595959"/>
                </a:solidFill>
                <a:latin typeface="Times New Roman"/>
                <a:cs typeface="Times New Roman"/>
              </a:rPr>
              <a:t> for</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French,</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English,</a:t>
            </a:r>
            <a:r>
              <a:rPr sz="1800" spc="10"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variety</a:t>
            </a:r>
            <a:r>
              <a:rPr sz="1800" spc="10" dirty="0">
                <a:solidFill>
                  <a:srgbClr val="595959"/>
                </a:solidFill>
                <a:latin typeface="Times New Roman"/>
                <a:cs typeface="Times New Roman"/>
              </a:rPr>
              <a:t> </a:t>
            </a:r>
            <a:r>
              <a:rPr sz="1800" dirty="0">
                <a:solidFill>
                  <a:srgbClr val="595959"/>
                </a:solidFill>
                <a:latin typeface="Times New Roman"/>
                <a:cs typeface="Times New Roman"/>
              </a:rPr>
              <a:t>of</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native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American languages</a:t>
            </a:r>
            <a:endParaRPr sz="1800">
              <a:latin typeface="Times New Roman"/>
              <a:cs typeface="Times New Roman"/>
            </a:endParaRPr>
          </a:p>
          <a:p>
            <a:pPr marL="49530">
              <a:lnSpc>
                <a:spcPct val="100000"/>
              </a:lnSpc>
              <a:spcBef>
                <a:spcPts val="4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United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Nations proceedings</a:t>
            </a:r>
            <a:r>
              <a:rPr sz="1800" dirty="0">
                <a:solidFill>
                  <a:srgbClr val="595959"/>
                </a:solidFill>
                <a:latin typeface="Times New Roman"/>
                <a:cs typeface="Times New Roman"/>
              </a:rPr>
              <a:t> </a:t>
            </a:r>
            <a:r>
              <a:rPr sz="1800" spc="-5" dirty="0">
                <a:solidFill>
                  <a:srgbClr val="595959"/>
                </a:solidFill>
                <a:latin typeface="Times New Roman"/>
                <a:cs typeface="Times New Roman"/>
              </a:rPr>
              <a:t>documents</a:t>
            </a:r>
            <a:endParaRPr sz="1800">
              <a:latin typeface="Times New Roman"/>
              <a:cs typeface="Times New Roman"/>
            </a:endParaRPr>
          </a:p>
          <a:p>
            <a:pPr marL="49530">
              <a:lnSpc>
                <a:spcPct val="100000"/>
              </a:lnSpc>
              <a:spcBef>
                <a:spcPts val="54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LDC </a:t>
            </a:r>
            <a:r>
              <a:rPr sz="1800" spc="-5" dirty="0">
                <a:solidFill>
                  <a:srgbClr val="595959"/>
                </a:solidFill>
                <a:latin typeface="Times New Roman"/>
                <a:cs typeface="Times New Roman"/>
              </a:rPr>
              <a:t>(Linguistic</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Consortium)</a:t>
            </a:r>
            <a:r>
              <a:rPr sz="1800" spc="5" dirty="0">
                <a:solidFill>
                  <a:srgbClr val="595959"/>
                </a:solidFill>
                <a:latin typeface="Times New Roman"/>
                <a:cs typeface="Times New Roman"/>
              </a:rPr>
              <a:t> </a:t>
            </a:r>
            <a:r>
              <a:rPr sz="1800" dirty="0">
                <a:solidFill>
                  <a:srgbClr val="595959"/>
                </a:solidFill>
                <a:latin typeface="Times New Roman"/>
                <a:cs typeface="Times New Roman"/>
              </a:rPr>
              <a:t>has corpora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several language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pairs</a:t>
            </a:r>
            <a:endParaRPr sz="1800">
              <a:latin typeface="Times New Roman"/>
              <a:cs typeface="Times New Roman"/>
            </a:endParaRPr>
          </a:p>
          <a:p>
            <a:pPr marL="12700" marR="524510">
              <a:lnSpc>
                <a:spcPct val="100000"/>
              </a:lnSpc>
              <a:spcBef>
                <a:spcPts val="740"/>
              </a:spcBef>
            </a:pPr>
            <a:r>
              <a:rPr sz="2000" spc="-5" dirty="0">
                <a:solidFill>
                  <a:srgbClr val="595959"/>
                </a:solidFill>
                <a:latin typeface="Times New Roman"/>
                <a:cs typeface="Times New Roman"/>
              </a:rPr>
              <a:t>Literary parallel corpora are </a:t>
            </a:r>
            <a:r>
              <a:rPr sz="2000" dirty="0">
                <a:solidFill>
                  <a:srgbClr val="595959"/>
                </a:solidFill>
                <a:latin typeface="Times New Roman"/>
                <a:cs typeface="Times New Roman"/>
              </a:rPr>
              <a:t>not </a:t>
            </a:r>
            <a:r>
              <a:rPr sz="2000" spc="-5" dirty="0">
                <a:solidFill>
                  <a:srgbClr val="595959"/>
                </a:solidFill>
                <a:latin typeface="Times New Roman"/>
                <a:cs typeface="Times New Roman"/>
              </a:rPr>
              <a:t>as suitable because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stronger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presence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literary</a:t>
            </a:r>
            <a:r>
              <a:rPr sz="2000" dirty="0">
                <a:solidFill>
                  <a:srgbClr val="595959"/>
                </a:solidFill>
                <a:latin typeface="Times New Roman"/>
                <a:cs typeface="Times New Roman"/>
              </a:rPr>
              <a:t> </a:t>
            </a:r>
            <a:r>
              <a:rPr sz="2000" spc="-5" dirty="0">
                <a:solidFill>
                  <a:srgbClr val="595959"/>
                </a:solidFill>
                <a:latin typeface="Times New Roman"/>
                <a:cs typeface="Times New Roman"/>
              </a:rPr>
              <a:t>devices,</a:t>
            </a:r>
            <a:r>
              <a:rPr sz="2000" dirty="0">
                <a:solidFill>
                  <a:srgbClr val="595959"/>
                </a:solidFill>
                <a:latin typeface="Times New Roman"/>
                <a:cs typeface="Times New Roman"/>
              </a:rPr>
              <a:t> </a:t>
            </a:r>
            <a:r>
              <a:rPr sz="2000" spc="-5" dirty="0">
                <a:solidFill>
                  <a:srgbClr val="595959"/>
                </a:solidFill>
                <a:latin typeface="Times New Roman"/>
                <a:cs typeface="Times New Roman"/>
              </a:rPr>
              <a:t>such</a:t>
            </a:r>
            <a:r>
              <a:rPr sz="2000" dirty="0">
                <a:solidFill>
                  <a:srgbClr val="595959"/>
                </a:solidFill>
                <a:latin typeface="Times New Roman"/>
                <a:cs typeface="Times New Roman"/>
              </a:rPr>
              <a:t> </a:t>
            </a:r>
            <a:r>
              <a:rPr sz="2000" spc="-5" dirty="0">
                <a:solidFill>
                  <a:srgbClr val="595959"/>
                </a:solidFill>
                <a:latin typeface="Times New Roman"/>
                <a:cs typeface="Times New Roman"/>
              </a:rPr>
              <a:t>as </a:t>
            </a:r>
            <a:r>
              <a:rPr sz="2000" spc="-20" dirty="0">
                <a:solidFill>
                  <a:srgbClr val="595959"/>
                </a:solidFill>
                <a:latin typeface="Times New Roman"/>
                <a:cs typeface="Times New Roman"/>
              </a:rPr>
              <a:t>metaphor.</a:t>
            </a:r>
            <a:endParaRPr sz="2000">
              <a:latin typeface="Times New Roman"/>
              <a:cs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409950" cy="665480"/>
          </a:xfrm>
          <a:prstGeom prst="rect">
            <a:avLst/>
          </a:prstGeom>
        </p:spPr>
        <p:txBody>
          <a:bodyPr vert="horz" wrap="square" lIns="0" tIns="12700" rIns="0" bIns="0" rtlCol="0">
            <a:spAutoFit/>
          </a:bodyPr>
          <a:lstStyle/>
          <a:p>
            <a:pPr marL="12700">
              <a:lnSpc>
                <a:spcPct val="100000"/>
              </a:lnSpc>
              <a:spcBef>
                <a:spcPts val="100"/>
              </a:spcBef>
            </a:pPr>
            <a:r>
              <a:rPr spc="50" dirty="0"/>
              <a:t>MT</a:t>
            </a:r>
            <a:r>
              <a:rPr spc="35" dirty="0"/>
              <a:t> </a:t>
            </a:r>
            <a:r>
              <a:rPr spc="85" dirty="0"/>
              <a:t>Evaluation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a:latin typeface="Times New Roman"/>
              <a:cs typeface="Times New Roman"/>
            </a:endParaRPr>
          </a:p>
        </p:txBody>
      </p:sp>
      <p:sp>
        <p:nvSpPr>
          <p:cNvPr id="3" name="object 3"/>
          <p:cNvSpPr txBox="1"/>
          <p:nvPr/>
        </p:nvSpPr>
        <p:spPr>
          <a:xfrm>
            <a:off x="863359" y="1882942"/>
            <a:ext cx="7237095" cy="3289300"/>
          </a:xfrm>
          <a:prstGeom prst="rect">
            <a:avLst/>
          </a:prstGeom>
        </p:spPr>
        <p:txBody>
          <a:bodyPr vert="horz" wrap="square" lIns="0" tIns="11430" rIns="0" bIns="0" rtlCol="0">
            <a:spAutoFit/>
          </a:bodyPr>
          <a:lstStyle/>
          <a:p>
            <a:pPr marL="12700" marR="92075" algn="just">
              <a:lnSpc>
                <a:spcPct val="100400"/>
              </a:lnSpc>
              <a:spcBef>
                <a:spcPts val="90"/>
              </a:spcBef>
            </a:pPr>
            <a:r>
              <a:rPr sz="2200" spc="-5" dirty="0">
                <a:solidFill>
                  <a:srgbClr val="595959"/>
                </a:solidFill>
                <a:latin typeface="Times New Roman"/>
                <a:cs typeface="Times New Roman"/>
              </a:rPr>
              <a:t>Human raters can evaluate along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two dimensions </a:t>
            </a:r>
            <a:r>
              <a:rPr sz="2200" dirty="0">
                <a:solidFill>
                  <a:srgbClr val="595959"/>
                </a:solidFill>
                <a:latin typeface="Times New Roman"/>
                <a:cs typeface="Times New Roman"/>
              </a:rPr>
              <a:t>of </a:t>
            </a:r>
            <a:r>
              <a:rPr sz="2200" spc="-5" dirty="0">
                <a:solidFill>
                  <a:srgbClr val="595959"/>
                </a:solidFill>
                <a:latin typeface="Times New Roman"/>
                <a:cs typeface="Times New Roman"/>
              </a:rPr>
              <a:t>fluency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and fidelity (and there are several individual metrics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each </a:t>
            </a:r>
            <a:r>
              <a:rPr sz="2200" dirty="0">
                <a:solidFill>
                  <a:srgbClr val="595959"/>
                </a:solidFill>
                <a:latin typeface="Times New Roman"/>
                <a:cs typeface="Times New Roman"/>
              </a:rPr>
              <a:t>of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these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dimensions)</a:t>
            </a:r>
            <a:endParaRPr sz="2200">
              <a:latin typeface="Times New Roman"/>
              <a:cs typeface="Times New Roman"/>
            </a:endParaRPr>
          </a:p>
          <a:p>
            <a:pPr marL="12700" algn="just">
              <a:lnSpc>
                <a:spcPct val="100000"/>
              </a:lnSpc>
              <a:spcBef>
                <a:spcPts val="1160"/>
              </a:spcBef>
            </a:pPr>
            <a:r>
              <a:rPr sz="2200" dirty="0">
                <a:solidFill>
                  <a:srgbClr val="595959"/>
                </a:solidFill>
                <a:latin typeface="Times New Roman"/>
                <a:cs typeface="Times New Roman"/>
              </a:rPr>
              <a:t>BLEU</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automatic</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evaluation</a:t>
            </a:r>
            <a:r>
              <a:rPr sz="2200" dirty="0">
                <a:solidFill>
                  <a:srgbClr val="595959"/>
                </a:solidFill>
                <a:latin typeface="Times New Roman"/>
                <a:cs typeface="Times New Roman"/>
              </a:rPr>
              <a:t> </a:t>
            </a:r>
            <a:r>
              <a:rPr sz="2200" spc="-5" dirty="0">
                <a:solidFill>
                  <a:srgbClr val="595959"/>
                </a:solidFill>
                <a:latin typeface="Times New Roman"/>
                <a:cs typeface="Times New Roman"/>
              </a:rPr>
              <a:t>system</a:t>
            </a:r>
            <a:endParaRPr sz="2200">
              <a:latin typeface="Times New Roman"/>
              <a:cs typeface="Times New Roman"/>
            </a:endParaRPr>
          </a:p>
          <a:p>
            <a:pPr marL="48895" algn="just">
              <a:lnSpc>
                <a:spcPct val="100000"/>
              </a:lnSpc>
              <a:spcBef>
                <a:spcPts val="9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Evaluation corpus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contains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human-generated</a:t>
            </a:r>
            <a:r>
              <a:rPr sz="2000" dirty="0">
                <a:solidFill>
                  <a:srgbClr val="595959"/>
                </a:solidFill>
                <a:latin typeface="Times New Roman"/>
                <a:cs typeface="Times New Roman"/>
              </a:rPr>
              <a:t> </a:t>
            </a:r>
            <a:r>
              <a:rPr sz="2000" spc="-5" dirty="0">
                <a:solidFill>
                  <a:srgbClr val="595959"/>
                </a:solidFill>
                <a:latin typeface="Times New Roman"/>
                <a:cs typeface="Times New Roman"/>
              </a:rPr>
              <a:t>translations</a:t>
            </a:r>
            <a:endParaRPr sz="2000">
              <a:latin typeface="Times New Roman"/>
              <a:cs typeface="Times New Roman"/>
            </a:endParaRPr>
          </a:p>
          <a:p>
            <a:pPr marL="186055" marR="637540" indent="-137160" algn="just">
              <a:lnSpc>
                <a:spcPct val="100000"/>
              </a:lnSpc>
              <a:spcBef>
                <a:spcPts val="500"/>
              </a:spcBef>
            </a:pPr>
            <a:r>
              <a:rPr sz="2000" spc="-15" dirty="0">
                <a:solidFill>
                  <a:srgbClr val="002060"/>
                </a:solidFill>
                <a:latin typeface="Impact"/>
                <a:cs typeface="Impact"/>
              </a:rPr>
              <a:t>­ </a:t>
            </a:r>
            <a:r>
              <a:rPr sz="2000" spc="-10" dirty="0">
                <a:solidFill>
                  <a:srgbClr val="595959"/>
                </a:solidFill>
                <a:latin typeface="Times New Roman"/>
                <a:cs typeface="Times New Roman"/>
              </a:rPr>
              <a:t>Metrics </a:t>
            </a:r>
            <a:r>
              <a:rPr sz="2000" spc="-5" dirty="0">
                <a:solidFill>
                  <a:srgbClr val="595959"/>
                </a:solidFill>
                <a:latin typeface="Times New Roman"/>
                <a:cs typeface="Times New Roman"/>
              </a:rPr>
              <a:t>evaluate </a:t>
            </a:r>
            <a:r>
              <a:rPr sz="2000" dirty="0">
                <a:solidFill>
                  <a:srgbClr val="595959"/>
                </a:solidFill>
                <a:latin typeface="Times New Roman"/>
                <a:cs typeface="Times New Roman"/>
              </a:rPr>
              <a:t>how </a:t>
            </a:r>
            <a:r>
              <a:rPr sz="2000" spc="-5" dirty="0">
                <a:solidFill>
                  <a:srgbClr val="595959"/>
                </a:solidFill>
                <a:latin typeface="Times New Roman"/>
                <a:cs typeface="Times New Roman"/>
              </a:rPr>
              <a:t>closely the system-generated translations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correspond 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human</a:t>
            </a:r>
            <a:r>
              <a:rPr sz="2000" dirty="0">
                <a:solidFill>
                  <a:srgbClr val="595959"/>
                </a:solidFill>
                <a:latin typeface="Times New Roman"/>
                <a:cs typeface="Times New Roman"/>
              </a:rPr>
              <a:t> </a:t>
            </a:r>
            <a:r>
              <a:rPr sz="2000" spc="-5" dirty="0">
                <a:solidFill>
                  <a:srgbClr val="595959"/>
                </a:solidFill>
                <a:latin typeface="Times New Roman"/>
                <a:cs typeface="Times New Roman"/>
              </a:rPr>
              <a:t>ones</a:t>
            </a:r>
            <a:endParaRPr sz="2000">
              <a:latin typeface="Times New Roman"/>
              <a:cs typeface="Times New Roman"/>
            </a:endParaRPr>
          </a:p>
          <a:p>
            <a:pPr marL="368935" marR="5080" indent="-137160" algn="just">
              <a:lnSpc>
                <a:spcPct val="100000"/>
              </a:lnSpc>
              <a:spcBef>
                <a:spcPts val="500"/>
              </a:spcBef>
            </a:pPr>
            <a:r>
              <a:rPr sz="2000" spc="-15" dirty="0">
                <a:solidFill>
                  <a:srgbClr val="002060"/>
                </a:solidFill>
                <a:latin typeface="Impact"/>
                <a:cs typeface="Impact"/>
              </a:rPr>
              <a:t>­ </a:t>
            </a:r>
            <a:r>
              <a:rPr sz="2000" spc="-5" dirty="0">
                <a:solidFill>
                  <a:srgbClr val="595959"/>
                </a:solidFill>
                <a:latin typeface="Times New Roman"/>
                <a:cs typeface="Times New Roman"/>
              </a:rPr>
              <a:t>Measure the number </a:t>
            </a:r>
            <a:r>
              <a:rPr sz="2000" dirty="0">
                <a:solidFill>
                  <a:srgbClr val="595959"/>
                </a:solidFill>
                <a:latin typeface="Times New Roman"/>
                <a:cs typeface="Times New Roman"/>
              </a:rPr>
              <a:t>of words </a:t>
            </a:r>
            <a:r>
              <a:rPr sz="2000" spc="-5" dirty="0">
                <a:solidFill>
                  <a:srgbClr val="595959"/>
                </a:solidFill>
                <a:latin typeface="Times New Roman"/>
                <a:cs typeface="Times New Roman"/>
              </a:rPr>
              <a:t>and phrases overlapping between 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human</a:t>
            </a:r>
            <a:r>
              <a:rPr sz="2000" dirty="0">
                <a:solidFill>
                  <a:srgbClr val="595959"/>
                </a:solidFill>
                <a:latin typeface="Times New Roman"/>
                <a:cs typeface="Times New Roman"/>
              </a:rPr>
              <a:t> </a:t>
            </a:r>
            <a:r>
              <a:rPr sz="2000" spc="-10" dirty="0">
                <a:solidFill>
                  <a:srgbClr val="595959"/>
                </a:solidFill>
                <a:latin typeface="Times New Roman"/>
                <a:cs typeface="Times New Roman"/>
              </a:rPr>
              <a:t>translation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machine </a:t>
            </a:r>
            <a:r>
              <a:rPr sz="2000" spc="-10" dirty="0">
                <a:solidFill>
                  <a:srgbClr val="595959"/>
                </a:solidFill>
                <a:latin typeface="Times New Roman"/>
                <a:cs typeface="Times New Roman"/>
              </a:rPr>
              <a:t>translation</a:t>
            </a:r>
            <a:endParaRPr sz="2000">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80627" y="5026177"/>
            <a:ext cx="3587115" cy="1300480"/>
          </a:xfrm>
          <a:prstGeom prst="rect">
            <a:avLst/>
          </a:prstGeom>
        </p:spPr>
        <p:txBody>
          <a:bodyPr vert="horz" wrap="square" lIns="0" tIns="30480" rIns="0" bIns="0" rtlCol="0">
            <a:spAutoFit/>
          </a:bodyPr>
          <a:lstStyle/>
          <a:p>
            <a:pPr marL="12700" marR="5080" indent="22225">
              <a:lnSpc>
                <a:spcPts val="5000"/>
              </a:lnSpc>
              <a:spcBef>
                <a:spcPts val="240"/>
              </a:spcBef>
            </a:pPr>
            <a:r>
              <a:rPr sz="4200" spc="180" dirty="0">
                <a:solidFill>
                  <a:srgbClr val="EE5612"/>
                </a:solidFill>
                <a:latin typeface="Times New Roman"/>
                <a:cs typeface="Times New Roman"/>
              </a:rPr>
              <a:t>Introduction</a:t>
            </a:r>
            <a:r>
              <a:rPr sz="4200" spc="305" dirty="0">
                <a:solidFill>
                  <a:srgbClr val="EE5612"/>
                </a:solidFill>
                <a:latin typeface="Times New Roman"/>
                <a:cs typeface="Times New Roman"/>
              </a:rPr>
              <a:t> </a:t>
            </a:r>
            <a:r>
              <a:rPr sz="4200" spc="95" dirty="0">
                <a:solidFill>
                  <a:srgbClr val="EE5612"/>
                </a:solidFill>
                <a:latin typeface="Times New Roman"/>
                <a:cs typeface="Times New Roman"/>
              </a:rPr>
              <a:t>to </a:t>
            </a:r>
            <a:r>
              <a:rPr sz="4200" spc="-1035" dirty="0">
                <a:solidFill>
                  <a:srgbClr val="EE5612"/>
                </a:solidFill>
                <a:latin typeface="Times New Roman"/>
                <a:cs typeface="Times New Roman"/>
              </a:rPr>
              <a:t> </a:t>
            </a:r>
            <a:r>
              <a:rPr sz="4200" spc="200" dirty="0">
                <a:solidFill>
                  <a:srgbClr val="EE5612"/>
                </a:solidFill>
                <a:latin typeface="Times New Roman"/>
                <a:cs typeface="Times New Roman"/>
              </a:rPr>
              <a:t>S</a:t>
            </a:r>
            <a:r>
              <a:rPr sz="4200" spc="195" dirty="0">
                <a:solidFill>
                  <a:srgbClr val="EE5612"/>
                </a:solidFill>
                <a:latin typeface="Times New Roman"/>
                <a:cs typeface="Times New Roman"/>
              </a:rPr>
              <a:t>u</a:t>
            </a:r>
            <a:r>
              <a:rPr sz="4200" spc="190" dirty="0">
                <a:solidFill>
                  <a:srgbClr val="EE5612"/>
                </a:solidFill>
                <a:latin typeface="Times New Roman"/>
                <a:cs typeface="Times New Roman"/>
              </a:rPr>
              <a:t>mm</a:t>
            </a:r>
            <a:r>
              <a:rPr sz="4200" spc="195" dirty="0">
                <a:solidFill>
                  <a:srgbClr val="EE5612"/>
                </a:solidFill>
                <a:latin typeface="Times New Roman"/>
                <a:cs typeface="Times New Roman"/>
              </a:rPr>
              <a:t>a</a:t>
            </a:r>
            <a:r>
              <a:rPr sz="4200" spc="200" dirty="0">
                <a:solidFill>
                  <a:srgbClr val="EE5612"/>
                </a:solidFill>
                <a:latin typeface="Times New Roman"/>
                <a:cs typeface="Times New Roman"/>
              </a:rPr>
              <a:t>r</a:t>
            </a:r>
            <a:r>
              <a:rPr sz="4200" spc="190" dirty="0">
                <a:solidFill>
                  <a:srgbClr val="EE5612"/>
                </a:solidFill>
                <a:latin typeface="Times New Roman"/>
                <a:cs typeface="Times New Roman"/>
              </a:rPr>
              <a:t>i</a:t>
            </a:r>
            <a:r>
              <a:rPr sz="4200" spc="195" dirty="0">
                <a:solidFill>
                  <a:srgbClr val="EE5612"/>
                </a:solidFill>
                <a:latin typeface="Times New Roman"/>
                <a:cs typeface="Times New Roman"/>
              </a:rPr>
              <a:t>za</a:t>
            </a:r>
            <a:r>
              <a:rPr sz="4200" spc="190" dirty="0">
                <a:solidFill>
                  <a:srgbClr val="EE5612"/>
                </a:solidFill>
                <a:latin typeface="Times New Roman"/>
                <a:cs typeface="Times New Roman"/>
              </a:rPr>
              <a:t>ti</a:t>
            </a:r>
            <a:r>
              <a:rPr sz="4200" spc="195" dirty="0">
                <a:solidFill>
                  <a:srgbClr val="EE5612"/>
                </a:solidFill>
                <a:latin typeface="Times New Roman"/>
                <a:cs typeface="Times New Roman"/>
              </a:rPr>
              <a:t>o</a:t>
            </a:r>
            <a:r>
              <a:rPr sz="4200" dirty="0">
                <a:solidFill>
                  <a:srgbClr val="EE5612"/>
                </a:solidFill>
                <a:latin typeface="Times New Roman"/>
                <a:cs typeface="Times New Roman"/>
              </a:rPr>
              <a:t>n</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433445" cy="665480"/>
          </a:xfrm>
          <a:prstGeom prst="rect">
            <a:avLst/>
          </a:prstGeom>
        </p:spPr>
        <p:txBody>
          <a:bodyPr vert="horz" wrap="square" lIns="0" tIns="12700" rIns="0" bIns="0" rtlCol="0">
            <a:spAutoFit/>
          </a:bodyPr>
          <a:lstStyle/>
          <a:p>
            <a:pPr marL="12700">
              <a:lnSpc>
                <a:spcPct val="100000"/>
              </a:lnSpc>
              <a:spcBef>
                <a:spcPts val="100"/>
              </a:spcBef>
            </a:pPr>
            <a:r>
              <a:rPr spc="85" dirty="0"/>
              <a:t>Summarization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
        <p:nvSpPr>
          <p:cNvPr id="3" name="object 3"/>
          <p:cNvSpPr txBox="1"/>
          <p:nvPr/>
        </p:nvSpPr>
        <p:spPr>
          <a:xfrm>
            <a:off x="817849" y="1947730"/>
            <a:ext cx="7268209" cy="3810000"/>
          </a:xfrm>
          <a:prstGeom prst="rect">
            <a:avLst/>
          </a:prstGeom>
        </p:spPr>
        <p:txBody>
          <a:bodyPr vert="horz" wrap="square" lIns="0" tIns="12700" rIns="0" bIns="0" rtlCol="0">
            <a:spAutoFit/>
          </a:bodyPr>
          <a:lstStyle/>
          <a:p>
            <a:pPr marL="12700" marR="5080">
              <a:lnSpc>
                <a:spcPct val="100000"/>
              </a:lnSpc>
              <a:spcBef>
                <a:spcPts val="100"/>
              </a:spcBef>
            </a:pPr>
            <a:r>
              <a:rPr sz="2000" i="1" spc="-50" dirty="0">
                <a:solidFill>
                  <a:srgbClr val="595959"/>
                </a:solidFill>
                <a:latin typeface="Times New Roman"/>
                <a:cs typeface="Times New Roman"/>
              </a:rPr>
              <a:t>Text</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summarization</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is the </a:t>
            </a:r>
            <a:r>
              <a:rPr sz="2000" i="1" spc="-15" dirty="0">
                <a:solidFill>
                  <a:srgbClr val="595959"/>
                </a:solidFill>
                <a:latin typeface="Times New Roman"/>
                <a:cs typeface="Times New Roman"/>
              </a:rPr>
              <a:t>process</a:t>
            </a:r>
            <a:r>
              <a:rPr sz="2000" i="1" spc="-5" dirty="0">
                <a:solidFill>
                  <a:srgbClr val="595959"/>
                </a:solidFill>
                <a:latin typeface="Times New Roman"/>
                <a:cs typeface="Times New Roman"/>
              </a:rPr>
              <a:t> </a:t>
            </a:r>
            <a:r>
              <a:rPr sz="2000" i="1" dirty="0">
                <a:solidFill>
                  <a:srgbClr val="595959"/>
                </a:solidFill>
                <a:latin typeface="Times New Roman"/>
                <a:cs typeface="Times New Roman"/>
              </a:rPr>
              <a:t>of</a:t>
            </a:r>
            <a:r>
              <a:rPr sz="2000" i="1" spc="-10" dirty="0">
                <a:solidFill>
                  <a:srgbClr val="595959"/>
                </a:solidFill>
                <a:latin typeface="Times New Roman"/>
                <a:cs typeface="Times New Roman"/>
              </a:rPr>
              <a:t> distilling</a:t>
            </a:r>
            <a:r>
              <a:rPr sz="2000" i="1" spc="5" dirty="0">
                <a:solidFill>
                  <a:srgbClr val="595959"/>
                </a:solidFill>
                <a:latin typeface="Times New Roman"/>
                <a:cs typeface="Times New Roman"/>
              </a:rPr>
              <a:t> </a:t>
            </a:r>
            <a:r>
              <a:rPr sz="2000" i="1" spc="-5" dirty="0">
                <a:solidFill>
                  <a:srgbClr val="595959"/>
                </a:solidFill>
                <a:latin typeface="Times New Roman"/>
                <a:cs typeface="Times New Roman"/>
              </a:rPr>
              <a:t>the </a:t>
            </a:r>
            <a:r>
              <a:rPr sz="2000" i="1" dirty="0">
                <a:solidFill>
                  <a:srgbClr val="595959"/>
                </a:solidFill>
                <a:latin typeface="Times New Roman"/>
                <a:cs typeface="Times New Roman"/>
              </a:rPr>
              <a:t>most</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important </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information </a:t>
            </a:r>
            <a:r>
              <a:rPr sz="2000" i="1" spc="-25" dirty="0">
                <a:solidFill>
                  <a:srgbClr val="595959"/>
                </a:solidFill>
                <a:latin typeface="Times New Roman"/>
                <a:cs typeface="Times New Roman"/>
              </a:rPr>
              <a:t>from</a:t>
            </a:r>
            <a:r>
              <a:rPr sz="2000" i="1" spc="5" dirty="0">
                <a:solidFill>
                  <a:srgbClr val="595959"/>
                </a:solidFill>
                <a:latin typeface="Times New Roman"/>
                <a:cs typeface="Times New Roman"/>
              </a:rPr>
              <a:t> </a:t>
            </a:r>
            <a:r>
              <a:rPr sz="2000" i="1" dirty="0">
                <a:solidFill>
                  <a:srgbClr val="595959"/>
                </a:solidFill>
                <a:latin typeface="Times New Roman"/>
                <a:cs typeface="Times New Roman"/>
              </a:rPr>
              <a:t>a </a:t>
            </a:r>
            <a:r>
              <a:rPr sz="2000" i="1" spc="-5" dirty="0">
                <a:solidFill>
                  <a:srgbClr val="595959"/>
                </a:solidFill>
                <a:latin typeface="Times New Roman"/>
                <a:cs typeface="Times New Roman"/>
              </a:rPr>
              <a:t>text</a:t>
            </a:r>
            <a:r>
              <a:rPr sz="2000" i="1" spc="-15" dirty="0">
                <a:solidFill>
                  <a:srgbClr val="595959"/>
                </a:solidFill>
                <a:latin typeface="Times New Roman"/>
                <a:cs typeface="Times New Roman"/>
              </a:rPr>
              <a:t> </a:t>
            </a:r>
            <a:r>
              <a:rPr sz="2000" i="1" spc="-5" dirty="0">
                <a:solidFill>
                  <a:srgbClr val="595959"/>
                </a:solidFill>
                <a:latin typeface="Times New Roman"/>
                <a:cs typeface="Times New Roman"/>
              </a:rPr>
              <a:t>to</a:t>
            </a:r>
            <a:r>
              <a:rPr sz="2000" i="1" dirty="0">
                <a:solidFill>
                  <a:srgbClr val="595959"/>
                </a:solidFill>
                <a:latin typeface="Times New Roman"/>
                <a:cs typeface="Times New Roman"/>
              </a:rPr>
              <a:t> </a:t>
            </a:r>
            <a:r>
              <a:rPr sz="2000" i="1" spc="-15" dirty="0">
                <a:solidFill>
                  <a:srgbClr val="595959"/>
                </a:solidFill>
                <a:latin typeface="Times New Roman"/>
                <a:cs typeface="Times New Roman"/>
              </a:rPr>
              <a:t>produce</a:t>
            </a:r>
            <a:r>
              <a:rPr sz="2000" i="1" spc="-5" dirty="0">
                <a:solidFill>
                  <a:srgbClr val="595959"/>
                </a:solidFill>
                <a:latin typeface="Times New Roman"/>
                <a:cs typeface="Times New Roman"/>
              </a:rPr>
              <a:t> </a:t>
            </a:r>
            <a:r>
              <a:rPr sz="2000" i="1" dirty="0">
                <a:solidFill>
                  <a:srgbClr val="595959"/>
                </a:solidFill>
                <a:latin typeface="Times New Roman"/>
                <a:cs typeface="Times New Roman"/>
              </a:rPr>
              <a:t>an </a:t>
            </a:r>
            <a:r>
              <a:rPr sz="2000" i="1" spc="-5" dirty="0">
                <a:solidFill>
                  <a:srgbClr val="595959"/>
                </a:solidFill>
                <a:latin typeface="Times New Roman"/>
                <a:cs typeface="Times New Roman"/>
              </a:rPr>
              <a:t>abridged version</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for </a:t>
            </a:r>
            <a:r>
              <a:rPr sz="2000" i="1" dirty="0">
                <a:solidFill>
                  <a:srgbClr val="595959"/>
                </a:solidFill>
                <a:latin typeface="Times New Roman"/>
                <a:cs typeface="Times New Roman"/>
              </a:rPr>
              <a:t>a </a:t>
            </a:r>
            <a:r>
              <a:rPr sz="2000" i="1" spc="-5" dirty="0">
                <a:solidFill>
                  <a:srgbClr val="595959"/>
                </a:solidFill>
                <a:latin typeface="Times New Roman"/>
                <a:cs typeface="Times New Roman"/>
              </a:rPr>
              <a:t>particular </a:t>
            </a:r>
            <a:r>
              <a:rPr sz="2000" i="1" spc="-484" dirty="0">
                <a:solidFill>
                  <a:srgbClr val="595959"/>
                </a:solidFill>
                <a:latin typeface="Times New Roman"/>
                <a:cs typeface="Times New Roman"/>
              </a:rPr>
              <a:t> </a:t>
            </a:r>
            <a:r>
              <a:rPr sz="2000" i="1" spc="-5" dirty="0">
                <a:solidFill>
                  <a:srgbClr val="595959"/>
                </a:solidFill>
                <a:latin typeface="Times New Roman"/>
                <a:cs typeface="Times New Roman"/>
              </a:rPr>
              <a:t>task</a:t>
            </a:r>
            <a:r>
              <a:rPr sz="2000" i="1" spc="-10" dirty="0">
                <a:solidFill>
                  <a:srgbClr val="595959"/>
                </a:solidFill>
                <a:latin typeface="Times New Roman"/>
                <a:cs typeface="Times New Roman"/>
              </a:rPr>
              <a:t> </a:t>
            </a:r>
            <a:r>
              <a:rPr sz="2000" i="1" dirty="0">
                <a:solidFill>
                  <a:srgbClr val="595959"/>
                </a:solidFill>
                <a:latin typeface="Times New Roman"/>
                <a:cs typeface="Times New Roman"/>
              </a:rPr>
              <a:t>and </a:t>
            </a:r>
            <a:r>
              <a:rPr sz="2000" i="1" spc="-50" dirty="0">
                <a:solidFill>
                  <a:srgbClr val="595959"/>
                </a:solidFill>
                <a:latin typeface="Times New Roman"/>
                <a:cs typeface="Times New Roman"/>
              </a:rPr>
              <a:t>user.</a:t>
            </a:r>
            <a:endParaRPr sz="2000">
              <a:latin typeface="Times New Roman"/>
              <a:cs typeface="Times New Roman"/>
            </a:endParaRPr>
          </a:p>
          <a:p>
            <a:pPr marL="49530">
              <a:lnSpc>
                <a:spcPct val="100000"/>
              </a:lnSpc>
              <a:spcBef>
                <a:spcPts val="800"/>
              </a:spcBef>
            </a:pPr>
            <a:r>
              <a:rPr sz="1600" spc="-10" dirty="0">
                <a:solidFill>
                  <a:srgbClr val="002060"/>
                </a:solidFill>
                <a:latin typeface="Impact"/>
                <a:cs typeface="Impact"/>
              </a:rPr>
              <a:t>­</a:t>
            </a:r>
            <a:r>
              <a:rPr sz="1600" spc="60" dirty="0">
                <a:solidFill>
                  <a:srgbClr val="002060"/>
                </a:solidFill>
                <a:latin typeface="Impact"/>
                <a:cs typeface="Impact"/>
              </a:rPr>
              <a:t> </a:t>
            </a:r>
            <a:r>
              <a:rPr sz="1600" dirty="0">
                <a:solidFill>
                  <a:srgbClr val="595959"/>
                </a:solidFill>
                <a:latin typeface="Times New Roman"/>
                <a:cs typeface="Times New Roman"/>
              </a:rPr>
              <a:t>Definition</a:t>
            </a:r>
            <a:r>
              <a:rPr sz="1600" spc="-10" dirty="0">
                <a:solidFill>
                  <a:srgbClr val="595959"/>
                </a:solidFill>
                <a:latin typeface="Times New Roman"/>
                <a:cs typeface="Times New Roman"/>
              </a:rPr>
              <a:t> </a:t>
            </a:r>
            <a:r>
              <a:rPr sz="1600" dirty="0">
                <a:solidFill>
                  <a:srgbClr val="595959"/>
                </a:solidFill>
                <a:latin typeface="Times New Roman"/>
                <a:cs typeface="Times New Roman"/>
              </a:rPr>
              <a:t>adapted</a:t>
            </a:r>
            <a:r>
              <a:rPr sz="1600" spc="-5" dirty="0">
                <a:solidFill>
                  <a:srgbClr val="595959"/>
                </a:solidFill>
                <a:latin typeface="Times New Roman"/>
                <a:cs typeface="Times New Roman"/>
              </a:rPr>
              <a:t> </a:t>
            </a:r>
            <a:r>
              <a:rPr sz="1600" dirty="0">
                <a:solidFill>
                  <a:srgbClr val="595959"/>
                </a:solidFill>
                <a:latin typeface="Times New Roman"/>
                <a:cs typeface="Times New Roman"/>
              </a:rPr>
              <a:t>from Mani and</a:t>
            </a:r>
            <a:r>
              <a:rPr sz="1600" spc="-5" dirty="0">
                <a:solidFill>
                  <a:srgbClr val="595959"/>
                </a:solidFill>
                <a:latin typeface="Times New Roman"/>
                <a:cs typeface="Times New Roman"/>
              </a:rPr>
              <a:t> </a:t>
            </a:r>
            <a:r>
              <a:rPr sz="1600" spc="-15" dirty="0">
                <a:solidFill>
                  <a:srgbClr val="595959"/>
                </a:solidFill>
                <a:latin typeface="Times New Roman"/>
                <a:cs typeface="Times New Roman"/>
              </a:rPr>
              <a:t>Maybury,</a:t>
            </a:r>
            <a:r>
              <a:rPr sz="1600" spc="-10" dirty="0">
                <a:solidFill>
                  <a:srgbClr val="595959"/>
                </a:solidFill>
                <a:latin typeface="Times New Roman"/>
                <a:cs typeface="Times New Roman"/>
              </a:rPr>
              <a:t> </a:t>
            </a:r>
            <a:r>
              <a:rPr sz="1600" dirty="0">
                <a:solidFill>
                  <a:srgbClr val="595959"/>
                </a:solidFill>
                <a:latin typeface="Times New Roman"/>
                <a:cs typeface="Times New Roman"/>
              </a:rPr>
              <a:t>1999</a:t>
            </a:r>
            <a:endParaRPr sz="1600">
              <a:latin typeface="Times New Roman"/>
              <a:cs typeface="Times New Roman"/>
            </a:endParaRPr>
          </a:p>
          <a:p>
            <a:pPr marL="12700">
              <a:lnSpc>
                <a:spcPct val="100000"/>
              </a:lnSpc>
              <a:spcBef>
                <a:spcPts val="1080"/>
              </a:spcBef>
            </a:pPr>
            <a:r>
              <a:rPr sz="2000" b="1" spc="-30" dirty="0">
                <a:solidFill>
                  <a:srgbClr val="595959"/>
                </a:solidFill>
                <a:latin typeface="Times New Roman"/>
                <a:cs typeface="Times New Roman"/>
              </a:rPr>
              <a:t>Types</a:t>
            </a:r>
            <a:r>
              <a:rPr sz="2000" b="1" spc="-15" dirty="0">
                <a:solidFill>
                  <a:srgbClr val="595959"/>
                </a:solidFill>
                <a:latin typeface="Times New Roman"/>
                <a:cs typeface="Times New Roman"/>
              </a:rPr>
              <a:t> </a:t>
            </a:r>
            <a:r>
              <a:rPr sz="2000" b="1" dirty="0">
                <a:solidFill>
                  <a:srgbClr val="595959"/>
                </a:solidFill>
                <a:latin typeface="Times New Roman"/>
                <a:cs typeface="Times New Roman"/>
              </a:rPr>
              <a:t>of</a:t>
            </a:r>
            <a:r>
              <a:rPr sz="2000" b="1" spc="-15" dirty="0">
                <a:solidFill>
                  <a:srgbClr val="595959"/>
                </a:solidFill>
                <a:latin typeface="Times New Roman"/>
                <a:cs typeface="Times New Roman"/>
              </a:rPr>
              <a:t> </a:t>
            </a:r>
            <a:r>
              <a:rPr sz="2000" b="1" spc="-5" dirty="0">
                <a:solidFill>
                  <a:srgbClr val="595959"/>
                </a:solidFill>
                <a:latin typeface="Times New Roman"/>
                <a:cs typeface="Times New Roman"/>
              </a:rPr>
              <a:t>summaries</a:t>
            </a:r>
            <a:r>
              <a:rPr sz="2000" b="1"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current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research</a:t>
            </a:r>
            <a:endParaRPr sz="2000">
              <a:latin typeface="Times New Roman"/>
              <a:cs typeface="Times New Roman"/>
            </a:endParaRPr>
          </a:p>
          <a:p>
            <a:pPr marL="49530">
              <a:lnSpc>
                <a:spcPct val="100000"/>
              </a:lnSpc>
              <a:spcBef>
                <a:spcPts val="5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0000FF"/>
                </a:solidFill>
                <a:latin typeface="Times New Roman"/>
                <a:cs typeface="Times New Roman"/>
              </a:rPr>
              <a:t>Outlines </a:t>
            </a:r>
            <a:r>
              <a:rPr sz="2000" dirty="0">
                <a:solidFill>
                  <a:srgbClr val="0000FF"/>
                </a:solidFill>
                <a:latin typeface="Times New Roman"/>
                <a:cs typeface="Times New Roman"/>
              </a:rPr>
              <a:t>or</a:t>
            </a:r>
            <a:r>
              <a:rPr sz="2000" spc="-5" dirty="0">
                <a:solidFill>
                  <a:srgbClr val="0000FF"/>
                </a:solidFill>
                <a:latin typeface="Times New Roman"/>
                <a:cs typeface="Times New Roman"/>
              </a:rPr>
              <a:t> abstracts</a:t>
            </a:r>
            <a:r>
              <a:rPr sz="2000" spc="-10" dirty="0">
                <a:solidFill>
                  <a:srgbClr val="0000FF"/>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any</a:t>
            </a:r>
            <a:r>
              <a:rPr sz="2000" dirty="0">
                <a:solidFill>
                  <a:srgbClr val="595959"/>
                </a:solidFill>
                <a:latin typeface="Times New Roman"/>
                <a:cs typeface="Times New Roman"/>
              </a:rPr>
              <a:t> </a:t>
            </a:r>
            <a:r>
              <a:rPr sz="2000" spc="-5" dirty="0">
                <a:solidFill>
                  <a:srgbClr val="595959"/>
                </a:solidFill>
                <a:latin typeface="Times New Roman"/>
                <a:cs typeface="Times New Roman"/>
              </a:rPr>
              <a:t>document,</a:t>
            </a:r>
            <a:r>
              <a:rPr sz="2000" dirty="0">
                <a:solidFill>
                  <a:srgbClr val="595959"/>
                </a:solidFill>
                <a:latin typeface="Times New Roman"/>
                <a:cs typeface="Times New Roman"/>
              </a:rPr>
              <a:t> </a:t>
            </a:r>
            <a:r>
              <a:rPr sz="2000" spc="-10" dirty="0">
                <a:solidFill>
                  <a:srgbClr val="595959"/>
                </a:solidFill>
                <a:latin typeface="Times New Roman"/>
                <a:cs typeface="Times New Roman"/>
              </a:rPr>
              <a:t>article,</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etc.</a:t>
            </a:r>
            <a:endParaRPr sz="2000">
              <a:latin typeface="Times New Roman"/>
              <a:cs typeface="Times New Roman"/>
            </a:endParaRPr>
          </a:p>
          <a:p>
            <a:pPr marL="49530">
              <a:lnSpc>
                <a:spcPct val="100000"/>
              </a:lnSpc>
              <a:spcBef>
                <a:spcPts val="3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0000FF"/>
                </a:solidFill>
                <a:latin typeface="Times New Roman"/>
                <a:cs typeface="Times New Roman"/>
              </a:rPr>
              <a:t>Snippets </a:t>
            </a:r>
            <a:r>
              <a:rPr sz="2000" spc="-10" dirty="0">
                <a:solidFill>
                  <a:srgbClr val="0000FF"/>
                </a:solidFill>
                <a:latin typeface="Times New Roman"/>
                <a:cs typeface="Times New Roman"/>
              </a:rPr>
              <a:t>summarizing</a:t>
            </a:r>
            <a:r>
              <a:rPr sz="2000" spc="5" dirty="0">
                <a:solidFill>
                  <a:srgbClr val="0000FF"/>
                </a:solidFill>
                <a:latin typeface="Times New Roman"/>
                <a:cs typeface="Times New Roman"/>
              </a:rPr>
              <a:t> </a:t>
            </a:r>
            <a:r>
              <a:rPr sz="2000" dirty="0">
                <a:solidFill>
                  <a:srgbClr val="0000FF"/>
                </a:solidFill>
                <a:latin typeface="Times New Roman"/>
                <a:cs typeface="Times New Roman"/>
              </a:rPr>
              <a:t>a </a:t>
            </a:r>
            <a:r>
              <a:rPr sz="2000" spc="-5" dirty="0">
                <a:solidFill>
                  <a:srgbClr val="0000FF"/>
                </a:solidFill>
                <a:latin typeface="Times New Roman"/>
                <a:cs typeface="Times New Roman"/>
              </a:rPr>
              <a:t>webpage</a:t>
            </a:r>
            <a:r>
              <a:rPr sz="2000" spc="5" dirty="0">
                <a:solidFill>
                  <a:srgbClr val="0000FF"/>
                </a:solidFill>
                <a:latin typeface="Times New Roman"/>
                <a:cs typeface="Times New Roman"/>
              </a:rPr>
              <a:t> </a:t>
            </a:r>
            <a:r>
              <a:rPr sz="2000" dirty="0">
                <a:solidFill>
                  <a:srgbClr val="595959"/>
                </a:solidFill>
                <a:latin typeface="Times New Roman"/>
                <a:cs typeface="Times New Roman"/>
              </a:rPr>
              <a:t>or</a:t>
            </a:r>
            <a:r>
              <a:rPr sz="2000" spc="-5" dirty="0">
                <a:solidFill>
                  <a:srgbClr val="595959"/>
                </a:solidFill>
                <a:latin typeface="Times New Roman"/>
                <a:cs typeface="Times New Roman"/>
              </a:rPr>
              <a:t> </a:t>
            </a:r>
            <a:r>
              <a:rPr sz="2000" dirty="0">
                <a:solidFill>
                  <a:srgbClr val="595959"/>
                </a:solidFill>
                <a:latin typeface="Times New Roman"/>
                <a:cs typeface="Times New Roman"/>
              </a:rPr>
              <a:t>a </a:t>
            </a:r>
            <a:r>
              <a:rPr sz="2000" spc="-5" dirty="0">
                <a:solidFill>
                  <a:srgbClr val="595959"/>
                </a:solidFill>
                <a:latin typeface="Times New Roman"/>
                <a:cs typeface="Times New Roman"/>
              </a:rPr>
              <a:t>search</a:t>
            </a:r>
            <a:r>
              <a:rPr sz="2000" dirty="0">
                <a:solidFill>
                  <a:srgbClr val="595959"/>
                </a:solidFill>
                <a:latin typeface="Times New Roman"/>
                <a:cs typeface="Times New Roman"/>
              </a:rPr>
              <a:t> </a:t>
            </a:r>
            <a:r>
              <a:rPr sz="2000" spc="-5" dirty="0">
                <a:solidFill>
                  <a:srgbClr val="595959"/>
                </a:solidFill>
                <a:latin typeface="Times New Roman"/>
                <a:cs typeface="Times New Roman"/>
              </a:rPr>
              <a:t>engine</a:t>
            </a:r>
            <a:r>
              <a:rPr sz="2000" dirty="0">
                <a:solidFill>
                  <a:srgbClr val="595959"/>
                </a:solidFill>
                <a:latin typeface="Times New Roman"/>
                <a:cs typeface="Times New Roman"/>
              </a:rPr>
              <a:t> </a:t>
            </a:r>
            <a:r>
              <a:rPr sz="2000" spc="-5" dirty="0">
                <a:solidFill>
                  <a:srgbClr val="595959"/>
                </a:solidFill>
                <a:latin typeface="Times New Roman"/>
                <a:cs typeface="Times New Roman"/>
              </a:rPr>
              <a:t>results page</a:t>
            </a:r>
            <a:endParaRPr sz="2000">
              <a:latin typeface="Times New Roman"/>
              <a:cs typeface="Times New Roman"/>
            </a:endParaRPr>
          </a:p>
          <a:p>
            <a:pPr marL="49530">
              <a:lnSpc>
                <a:spcPct val="100000"/>
              </a:lnSpc>
              <a:spcBef>
                <a:spcPts val="3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0000FF"/>
                </a:solidFill>
                <a:latin typeface="Times New Roman"/>
                <a:cs typeface="Times New Roman"/>
              </a:rPr>
              <a:t>Action</a:t>
            </a:r>
            <a:r>
              <a:rPr sz="2000" dirty="0">
                <a:solidFill>
                  <a:srgbClr val="0000FF"/>
                </a:solidFill>
                <a:latin typeface="Times New Roman"/>
                <a:cs typeface="Times New Roman"/>
              </a:rPr>
              <a:t> </a:t>
            </a:r>
            <a:r>
              <a:rPr sz="2000" spc="-10" dirty="0">
                <a:solidFill>
                  <a:srgbClr val="0000FF"/>
                </a:solidFill>
                <a:latin typeface="Times New Roman"/>
                <a:cs typeface="Times New Roman"/>
              </a:rPr>
              <a:t>items</a:t>
            </a:r>
            <a:r>
              <a:rPr sz="2000" dirty="0">
                <a:solidFill>
                  <a:srgbClr val="0000FF"/>
                </a:solidFill>
                <a:latin typeface="Times New Roman"/>
                <a:cs typeface="Times New Roman"/>
              </a:rPr>
              <a:t> </a:t>
            </a:r>
            <a:r>
              <a:rPr sz="2000" dirty="0">
                <a:solidFill>
                  <a:srgbClr val="595959"/>
                </a:solidFill>
                <a:latin typeface="Times New Roman"/>
                <a:cs typeface="Times New Roman"/>
              </a:rPr>
              <a:t>or</a:t>
            </a:r>
            <a:r>
              <a:rPr sz="2000" spc="-5" dirty="0">
                <a:solidFill>
                  <a:srgbClr val="595959"/>
                </a:solidFill>
                <a:latin typeface="Times New Roman"/>
                <a:cs typeface="Times New Roman"/>
              </a:rPr>
              <a:t> other </a:t>
            </a:r>
            <a:r>
              <a:rPr sz="2000" spc="-10" dirty="0">
                <a:solidFill>
                  <a:srgbClr val="595959"/>
                </a:solidFill>
                <a:latin typeface="Times New Roman"/>
                <a:cs typeface="Times New Roman"/>
              </a:rPr>
              <a:t>summaries</a:t>
            </a:r>
            <a:r>
              <a:rPr sz="2000" dirty="0">
                <a:solidFill>
                  <a:srgbClr val="595959"/>
                </a:solidFill>
                <a:latin typeface="Times New Roman"/>
                <a:cs typeface="Times New Roman"/>
              </a:rPr>
              <a:t> of</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business</a:t>
            </a:r>
            <a:r>
              <a:rPr sz="2000" dirty="0">
                <a:solidFill>
                  <a:srgbClr val="595959"/>
                </a:solidFill>
                <a:latin typeface="Times New Roman"/>
                <a:cs typeface="Times New Roman"/>
              </a:rPr>
              <a:t> </a:t>
            </a:r>
            <a:r>
              <a:rPr sz="2000" spc="-10" dirty="0">
                <a:solidFill>
                  <a:srgbClr val="595959"/>
                </a:solidFill>
                <a:latin typeface="Times New Roman"/>
                <a:cs typeface="Times New Roman"/>
              </a:rPr>
              <a:t>meeting</a:t>
            </a:r>
            <a:endParaRPr sz="2000">
              <a:latin typeface="Times New Roman"/>
              <a:cs typeface="Times New Roman"/>
            </a:endParaRPr>
          </a:p>
          <a:p>
            <a:pPr marL="49530">
              <a:lnSpc>
                <a:spcPct val="100000"/>
              </a:lnSpc>
              <a:spcBef>
                <a:spcPts val="3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0000FF"/>
                </a:solidFill>
                <a:latin typeface="Times New Roman"/>
                <a:cs typeface="Times New Roman"/>
              </a:rPr>
              <a:t>Summaries</a:t>
            </a:r>
            <a:r>
              <a:rPr sz="2000" spc="-15" dirty="0">
                <a:solidFill>
                  <a:srgbClr val="0000FF"/>
                </a:solidFill>
                <a:latin typeface="Times New Roman"/>
                <a:cs typeface="Times New Roman"/>
              </a:rPr>
              <a:t> </a:t>
            </a:r>
            <a:r>
              <a:rPr sz="2000" dirty="0">
                <a:solidFill>
                  <a:srgbClr val="0000FF"/>
                </a:solidFill>
                <a:latin typeface="Times New Roman"/>
                <a:cs typeface="Times New Roman"/>
              </a:rPr>
              <a:t>of</a:t>
            </a:r>
            <a:r>
              <a:rPr sz="2000" spc="-10" dirty="0">
                <a:solidFill>
                  <a:srgbClr val="0000FF"/>
                </a:solidFill>
                <a:latin typeface="Times New Roman"/>
                <a:cs typeface="Times New Roman"/>
              </a:rPr>
              <a:t> email</a:t>
            </a:r>
            <a:r>
              <a:rPr sz="2000" spc="-20" dirty="0">
                <a:solidFill>
                  <a:srgbClr val="0000FF"/>
                </a:solidFill>
                <a:latin typeface="Times New Roman"/>
                <a:cs typeface="Times New Roman"/>
              </a:rPr>
              <a:t> </a:t>
            </a:r>
            <a:r>
              <a:rPr sz="2000" spc="-5" dirty="0">
                <a:solidFill>
                  <a:srgbClr val="0000FF"/>
                </a:solidFill>
                <a:latin typeface="Times New Roman"/>
                <a:cs typeface="Times New Roman"/>
              </a:rPr>
              <a:t>threads</a:t>
            </a:r>
            <a:endParaRPr sz="2000">
              <a:latin typeface="Times New Roman"/>
              <a:cs typeface="Times New Roman"/>
            </a:endParaRPr>
          </a:p>
          <a:p>
            <a:pPr marL="49530">
              <a:lnSpc>
                <a:spcPct val="100000"/>
              </a:lnSpc>
              <a:spcBef>
                <a:spcPts val="3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0000FF"/>
                </a:solidFill>
                <a:latin typeface="Times New Roman"/>
                <a:cs typeface="Times New Roman"/>
              </a:rPr>
              <a:t>Simplifying</a:t>
            </a:r>
            <a:r>
              <a:rPr sz="2000" spc="-10" dirty="0">
                <a:solidFill>
                  <a:srgbClr val="0000FF"/>
                </a:solidFill>
                <a:latin typeface="Times New Roman"/>
                <a:cs typeface="Times New Roman"/>
              </a:rPr>
              <a:t> </a:t>
            </a:r>
            <a:r>
              <a:rPr sz="2000" spc="-5" dirty="0">
                <a:solidFill>
                  <a:srgbClr val="0000FF"/>
                </a:solidFill>
                <a:latin typeface="Times New Roman"/>
                <a:cs typeface="Times New Roman"/>
              </a:rPr>
              <a:t>text</a:t>
            </a:r>
            <a:r>
              <a:rPr sz="2000" spc="-10" dirty="0">
                <a:solidFill>
                  <a:srgbClr val="0000FF"/>
                </a:solidFill>
                <a:latin typeface="Times New Roman"/>
                <a:cs typeface="Times New Roman"/>
              </a:rPr>
              <a:t> </a:t>
            </a:r>
            <a:r>
              <a:rPr sz="2000" dirty="0">
                <a:solidFill>
                  <a:srgbClr val="595959"/>
                </a:solidFill>
                <a:latin typeface="Times New Roman"/>
                <a:cs typeface="Times New Roman"/>
              </a:rPr>
              <a:t>by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compressing sentences</a:t>
            </a:r>
            <a:endParaRPr sz="2000">
              <a:latin typeface="Times New Roman"/>
              <a:cs typeface="Times New Roman"/>
            </a:endParaRPr>
          </a:p>
          <a:p>
            <a:pPr marL="49530">
              <a:lnSpc>
                <a:spcPct val="100000"/>
              </a:lnSpc>
              <a:spcBef>
                <a:spcPts val="300"/>
              </a:spcBef>
            </a:pPr>
            <a:r>
              <a:rPr sz="2000" spc="-15" dirty="0">
                <a:solidFill>
                  <a:srgbClr val="002060"/>
                </a:solidFill>
                <a:latin typeface="Impact"/>
                <a:cs typeface="Impact"/>
              </a:rPr>
              <a:t>­</a:t>
            </a:r>
            <a:r>
              <a:rPr sz="2000" spc="125" dirty="0">
                <a:solidFill>
                  <a:srgbClr val="002060"/>
                </a:solidFill>
                <a:latin typeface="Impact"/>
                <a:cs typeface="Impact"/>
              </a:rPr>
              <a:t> </a:t>
            </a:r>
            <a:r>
              <a:rPr sz="2000" dirty="0">
                <a:solidFill>
                  <a:srgbClr val="0000FF"/>
                </a:solidFill>
                <a:latin typeface="Times New Roman"/>
                <a:cs typeface="Times New Roman"/>
              </a:rPr>
              <a:t>Keyword</a:t>
            </a:r>
            <a:r>
              <a:rPr sz="2000" spc="-15" dirty="0">
                <a:solidFill>
                  <a:srgbClr val="0000FF"/>
                </a:solidFill>
                <a:latin typeface="Times New Roman"/>
                <a:cs typeface="Times New Roman"/>
              </a:rPr>
              <a:t> </a:t>
            </a:r>
            <a:r>
              <a:rPr sz="2000" spc="-5" dirty="0">
                <a:solidFill>
                  <a:srgbClr val="0000FF"/>
                </a:solidFill>
                <a:latin typeface="Times New Roman"/>
                <a:cs typeface="Times New Roman"/>
              </a:rPr>
              <a:t>extraction</a:t>
            </a:r>
            <a:endParaRPr sz="200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085205" cy="574040"/>
          </a:xfrm>
          <a:prstGeom prst="rect">
            <a:avLst/>
          </a:prstGeom>
        </p:spPr>
        <p:txBody>
          <a:bodyPr vert="horz" wrap="square" lIns="0" tIns="12700" rIns="0" bIns="0" rtlCol="0">
            <a:spAutoFit/>
          </a:bodyPr>
          <a:lstStyle/>
          <a:p>
            <a:pPr marL="12700">
              <a:lnSpc>
                <a:spcPct val="100000"/>
              </a:lnSpc>
              <a:spcBef>
                <a:spcPts val="100"/>
              </a:spcBef>
            </a:pPr>
            <a:r>
              <a:rPr sz="3600" spc="80" dirty="0"/>
              <a:t>Single</a:t>
            </a:r>
            <a:r>
              <a:rPr sz="3600" spc="190" dirty="0"/>
              <a:t> </a:t>
            </a:r>
            <a:r>
              <a:rPr sz="3600" spc="65" dirty="0"/>
              <a:t>vs.</a:t>
            </a:r>
            <a:r>
              <a:rPr sz="3600" spc="190" dirty="0"/>
              <a:t> </a:t>
            </a:r>
            <a:r>
              <a:rPr sz="3600" spc="80" dirty="0"/>
              <a:t>Multiple</a:t>
            </a:r>
            <a:r>
              <a:rPr sz="3600" spc="190" dirty="0"/>
              <a:t> </a:t>
            </a:r>
            <a:r>
              <a:rPr sz="3600" spc="95" dirty="0"/>
              <a:t>Documents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
        <p:nvSpPr>
          <p:cNvPr id="3" name="object 3"/>
          <p:cNvSpPr txBox="1"/>
          <p:nvPr/>
        </p:nvSpPr>
        <p:spPr>
          <a:xfrm>
            <a:off x="817849" y="1857472"/>
            <a:ext cx="6924675" cy="353695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Single-document</a:t>
            </a:r>
            <a:r>
              <a:rPr sz="2200" dirty="0">
                <a:solidFill>
                  <a:srgbClr val="595959"/>
                </a:solidFill>
                <a:latin typeface="Times New Roman"/>
                <a:cs typeface="Times New Roman"/>
              </a:rPr>
              <a:t> </a:t>
            </a:r>
            <a:r>
              <a:rPr sz="2200" spc="-5" dirty="0">
                <a:solidFill>
                  <a:srgbClr val="595959"/>
                </a:solidFill>
                <a:latin typeface="Times New Roman"/>
                <a:cs typeface="Times New Roman"/>
              </a:rPr>
              <a:t>summarization</a:t>
            </a:r>
            <a:endParaRPr sz="2200">
              <a:latin typeface="Times New Roman"/>
              <a:cs typeface="Times New Roman"/>
            </a:endParaRPr>
          </a:p>
          <a:p>
            <a:pPr marL="186690" marR="5080" indent="-137160">
              <a:lnSpc>
                <a:spcPct val="100000"/>
              </a:lnSpc>
              <a:spcBef>
                <a:spcPts val="8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Given</a:t>
            </a:r>
            <a:r>
              <a:rPr sz="2000" dirty="0">
                <a:solidFill>
                  <a:srgbClr val="595959"/>
                </a:solidFill>
                <a:latin typeface="Times New Roman"/>
                <a:cs typeface="Times New Roman"/>
              </a:rPr>
              <a:t> a</a:t>
            </a:r>
            <a:r>
              <a:rPr sz="2000" spc="-5" dirty="0">
                <a:solidFill>
                  <a:srgbClr val="595959"/>
                </a:solidFill>
                <a:latin typeface="Times New Roman"/>
                <a:cs typeface="Times New Roman"/>
              </a:rPr>
              <a:t> single document,</a:t>
            </a:r>
            <a:r>
              <a:rPr sz="2000" dirty="0">
                <a:solidFill>
                  <a:srgbClr val="595959"/>
                </a:solidFill>
                <a:latin typeface="Times New Roman"/>
                <a:cs typeface="Times New Roman"/>
              </a:rPr>
              <a:t> </a:t>
            </a:r>
            <a:r>
              <a:rPr sz="2000" spc="-5" dirty="0">
                <a:solidFill>
                  <a:srgbClr val="595959"/>
                </a:solidFill>
                <a:latin typeface="Times New Roman"/>
                <a:cs typeface="Times New Roman"/>
              </a:rPr>
              <a:t>produce </a:t>
            </a:r>
            <a:r>
              <a:rPr sz="2000" dirty="0">
                <a:solidFill>
                  <a:srgbClr val="595959"/>
                </a:solidFill>
                <a:latin typeface="Times New Roman"/>
                <a:cs typeface="Times New Roman"/>
              </a:rPr>
              <a:t>a</a:t>
            </a:r>
            <a:r>
              <a:rPr sz="2000" spc="-5" dirty="0">
                <a:solidFill>
                  <a:srgbClr val="595959"/>
                </a:solidFill>
                <a:latin typeface="Times New Roman"/>
                <a:cs typeface="Times New Roman"/>
              </a:rPr>
              <a:t> gist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content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form </a:t>
            </a:r>
            <a:r>
              <a:rPr sz="2000" spc="-484"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a:t>
            </a:r>
            <a:r>
              <a:rPr sz="2000" dirty="0">
                <a:solidFill>
                  <a:srgbClr val="595959"/>
                </a:solidFill>
                <a:latin typeface="Times New Roman"/>
                <a:cs typeface="Times New Roman"/>
              </a:rPr>
              <a:t> </a:t>
            </a:r>
            <a:r>
              <a:rPr sz="2000" spc="-5" dirty="0">
                <a:solidFill>
                  <a:srgbClr val="595959"/>
                </a:solidFill>
                <a:latin typeface="Times New Roman"/>
                <a:cs typeface="Times New Roman"/>
              </a:rPr>
              <a:t>abstract</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5" dirty="0">
                <a:solidFill>
                  <a:srgbClr val="595959"/>
                </a:solidFill>
                <a:latin typeface="Times New Roman"/>
                <a:cs typeface="Times New Roman"/>
              </a:rPr>
              <a:t> outline</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Multiple-document</a:t>
            </a:r>
            <a:r>
              <a:rPr sz="2200" dirty="0">
                <a:solidFill>
                  <a:srgbClr val="595959"/>
                </a:solidFill>
                <a:latin typeface="Times New Roman"/>
                <a:cs typeface="Times New Roman"/>
              </a:rPr>
              <a:t> </a:t>
            </a:r>
            <a:r>
              <a:rPr sz="2200" spc="-5" dirty="0">
                <a:solidFill>
                  <a:srgbClr val="595959"/>
                </a:solidFill>
                <a:latin typeface="Times New Roman"/>
                <a:cs typeface="Times New Roman"/>
              </a:rPr>
              <a:t>summarization</a:t>
            </a:r>
            <a:endParaRPr sz="2200">
              <a:latin typeface="Times New Roman"/>
              <a:cs typeface="Times New Roman"/>
            </a:endParaRPr>
          </a:p>
          <a:p>
            <a:pPr marL="186690" marR="394335" indent="-137160" algn="just">
              <a:lnSpc>
                <a:spcPct val="100000"/>
              </a:lnSpc>
              <a:spcBef>
                <a:spcPts val="760"/>
              </a:spcBef>
            </a:pPr>
            <a:r>
              <a:rPr sz="2000" spc="-15" dirty="0">
                <a:solidFill>
                  <a:srgbClr val="002060"/>
                </a:solidFill>
                <a:latin typeface="Impact"/>
                <a:cs typeface="Impact"/>
              </a:rPr>
              <a:t>­ </a:t>
            </a:r>
            <a:r>
              <a:rPr sz="2000" spc="-5" dirty="0">
                <a:solidFill>
                  <a:srgbClr val="595959"/>
                </a:solidFill>
                <a:latin typeface="Times New Roman"/>
                <a:cs typeface="Times New Roman"/>
              </a:rPr>
              <a:t>Given </a:t>
            </a:r>
            <a:r>
              <a:rPr sz="2000" dirty="0">
                <a:solidFill>
                  <a:srgbClr val="595959"/>
                </a:solidFill>
                <a:latin typeface="Times New Roman"/>
                <a:cs typeface="Times New Roman"/>
              </a:rPr>
              <a:t>a </a:t>
            </a:r>
            <a:r>
              <a:rPr sz="2000" spc="-5" dirty="0">
                <a:solidFill>
                  <a:srgbClr val="595959"/>
                </a:solidFill>
                <a:latin typeface="Times New Roman"/>
                <a:cs typeface="Times New Roman"/>
              </a:rPr>
              <a:t>group </a:t>
            </a:r>
            <a:r>
              <a:rPr sz="2000" dirty="0">
                <a:solidFill>
                  <a:srgbClr val="595959"/>
                </a:solidFill>
                <a:latin typeface="Times New Roman"/>
                <a:cs typeface="Times New Roman"/>
              </a:rPr>
              <a:t>of </a:t>
            </a:r>
            <a:r>
              <a:rPr sz="2000" spc="-5" dirty="0">
                <a:solidFill>
                  <a:srgbClr val="595959"/>
                </a:solidFill>
                <a:latin typeface="Times New Roman"/>
                <a:cs typeface="Times New Roman"/>
              </a:rPr>
              <a:t>documents, produce </a:t>
            </a:r>
            <a:r>
              <a:rPr sz="2000" dirty="0">
                <a:solidFill>
                  <a:srgbClr val="595959"/>
                </a:solidFill>
                <a:latin typeface="Times New Roman"/>
                <a:cs typeface="Times New Roman"/>
              </a:rPr>
              <a:t>a </a:t>
            </a:r>
            <a:r>
              <a:rPr sz="2000" spc="-5" dirty="0">
                <a:solidFill>
                  <a:srgbClr val="595959"/>
                </a:solidFill>
                <a:latin typeface="Times New Roman"/>
                <a:cs typeface="Times New Roman"/>
              </a:rPr>
              <a:t>gist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 content and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create </a:t>
            </a:r>
            <a:r>
              <a:rPr sz="2000" dirty="0">
                <a:solidFill>
                  <a:srgbClr val="595959"/>
                </a:solidFill>
                <a:latin typeface="Times New Roman"/>
                <a:cs typeface="Times New Roman"/>
              </a:rPr>
              <a:t>a </a:t>
            </a:r>
            <a:r>
              <a:rPr sz="2000" spc="-5" dirty="0">
                <a:solidFill>
                  <a:srgbClr val="595959"/>
                </a:solidFill>
                <a:latin typeface="Times New Roman"/>
                <a:cs typeface="Times New Roman"/>
              </a:rPr>
              <a:t>cohesive answer that combines information from each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document</a:t>
            </a:r>
            <a:endParaRPr sz="2000">
              <a:latin typeface="Times New Roman"/>
              <a:cs typeface="Times New Roman"/>
            </a:endParaRPr>
          </a:p>
          <a:p>
            <a:pPr marL="232410" algn="just">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A</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series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news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stories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on</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same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event</a:t>
            </a:r>
            <a:endParaRPr sz="2000">
              <a:latin typeface="Times New Roman"/>
              <a:cs typeface="Times New Roman"/>
            </a:endParaRPr>
          </a:p>
          <a:p>
            <a:pPr marL="232410" algn="just">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spc="-5" dirty="0">
                <a:solidFill>
                  <a:srgbClr val="595959"/>
                </a:solidFill>
                <a:latin typeface="Times New Roman"/>
                <a:cs typeface="Times New Roman"/>
              </a:rPr>
              <a:t>set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webpages about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some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topic </a:t>
            </a:r>
            <a:r>
              <a:rPr sz="2000" dirty="0">
                <a:solidFill>
                  <a:srgbClr val="595959"/>
                </a:solidFill>
                <a:latin typeface="Times New Roman"/>
                <a:cs typeface="Times New Roman"/>
              </a:rPr>
              <a:t>or</a:t>
            </a:r>
            <a:r>
              <a:rPr sz="2000" spc="-5" dirty="0">
                <a:solidFill>
                  <a:srgbClr val="595959"/>
                </a:solidFill>
                <a:latin typeface="Times New Roman"/>
                <a:cs typeface="Times New Roman"/>
              </a:rPr>
              <a:t> question</a:t>
            </a:r>
            <a:endParaRPr sz="200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836285" cy="665480"/>
          </a:xfrm>
          <a:prstGeom prst="rect">
            <a:avLst/>
          </a:prstGeom>
        </p:spPr>
        <p:txBody>
          <a:bodyPr vert="horz" wrap="square" lIns="0" tIns="12700" rIns="0" bIns="0" rtlCol="0">
            <a:spAutoFit/>
          </a:bodyPr>
          <a:lstStyle/>
          <a:p>
            <a:pPr marL="12700">
              <a:lnSpc>
                <a:spcPct val="100000"/>
              </a:lnSpc>
              <a:spcBef>
                <a:spcPts val="100"/>
              </a:spcBef>
            </a:pPr>
            <a:r>
              <a:rPr spc="85" dirty="0"/>
              <a:t>Extractive</a:t>
            </a:r>
            <a:r>
              <a:rPr spc="175" dirty="0"/>
              <a:t> </a:t>
            </a:r>
            <a:r>
              <a:rPr spc="65" dirty="0"/>
              <a:t>vs.</a:t>
            </a:r>
            <a:r>
              <a:rPr spc="-50" dirty="0"/>
              <a:t> </a:t>
            </a:r>
            <a:r>
              <a:rPr spc="85" dirty="0"/>
              <a:t>Abstractive</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
        <p:nvSpPr>
          <p:cNvPr id="3" name="object 3"/>
          <p:cNvSpPr txBox="1"/>
          <p:nvPr/>
        </p:nvSpPr>
        <p:spPr>
          <a:xfrm>
            <a:off x="773027" y="1801592"/>
            <a:ext cx="6752590" cy="3008630"/>
          </a:xfrm>
          <a:prstGeom prst="rect">
            <a:avLst/>
          </a:prstGeom>
        </p:spPr>
        <p:txBody>
          <a:bodyPr vert="horz" wrap="square" lIns="0" tIns="188595" rIns="0" bIns="0" rtlCol="0">
            <a:spAutoFit/>
          </a:bodyPr>
          <a:lstStyle/>
          <a:p>
            <a:pPr marL="12700">
              <a:lnSpc>
                <a:spcPct val="100000"/>
              </a:lnSpc>
              <a:spcBef>
                <a:spcPts val="1485"/>
              </a:spcBef>
            </a:pPr>
            <a:r>
              <a:rPr sz="2200" spc="-5" dirty="0">
                <a:solidFill>
                  <a:srgbClr val="595959"/>
                </a:solidFill>
                <a:latin typeface="Times New Roman"/>
                <a:cs typeface="Times New Roman"/>
              </a:rPr>
              <a:t>Abstractive</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summarization</a:t>
            </a:r>
            <a:endParaRPr sz="2200">
              <a:latin typeface="Times New Roman"/>
              <a:cs typeface="Times New Roman"/>
            </a:endParaRPr>
          </a:p>
          <a:p>
            <a:pPr marL="186055" marR="5080" indent="-137160">
              <a:lnSpc>
                <a:spcPct val="100000"/>
              </a:lnSpc>
              <a:spcBef>
                <a:spcPts val="1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Express the ideas 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source documents using</a:t>
            </a:r>
            <a:r>
              <a:rPr sz="2000" dirty="0">
                <a:solidFill>
                  <a:srgbClr val="595959"/>
                </a:solidFill>
                <a:latin typeface="Times New Roman"/>
                <a:cs typeface="Times New Roman"/>
              </a:rPr>
              <a:t> </a:t>
            </a:r>
            <a:r>
              <a:rPr sz="2000" spc="-5" dirty="0">
                <a:solidFill>
                  <a:srgbClr val="595959"/>
                </a:solidFill>
                <a:latin typeface="Times New Roman"/>
                <a:cs typeface="Times New Roman"/>
              </a:rPr>
              <a:t>(at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least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 part)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different</a:t>
            </a:r>
            <a:r>
              <a:rPr sz="2000" spc="-15" dirty="0">
                <a:solidFill>
                  <a:srgbClr val="595959"/>
                </a:solidFill>
                <a:latin typeface="Times New Roman"/>
                <a:cs typeface="Times New Roman"/>
              </a:rPr>
              <a:t> </a:t>
            </a:r>
            <a:r>
              <a:rPr sz="2000" dirty="0">
                <a:solidFill>
                  <a:srgbClr val="595959"/>
                </a:solidFill>
                <a:latin typeface="Times New Roman"/>
                <a:cs typeface="Times New Roman"/>
              </a:rPr>
              <a:t>words</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How</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humans</a:t>
            </a:r>
            <a:r>
              <a:rPr sz="2000" dirty="0">
                <a:solidFill>
                  <a:srgbClr val="595959"/>
                </a:solidFill>
                <a:latin typeface="Times New Roman"/>
                <a:cs typeface="Times New Roman"/>
              </a:rPr>
              <a:t> </a:t>
            </a:r>
            <a:r>
              <a:rPr sz="2000" spc="-10" dirty="0">
                <a:solidFill>
                  <a:srgbClr val="595959"/>
                </a:solidFill>
                <a:latin typeface="Times New Roman"/>
                <a:cs typeface="Times New Roman"/>
              </a:rPr>
              <a:t>typically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approach</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summarization</a:t>
            </a:r>
            <a:endParaRPr sz="2000">
              <a:latin typeface="Times New Roman"/>
              <a:cs typeface="Times New Roman"/>
            </a:endParaRPr>
          </a:p>
          <a:p>
            <a:pPr marL="12700">
              <a:lnSpc>
                <a:spcPct val="100000"/>
              </a:lnSpc>
              <a:spcBef>
                <a:spcPts val="1200"/>
              </a:spcBef>
            </a:pPr>
            <a:r>
              <a:rPr sz="2200" spc="-5" dirty="0">
                <a:solidFill>
                  <a:srgbClr val="595959"/>
                </a:solidFill>
                <a:latin typeface="Times New Roman"/>
                <a:cs typeface="Times New Roman"/>
              </a:rPr>
              <a:t>Extractive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summarization</a:t>
            </a:r>
            <a:endParaRPr sz="2200">
              <a:latin typeface="Times New Roman"/>
              <a:cs typeface="Times New Roman"/>
            </a:endParaRPr>
          </a:p>
          <a:p>
            <a:pPr marL="186055" marR="468630" indent="-137160">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Create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summary 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phrases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sentences in the source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document(s)</a:t>
            </a:r>
            <a:endParaRPr sz="2000">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70426"/>
            <a:ext cx="5720080" cy="513080"/>
          </a:xfrm>
          <a:prstGeom prst="rect">
            <a:avLst/>
          </a:prstGeom>
        </p:spPr>
        <p:txBody>
          <a:bodyPr vert="horz" wrap="square" lIns="0" tIns="12700" rIns="0" bIns="0" rtlCol="0">
            <a:spAutoFit/>
          </a:bodyPr>
          <a:lstStyle/>
          <a:p>
            <a:pPr marL="12700">
              <a:lnSpc>
                <a:spcPct val="100000"/>
              </a:lnSpc>
              <a:spcBef>
                <a:spcPts val="100"/>
              </a:spcBef>
            </a:pPr>
            <a:r>
              <a:rPr sz="3200" spc="80" dirty="0"/>
              <a:t>Example</a:t>
            </a:r>
            <a:r>
              <a:rPr sz="3200" spc="190" dirty="0"/>
              <a:t> </a:t>
            </a:r>
            <a:r>
              <a:rPr sz="3200" spc="50" dirty="0"/>
              <a:t>of</a:t>
            </a:r>
            <a:r>
              <a:rPr sz="3200" spc="185" dirty="0"/>
              <a:t> </a:t>
            </a:r>
            <a:r>
              <a:rPr sz="3200" spc="85" dirty="0"/>
              <a:t>Extractive</a:t>
            </a:r>
            <a:r>
              <a:rPr sz="3200" spc="195" dirty="0"/>
              <a:t> </a:t>
            </a:r>
            <a:r>
              <a:rPr sz="3200" spc="80" dirty="0"/>
              <a:t>Summary</a:t>
            </a:r>
            <a:endParaRPr sz="320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
        <p:nvSpPr>
          <p:cNvPr id="3" name="object 3"/>
          <p:cNvSpPr txBox="1">
            <a:spLocks noGrp="1"/>
          </p:cNvSpPr>
          <p:nvPr>
            <p:ph sz="half" idx="2"/>
          </p:nvPr>
        </p:nvSpPr>
        <p:spPr>
          <a:prstGeom prst="rect">
            <a:avLst/>
          </a:prstGeom>
        </p:spPr>
        <p:txBody>
          <a:bodyPr vert="horz" wrap="square" lIns="0" tIns="12700" rIns="0" bIns="0" rtlCol="0">
            <a:spAutoFit/>
          </a:bodyPr>
          <a:lstStyle/>
          <a:p>
            <a:pPr marL="12700" marR="113664">
              <a:lnSpc>
                <a:spcPct val="100000"/>
              </a:lnSpc>
              <a:spcBef>
                <a:spcPts val="100"/>
              </a:spcBef>
            </a:pPr>
            <a:r>
              <a:rPr spc="-5" dirty="0"/>
              <a:t>This example summary is </a:t>
            </a:r>
            <a:r>
              <a:rPr dirty="0"/>
              <a:t> </a:t>
            </a:r>
            <a:r>
              <a:rPr spc="-5" dirty="0"/>
              <a:t>produced</a:t>
            </a:r>
            <a:r>
              <a:rPr spc="-10" dirty="0"/>
              <a:t> </a:t>
            </a:r>
            <a:r>
              <a:rPr dirty="0"/>
              <a:t>by</a:t>
            </a:r>
            <a:r>
              <a:rPr spc="-5" dirty="0"/>
              <a:t> an</a:t>
            </a:r>
            <a:r>
              <a:rPr spc="-10" dirty="0"/>
              <a:t> </a:t>
            </a:r>
            <a:r>
              <a:rPr spc="-5" dirty="0"/>
              <a:t>online</a:t>
            </a:r>
            <a:r>
              <a:rPr spc="-10" dirty="0"/>
              <a:t> </a:t>
            </a:r>
            <a:r>
              <a:rPr spc="-5" dirty="0"/>
              <a:t>demo </a:t>
            </a:r>
            <a:r>
              <a:rPr spc="-10" dirty="0"/>
              <a:t>site.</a:t>
            </a:r>
          </a:p>
          <a:p>
            <a:pPr marL="12700" marR="234315">
              <a:lnSpc>
                <a:spcPct val="100000"/>
              </a:lnSpc>
              <a:spcBef>
                <a:spcPts val="800"/>
              </a:spcBef>
            </a:pPr>
            <a:r>
              <a:rPr dirty="0"/>
              <a:t>On </a:t>
            </a:r>
            <a:r>
              <a:rPr spc="-5" dirty="0"/>
              <a:t>the next slide, about half the </a:t>
            </a:r>
            <a:r>
              <a:rPr spc="-484" dirty="0"/>
              <a:t> </a:t>
            </a:r>
            <a:r>
              <a:rPr dirty="0"/>
              <a:t>news</a:t>
            </a:r>
            <a:r>
              <a:rPr spc="-10" dirty="0"/>
              <a:t> article </a:t>
            </a:r>
            <a:r>
              <a:rPr spc="-5" dirty="0"/>
              <a:t>is</a:t>
            </a:r>
            <a:r>
              <a:rPr spc="-10" dirty="0"/>
              <a:t> </a:t>
            </a:r>
            <a:r>
              <a:rPr dirty="0"/>
              <a:t>shown.</a:t>
            </a:r>
          </a:p>
          <a:p>
            <a:pPr marL="186690" marR="157480" indent="-137160">
              <a:lnSpc>
                <a:spcPct val="101899"/>
              </a:lnSpc>
              <a:spcBef>
                <a:spcPts val="455"/>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t>Summary </a:t>
            </a:r>
            <a:r>
              <a:rPr sz="1800" dirty="0"/>
              <a:t>does</a:t>
            </a:r>
            <a:r>
              <a:rPr sz="1800" spc="-10" dirty="0"/>
              <a:t> </a:t>
            </a:r>
            <a:r>
              <a:rPr sz="1800" dirty="0"/>
              <a:t>not</a:t>
            </a:r>
            <a:r>
              <a:rPr sz="1800" spc="-15" dirty="0"/>
              <a:t> </a:t>
            </a:r>
            <a:r>
              <a:rPr sz="1800" spc="-5" dirty="0"/>
              <a:t>paraphrase </a:t>
            </a:r>
            <a:r>
              <a:rPr sz="1800" dirty="0"/>
              <a:t>any </a:t>
            </a:r>
            <a:r>
              <a:rPr sz="1800" spc="-434" dirty="0"/>
              <a:t> </a:t>
            </a:r>
            <a:r>
              <a:rPr sz="1800" spc="-5" dirty="0"/>
              <a:t>sentences</a:t>
            </a:r>
            <a:endParaRPr sz="1800">
              <a:latin typeface="Impact"/>
              <a:cs typeface="Impact"/>
            </a:endParaRPr>
          </a:p>
          <a:p>
            <a:pPr marL="186690" marR="24130" indent="-137160">
              <a:lnSpc>
                <a:spcPts val="2100"/>
              </a:lnSpc>
              <a:spcBef>
                <a:spcPts val="459"/>
              </a:spcBef>
            </a:pPr>
            <a:r>
              <a:rPr sz="1800" spc="-10" dirty="0">
                <a:solidFill>
                  <a:srgbClr val="002060"/>
                </a:solidFill>
                <a:latin typeface="Impact"/>
                <a:cs typeface="Impact"/>
              </a:rPr>
              <a:t>­</a:t>
            </a:r>
            <a:r>
              <a:rPr sz="1800" spc="-5" dirty="0">
                <a:solidFill>
                  <a:srgbClr val="002060"/>
                </a:solidFill>
                <a:latin typeface="Impact"/>
                <a:cs typeface="Impact"/>
              </a:rPr>
              <a:t> </a:t>
            </a:r>
            <a:r>
              <a:rPr sz="1800" spc="-5" dirty="0"/>
              <a:t>Extracted sentences </a:t>
            </a:r>
            <a:r>
              <a:rPr sz="1800" dirty="0"/>
              <a:t>occur </a:t>
            </a:r>
            <a:r>
              <a:rPr sz="1800" spc="-5" dirty="0"/>
              <a:t>primarily </a:t>
            </a:r>
            <a:r>
              <a:rPr sz="1800" spc="-440" dirty="0"/>
              <a:t> </a:t>
            </a:r>
            <a:r>
              <a:rPr sz="1800" dirty="0"/>
              <a:t>near</a:t>
            </a:r>
            <a:r>
              <a:rPr sz="1800" spc="-5" dirty="0"/>
              <a:t> the</a:t>
            </a:r>
            <a:r>
              <a:rPr sz="1800" dirty="0"/>
              <a:t> </a:t>
            </a:r>
            <a:r>
              <a:rPr sz="1800" spc="-5" dirty="0"/>
              <a:t>beginning </a:t>
            </a:r>
            <a:r>
              <a:rPr sz="1800" dirty="0"/>
              <a:t>of </a:t>
            </a:r>
            <a:r>
              <a:rPr sz="1800" spc="-5" dirty="0"/>
              <a:t>the article</a:t>
            </a:r>
            <a:endParaRPr sz="1800">
              <a:latin typeface="Impact"/>
              <a:cs typeface="Impact"/>
            </a:endParaRPr>
          </a:p>
          <a:p>
            <a:pPr marL="12700" marR="5080">
              <a:lnSpc>
                <a:spcPct val="100000"/>
              </a:lnSpc>
              <a:spcBef>
                <a:spcPts val="580"/>
              </a:spcBef>
            </a:pPr>
            <a:r>
              <a:rPr spc="-5" dirty="0"/>
              <a:t>More </a:t>
            </a:r>
            <a:r>
              <a:rPr spc="-20" dirty="0"/>
              <a:t>generally, </a:t>
            </a:r>
            <a:r>
              <a:rPr spc="-5" dirty="0"/>
              <a:t>paraphrasing may </a:t>
            </a:r>
            <a:r>
              <a:rPr spc="-484" dirty="0"/>
              <a:t> </a:t>
            </a:r>
            <a:r>
              <a:rPr dirty="0"/>
              <a:t>be </a:t>
            </a:r>
            <a:r>
              <a:rPr spc="-5" dirty="0"/>
              <a:t>needed to correct dangling </a:t>
            </a:r>
            <a:r>
              <a:rPr dirty="0"/>
              <a:t> </a:t>
            </a:r>
            <a:r>
              <a:rPr spc="-5" dirty="0"/>
              <a:t>references.</a:t>
            </a:r>
          </a:p>
          <a:p>
            <a:pPr marL="48895">
              <a:lnSpc>
                <a:spcPct val="100000"/>
              </a:lnSpc>
              <a:spcBef>
                <a:spcPts val="800"/>
              </a:spcBef>
            </a:pPr>
            <a:r>
              <a:rPr sz="1800" spc="-10" dirty="0">
                <a:solidFill>
                  <a:srgbClr val="002060"/>
                </a:solidFill>
                <a:latin typeface="Impact"/>
                <a:cs typeface="Impact"/>
              </a:rPr>
              <a:t>­</a:t>
            </a:r>
            <a:r>
              <a:rPr sz="1800" spc="229" dirty="0">
                <a:solidFill>
                  <a:srgbClr val="002060"/>
                </a:solidFill>
                <a:latin typeface="Impact"/>
                <a:cs typeface="Impact"/>
              </a:rPr>
              <a:t> </a:t>
            </a:r>
            <a:r>
              <a:rPr sz="1800" dirty="0"/>
              <a:t>Done</a:t>
            </a:r>
            <a:r>
              <a:rPr sz="1800" spc="-10" dirty="0"/>
              <a:t> </a:t>
            </a:r>
            <a:r>
              <a:rPr sz="1800" dirty="0"/>
              <a:t>from</a:t>
            </a:r>
            <a:r>
              <a:rPr sz="1800" spc="-10" dirty="0"/>
              <a:t> </a:t>
            </a:r>
            <a:r>
              <a:rPr sz="1800" dirty="0"/>
              <a:t>coreference</a:t>
            </a:r>
            <a:r>
              <a:rPr sz="1800" spc="-5" dirty="0"/>
              <a:t> resolution</a:t>
            </a:r>
            <a:endParaRPr sz="1800">
              <a:latin typeface="Impact"/>
              <a:cs typeface="Impact"/>
            </a:endParaRPr>
          </a:p>
        </p:txBody>
      </p:sp>
      <p:sp>
        <p:nvSpPr>
          <p:cNvPr id="4" name="object 4"/>
          <p:cNvSpPr txBox="1"/>
          <p:nvPr/>
        </p:nvSpPr>
        <p:spPr>
          <a:xfrm>
            <a:off x="4393375" y="1469611"/>
            <a:ext cx="4296410" cy="5057140"/>
          </a:xfrm>
          <a:prstGeom prst="rect">
            <a:avLst/>
          </a:prstGeom>
        </p:spPr>
        <p:txBody>
          <a:bodyPr vert="horz" wrap="square" lIns="0" tIns="2540" rIns="0" bIns="0" rtlCol="0">
            <a:spAutoFit/>
          </a:bodyPr>
          <a:lstStyle/>
          <a:p>
            <a:pPr marL="12700" marR="434340">
              <a:lnSpc>
                <a:spcPct val="104200"/>
              </a:lnSpc>
              <a:spcBef>
                <a:spcPts val="20"/>
              </a:spcBef>
            </a:pPr>
            <a:r>
              <a:rPr sz="1600" b="1" spc="-5" dirty="0">
                <a:solidFill>
                  <a:srgbClr val="595959"/>
                </a:solidFill>
                <a:latin typeface="Times New Roman"/>
                <a:cs typeface="Times New Roman"/>
              </a:rPr>
              <a:t>Plane skids </a:t>
            </a:r>
            <a:r>
              <a:rPr sz="1600" b="1" dirty="0">
                <a:solidFill>
                  <a:srgbClr val="595959"/>
                </a:solidFill>
                <a:latin typeface="Times New Roman"/>
                <a:cs typeface="Times New Roman"/>
              </a:rPr>
              <a:t>off </a:t>
            </a:r>
            <a:r>
              <a:rPr sz="1600" b="1" spc="-5" dirty="0">
                <a:solidFill>
                  <a:srgbClr val="595959"/>
                </a:solidFill>
                <a:latin typeface="Times New Roman"/>
                <a:cs typeface="Times New Roman"/>
              </a:rPr>
              <a:t>snowy runway </a:t>
            </a:r>
            <a:r>
              <a:rPr sz="1600" b="1" dirty="0">
                <a:solidFill>
                  <a:srgbClr val="595959"/>
                </a:solidFill>
                <a:latin typeface="Times New Roman"/>
                <a:cs typeface="Times New Roman"/>
              </a:rPr>
              <a:t>at </a:t>
            </a:r>
            <a:r>
              <a:rPr sz="1600" b="1" spc="-5" dirty="0">
                <a:solidFill>
                  <a:srgbClr val="595959"/>
                </a:solidFill>
                <a:latin typeface="Times New Roman"/>
                <a:cs typeface="Times New Roman"/>
              </a:rPr>
              <a:t>New </a:t>
            </a:r>
            <a:r>
              <a:rPr sz="1600" b="1" spc="-45" dirty="0">
                <a:solidFill>
                  <a:srgbClr val="595959"/>
                </a:solidFill>
                <a:latin typeface="Times New Roman"/>
                <a:cs typeface="Times New Roman"/>
              </a:rPr>
              <a:t>York’s </a:t>
            </a:r>
            <a:r>
              <a:rPr sz="1600" b="1" spc="-385" dirty="0">
                <a:solidFill>
                  <a:srgbClr val="595959"/>
                </a:solidFill>
                <a:latin typeface="Times New Roman"/>
                <a:cs typeface="Times New Roman"/>
              </a:rPr>
              <a:t> </a:t>
            </a:r>
            <a:r>
              <a:rPr sz="1600" b="1" spc="-5" dirty="0">
                <a:solidFill>
                  <a:srgbClr val="595959"/>
                </a:solidFill>
                <a:latin typeface="Times New Roman"/>
                <a:cs typeface="Times New Roman"/>
              </a:rPr>
              <a:t>LaGuardia </a:t>
            </a:r>
            <a:r>
              <a:rPr sz="1600" b="1" dirty="0">
                <a:solidFill>
                  <a:srgbClr val="595959"/>
                </a:solidFill>
                <a:latin typeface="Times New Roman"/>
                <a:cs typeface="Times New Roman"/>
              </a:rPr>
              <a:t>airport</a:t>
            </a:r>
            <a:endParaRPr sz="1600">
              <a:latin typeface="Times New Roman"/>
              <a:cs typeface="Times New Roman"/>
            </a:endParaRPr>
          </a:p>
          <a:p>
            <a:pPr marL="12700" marR="5080">
              <a:lnSpc>
                <a:spcPct val="99700"/>
              </a:lnSpc>
              <a:spcBef>
                <a:spcPts val="585"/>
              </a:spcBef>
            </a:pPr>
            <a:r>
              <a:rPr sz="1600" dirty="0">
                <a:solidFill>
                  <a:srgbClr val="0000FF"/>
                </a:solidFill>
                <a:latin typeface="Times New Roman"/>
                <a:cs typeface="Times New Roman"/>
              </a:rPr>
              <a:t>A</a:t>
            </a:r>
            <a:r>
              <a:rPr sz="1600" spc="-100" dirty="0">
                <a:solidFill>
                  <a:srgbClr val="0000FF"/>
                </a:solidFill>
                <a:latin typeface="Times New Roman"/>
                <a:cs typeface="Times New Roman"/>
              </a:rPr>
              <a:t> </a:t>
            </a:r>
            <a:r>
              <a:rPr sz="1600" dirty="0">
                <a:solidFill>
                  <a:srgbClr val="0000FF"/>
                </a:solidFill>
                <a:latin typeface="Times New Roman"/>
                <a:cs typeface="Times New Roman"/>
              </a:rPr>
              <a:t>plane skidded</a:t>
            </a:r>
            <a:r>
              <a:rPr sz="1600" spc="-5" dirty="0">
                <a:solidFill>
                  <a:srgbClr val="0000FF"/>
                </a:solidFill>
                <a:latin typeface="Times New Roman"/>
                <a:cs typeface="Times New Roman"/>
              </a:rPr>
              <a:t> </a:t>
            </a:r>
            <a:r>
              <a:rPr sz="1600" spc="-10" dirty="0">
                <a:solidFill>
                  <a:srgbClr val="0000FF"/>
                </a:solidFill>
                <a:latin typeface="Times New Roman"/>
                <a:cs typeface="Times New Roman"/>
              </a:rPr>
              <a:t>off</a:t>
            </a:r>
            <a:r>
              <a:rPr sz="1600" dirty="0">
                <a:solidFill>
                  <a:srgbClr val="0000FF"/>
                </a:solidFill>
                <a:latin typeface="Times New Roman"/>
                <a:cs typeface="Times New Roman"/>
              </a:rPr>
              <a:t> the</a:t>
            </a:r>
            <a:r>
              <a:rPr sz="1600" spc="-5" dirty="0">
                <a:solidFill>
                  <a:srgbClr val="0000FF"/>
                </a:solidFill>
                <a:latin typeface="Times New Roman"/>
                <a:cs typeface="Times New Roman"/>
              </a:rPr>
              <a:t> runway</a:t>
            </a:r>
            <a:r>
              <a:rPr sz="1600" dirty="0">
                <a:solidFill>
                  <a:srgbClr val="0000FF"/>
                </a:solidFill>
                <a:latin typeface="Times New Roman"/>
                <a:cs typeface="Times New Roman"/>
              </a:rPr>
              <a:t> at </a:t>
            </a:r>
            <a:r>
              <a:rPr sz="1600" spc="-5" dirty="0">
                <a:solidFill>
                  <a:srgbClr val="0000FF"/>
                </a:solidFill>
                <a:latin typeface="Times New Roman"/>
                <a:cs typeface="Times New Roman"/>
              </a:rPr>
              <a:t>LaGuardia</a:t>
            </a:r>
            <a:r>
              <a:rPr sz="1600" dirty="0">
                <a:solidFill>
                  <a:srgbClr val="0000FF"/>
                </a:solidFill>
                <a:latin typeface="Times New Roman"/>
                <a:cs typeface="Times New Roman"/>
              </a:rPr>
              <a:t> airport </a:t>
            </a:r>
            <a:r>
              <a:rPr sz="1600" spc="-385" dirty="0">
                <a:solidFill>
                  <a:srgbClr val="0000FF"/>
                </a:solidFill>
                <a:latin typeface="Times New Roman"/>
                <a:cs typeface="Times New Roman"/>
              </a:rPr>
              <a:t> </a:t>
            </a:r>
            <a:r>
              <a:rPr sz="1600" dirty="0">
                <a:solidFill>
                  <a:srgbClr val="0000FF"/>
                </a:solidFill>
                <a:latin typeface="Times New Roman"/>
                <a:cs typeface="Times New Roman"/>
              </a:rPr>
              <a:t>in </a:t>
            </a:r>
            <a:r>
              <a:rPr sz="1600" spc="-5" dirty="0">
                <a:solidFill>
                  <a:srgbClr val="0000FF"/>
                </a:solidFill>
                <a:latin typeface="Times New Roman"/>
                <a:cs typeface="Times New Roman"/>
              </a:rPr>
              <a:t>New </a:t>
            </a:r>
            <a:r>
              <a:rPr sz="1600" spc="-45" dirty="0">
                <a:solidFill>
                  <a:srgbClr val="0000FF"/>
                </a:solidFill>
                <a:latin typeface="Times New Roman"/>
                <a:cs typeface="Times New Roman"/>
              </a:rPr>
              <a:t>York </a:t>
            </a:r>
            <a:r>
              <a:rPr sz="1600" dirty="0">
                <a:solidFill>
                  <a:srgbClr val="0000FF"/>
                </a:solidFill>
                <a:latin typeface="Times New Roman"/>
                <a:cs typeface="Times New Roman"/>
              </a:rPr>
              <a:t>on </a:t>
            </a:r>
            <a:r>
              <a:rPr sz="1600" spc="-15" dirty="0">
                <a:solidFill>
                  <a:srgbClr val="0000FF"/>
                </a:solidFill>
                <a:latin typeface="Times New Roman"/>
                <a:cs typeface="Times New Roman"/>
              </a:rPr>
              <a:t>Thursday, </a:t>
            </a:r>
            <a:r>
              <a:rPr sz="1600" dirty="0">
                <a:solidFill>
                  <a:srgbClr val="0000FF"/>
                </a:solidFill>
                <a:latin typeface="Times New Roman"/>
                <a:cs typeface="Times New Roman"/>
              </a:rPr>
              <a:t>the latest example of </a:t>
            </a:r>
            <a:r>
              <a:rPr sz="1600" spc="5" dirty="0">
                <a:solidFill>
                  <a:srgbClr val="0000FF"/>
                </a:solidFill>
                <a:latin typeface="Times New Roman"/>
                <a:cs typeface="Times New Roman"/>
              </a:rPr>
              <a:t> </a:t>
            </a:r>
            <a:r>
              <a:rPr sz="1600" dirty="0">
                <a:solidFill>
                  <a:srgbClr val="0000FF"/>
                </a:solidFill>
                <a:latin typeface="Times New Roman"/>
                <a:cs typeface="Times New Roman"/>
              </a:rPr>
              <a:t>travel </a:t>
            </a:r>
            <a:r>
              <a:rPr sz="1600" spc="-5" dirty="0">
                <a:solidFill>
                  <a:srgbClr val="0000FF"/>
                </a:solidFill>
                <a:latin typeface="Times New Roman"/>
                <a:cs typeface="Times New Roman"/>
              </a:rPr>
              <a:t>woes </a:t>
            </a:r>
            <a:r>
              <a:rPr sz="1600" dirty="0">
                <a:solidFill>
                  <a:srgbClr val="0000FF"/>
                </a:solidFill>
                <a:latin typeface="Times New Roman"/>
                <a:cs typeface="Times New Roman"/>
              </a:rPr>
              <a:t>plaguing the </a:t>
            </a:r>
            <a:r>
              <a:rPr sz="1600" spc="-5" dirty="0">
                <a:solidFill>
                  <a:srgbClr val="0000FF"/>
                </a:solidFill>
                <a:latin typeface="Times New Roman"/>
                <a:cs typeface="Times New Roman"/>
              </a:rPr>
              <a:t>US </a:t>
            </a:r>
            <a:r>
              <a:rPr sz="1600" dirty="0">
                <a:solidFill>
                  <a:srgbClr val="0000FF"/>
                </a:solidFill>
                <a:latin typeface="Times New Roman"/>
                <a:cs typeface="Times New Roman"/>
              </a:rPr>
              <a:t>from </a:t>
            </a:r>
            <a:r>
              <a:rPr sz="1600" spc="-25" dirty="0">
                <a:solidFill>
                  <a:srgbClr val="0000FF"/>
                </a:solidFill>
                <a:latin typeface="Times New Roman"/>
                <a:cs typeface="Times New Roman"/>
              </a:rPr>
              <a:t>Texas </a:t>
            </a:r>
            <a:r>
              <a:rPr sz="1600" dirty="0">
                <a:solidFill>
                  <a:srgbClr val="0000FF"/>
                </a:solidFill>
                <a:latin typeface="Times New Roman"/>
                <a:cs typeface="Times New Roman"/>
              </a:rPr>
              <a:t>to </a:t>
            </a:r>
            <a:r>
              <a:rPr sz="1600" spc="5" dirty="0">
                <a:solidFill>
                  <a:srgbClr val="0000FF"/>
                </a:solidFill>
                <a:latin typeface="Times New Roman"/>
                <a:cs typeface="Times New Roman"/>
              </a:rPr>
              <a:t> </a:t>
            </a:r>
            <a:r>
              <a:rPr sz="1600" dirty="0">
                <a:solidFill>
                  <a:srgbClr val="0000FF"/>
                </a:solidFill>
                <a:latin typeface="Times New Roman"/>
                <a:cs typeface="Times New Roman"/>
              </a:rPr>
              <a:t>Connecticut as a major storm stretched across the </a:t>
            </a:r>
            <a:r>
              <a:rPr sz="1600" spc="5" dirty="0">
                <a:solidFill>
                  <a:srgbClr val="0000FF"/>
                </a:solidFill>
                <a:latin typeface="Times New Roman"/>
                <a:cs typeface="Times New Roman"/>
              </a:rPr>
              <a:t> </a:t>
            </a:r>
            <a:r>
              <a:rPr sz="1600" spc="-15" dirty="0">
                <a:solidFill>
                  <a:srgbClr val="0000FF"/>
                </a:solidFill>
                <a:latin typeface="Times New Roman"/>
                <a:cs typeface="Times New Roman"/>
              </a:rPr>
              <a:t>country. </a:t>
            </a:r>
            <a:r>
              <a:rPr sz="1600" b="1" i="1" spc="-5" dirty="0">
                <a:solidFill>
                  <a:srgbClr val="0000FF"/>
                </a:solidFill>
                <a:latin typeface="Times New Roman"/>
                <a:cs typeface="Times New Roman"/>
              </a:rPr>
              <a:t>The New </a:t>
            </a:r>
            <a:r>
              <a:rPr sz="1600" b="1" i="1" spc="-45" dirty="0">
                <a:solidFill>
                  <a:srgbClr val="0000FF"/>
                </a:solidFill>
                <a:latin typeface="Times New Roman"/>
                <a:cs typeface="Times New Roman"/>
              </a:rPr>
              <a:t>York </a:t>
            </a:r>
            <a:r>
              <a:rPr sz="1600" b="1" i="1" dirty="0">
                <a:solidFill>
                  <a:srgbClr val="0000FF"/>
                </a:solidFill>
                <a:latin typeface="Times New Roman"/>
                <a:cs typeface="Times New Roman"/>
              </a:rPr>
              <a:t>fire department reported 26 </a:t>
            </a:r>
            <a:r>
              <a:rPr sz="1600" b="1" i="1" spc="-385" dirty="0">
                <a:solidFill>
                  <a:srgbClr val="0000FF"/>
                </a:solidFill>
                <a:latin typeface="Times New Roman"/>
                <a:cs typeface="Times New Roman"/>
              </a:rPr>
              <a:t> </a:t>
            </a:r>
            <a:r>
              <a:rPr sz="1600" b="1" i="1" dirty="0">
                <a:solidFill>
                  <a:srgbClr val="0000FF"/>
                </a:solidFill>
                <a:latin typeface="Times New Roman"/>
                <a:cs typeface="Times New Roman"/>
              </a:rPr>
              <a:t>injuries </a:t>
            </a:r>
            <a:r>
              <a:rPr sz="1600" b="1" i="1" spc="-5" dirty="0">
                <a:solidFill>
                  <a:srgbClr val="0000FF"/>
                </a:solidFill>
                <a:latin typeface="Times New Roman"/>
                <a:cs typeface="Times New Roman"/>
              </a:rPr>
              <a:t>and </a:t>
            </a:r>
            <a:r>
              <a:rPr sz="1600" b="1" i="1" dirty="0">
                <a:solidFill>
                  <a:srgbClr val="0000FF"/>
                </a:solidFill>
                <a:latin typeface="Times New Roman"/>
                <a:cs typeface="Times New Roman"/>
              </a:rPr>
              <a:t>3 hospitalizations, while the </a:t>
            </a:r>
            <a:r>
              <a:rPr sz="1600" b="1" i="1" spc="-5" dirty="0">
                <a:solidFill>
                  <a:srgbClr val="0000FF"/>
                </a:solidFill>
                <a:latin typeface="Times New Roman"/>
                <a:cs typeface="Times New Roman"/>
              </a:rPr>
              <a:t>Port </a:t>
            </a:r>
            <a:r>
              <a:rPr sz="1600" b="1" i="1" dirty="0">
                <a:solidFill>
                  <a:srgbClr val="0000FF"/>
                </a:solidFill>
                <a:latin typeface="Times New Roman"/>
                <a:cs typeface="Times New Roman"/>
              </a:rPr>
              <a:t> Authority of </a:t>
            </a:r>
            <a:r>
              <a:rPr sz="1600" b="1" i="1" spc="-5" dirty="0">
                <a:solidFill>
                  <a:srgbClr val="0000FF"/>
                </a:solidFill>
                <a:latin typeface="Times New Roman"/>
                <a:cs typeface="Times New Roman"/>
              </a:rPr>
              <a:t>New </a:t>
            </a:r>
            <a:r>
              <a:rPr sz="1600" b="1" i="1" spc="-45" dirty="0">
                <a:solidFill>
                  <a:srgbClr val="0000FF"/>
                </a:solidFill>
                <a:latin typeface="Times New Roman"/>
                <a:cs typeface="Times New Roman"/>
              </a:rPr>
              <a:t>York </a:t>
            </a:r>
            <a:r>
              <a:rPr sz="1600" b="1" i="1" spc="-5" dirty="0">
                <a:solidFill>
                  <a:srgbClr val="0000FF"/>
                </a:solidFill>
                <a:latin typeface="Times New Roman"/>
                <a:cs typeface="Times New Roman"/>
              </a:rPr>
              <a:t>and New </a:t>
            </a:r>
            <a:r>
              <a:rPr sz="1600" b="1" i="1" dirty="0">
                <a:solidFill>
                  <a:srgbClr val="0000FF"/>
                </a:solidFill>
                <a:latin typeface="Times New Roman"/>
                <a:cs typeface="Times New Roman"/>
              </a:rPr>
              <a:t>Jersey reported </a:t>
            </a:r>
            <a:r>
              <a:rPr sz="1600" b="1" i="1" spc="5" dirty="0">
                <a:solidFill>
                  <a:srgbClr val="0000FF"/>
                </a:solidFill>
                <a:latin typeface="Times New Roman"/>
                <a:cs typeface="Times New Roman"/>
              </a:rPr>
              <a:t> </a:t>
            </a:r>
            <a:r>
              <a:rPr sz="1600" b="1" i="1" dirty="0">
                <a:solidFill>
                  <a:srgbClr val="0000FF"/>
                </a:solidFill>
                <a:latin typeface="Times New Roman"/>
                <a:cs typeface="Times New Roman"/>
              </a:rPr>
              <a:t>six.</a:t>
            </a:r>
            <a:endParaRPr sz="1600">
              <a:latin typeface="Times New Roman"/>
              <a:cs typeface="Times New Roman"/>
            </a:endParaRPr>
          </a:p>
          <a:p>
            <a:pPr marL="12700" marR="135255">
              <a:lnSpc>
                <a:spcPct val="100099"/>
              </a:lnSpc>
              <a:spcBef>
                <a:spcPts val="575"/>
              </a:spcBef>
            </a:pPr>
            <a:r>
              <a:rPr sz="1600" dirty="0">
                <a:solidFill>
                  <a:srgbClr val="0000FF"/>
                </a:solidFill>
                <a:latin typeface="Times New Roman"/>
                <a:cs typeface="Times New Roman"/>
              </a:rPr>
              <a:t>“This particular </a:t>
            </a:r>
            <a:r>
              <a:rPr sz="1600" spc="-5" dirty="0">
                <a:solidFill>
                  <a:srgbClr val="0000FF"/>
                </a:solidFill>
                <a:latin typeface="Times New Roman"/>
                <a:cs typeface="Times New Roman"/>
              </a:rPr>
              <a:t>runway </a:t>
            </a:r>
            <a:r>
              <a:rPr sz="1600" dirty="0">
                <a:solidFill>
                  <a:srgbClr val="0000FF"/>
                </a:solidFill>
                <a:latin typeface="Times New Roman"/>
                <a:cs typeface="Times New Roman"/>
              </a:rPr>
              <a:t>had been </a:t>
            </a:r>
            <a:r>
              <a:rPr sz="1600" spc="-5" dirty="0">
                <a:solidFill>
                  <a:srgbClr val="0000FF"/>
                </a:solidFill>
                <a:latin typeface="Times New Roman"/>
                <a:cs typeface="Times New Roman"/>
              </a:rPr>
              <a:t>plowed </a:t>
            </a:r>
            <a:r>
              <a:rPr sz="1600" dirty="0">
                <a:solidFill>
                  <a:srgbClr val="0000FF"/>
                </a:solidFill>
                <a:latin typeface="Times New Roman"/>
                <a:cs typeface="Times New Roman"/>
              </a:rPr>
              <a:t>shortly </a:t>
            </a:r>
            <a:r>
              <a:rPr sz="1600" spc="5" dirty="0">
                <a:solidFill>
                  <a:srgbClr val="0000FF"/>
                </a:solidFill>
                <a:latin typeface="Times New Roman"/>
                <a:cs typeface="Times New Roman"/>
              </a:rPr>
              <a:t> </a:t>
            </a:r>
            <a:r>
              <a:rPr sz="1600" dirty="0">
                <a:solidFill>
                  <a:srgbClr val="0000FF"/>
                </a:solidFill>
                <a:latin typeface="Times New Roman"/>
                <a:cs typeface="Times New Roman"/>
              </a:rPr>
              <a:t>before the incident and pilots on other planes </a:t>
            </a:r>
            <a:r>
              <a:rPr sz="1600" spc="5" dirty="0">
                <a:solidFill>
                  <a:srgbClr val="0000FF"/>
                </a:solidFill>
                <a:latin typeface="Times New Roman"/>
                <a:cs typeface="Times New Roman"/>
              </a:rPr>
              <a:t> </a:t>
            </a:r>
            <a:r>
              <a:rPr sz="1600" dirty="0">
                <a:solidFill>
                  <a:srgbClr val="0000FF"/>
                </a:solidFill>
                <a:latin typeface="Times New Roman"/>
                <a:cs typeface="Times New Roman"/>
              </a:rPr>
              <a:t>reported good breaking conditions,” said </a:t>
            </a:r>
            <a:r>
              <a:rPr sz="1600" spc="-5" dirty="0">
                <a:solidFill>
                  <a:srgbClr val="0000FF"/>
                </a:solidFill>
                <a:latin typeface="Times New Roman"/>
                <a:cs typeface="Times New Roman"/>
              </a:rPr>
              <a:t>Pat Foye, </a:t>
            </a:r>
            <a:r>
              <a:rPr sz="1600" spc="-385" dirty="0">
                <a:solidFill>
                  <a:srgbClr val="0000FF"/>
                </a:solidFill>
                <a:latin typeface="Times New Roman"/>
                <a:cs typeface="Times New Roman"/>
              </a:rPr>
              <a:t> </a:t>
            </a:r>
            <a:r>
              <a:rPr sz="1600" dirty="0">
                <a:solidFill>
                  <a:srgbClr val="0000FF"/>
                </a:solidFill>
                <a:latin typeface="Times New Roman"/>
                <a:cs typeface="Times New Roman"/>
              </a:rPr>
              <a:t>executive director of the </a:t>
            </a:r>
            <a:r>
              <a:rPr sz="1600" spc="-5" dirty="0">
                <a:solidFill>
                  <a:srgbClr val="0000FF"/>
                </a:solidFill>
                <a:latin typeface="Times New Roman"/>
                <a:cs typeface="Times New Roman"/>
              </a:rPr>
              <a:t>Port </a:t>
            </a:r>
            <a:r>
              <a:rPr sz="1600" spc="-10" dirty="0">
                <a:solidFill>
                  <a:srgbClr val="0000FF"/>
                </a:solidFill>
                <a:latin typeface="Times New Roman"/>
                <a:cs typeface="Times New Roman"/>
              </a:rPr>
              <a:t>Authority, </a:t>
            </a:r>
            <a:r>
              <a:rPr sz="1600" spc="-5" dirty="0">
                <a:solidFill>
                  <a:srgbClr val="0000FF"/>
                </a:solidFill>
                <a:latin typeface="Times New Roman"/>
                <a:cs typeface="Times New Roman"/>
              </a:rPr>
              <a:t>which </a:t>
            </a:r>
            <a:r>
              <a:rPr sz="1600" dirty="0">
                <a:solidFill>
                  <a:srgbClr val="0000FF"/>
                </a:solidFill>
                <a:latin typeface="Times New Roman"/>
                <a:cs typeface="Times New Roman"/>
              </a:rPr>
              <a:t> manages airport operations in </a:t>
            </a:r>
            <a:r>
              <a:rPr sz="1600" spc="-5" dirty="0">
                <a:solidFill>
                  <a:srgbClr val="0000FF"/>
                </a:solidFill>
                <a:latin typeface="Times New Roman"/>
                <a:cs typeface="Times New Roman"/>
              </a:rPr>
              <a:t>New </a:t>
            </a:r>
            <a:r>
              <a:rPr sz="1600" spc="-35" dirty="0">
                <a:solidFill>
                  <a:srgbClr val="0000FF"/>
                </a:solidFill>
                <a:latin typeface="Times New Roman"/>
                <a:cs typeface="Times New Roman"/>
              </a:rPr>
              <a:t>York. </a:t>
            </a:r>
            <a:r>
              <a:rPr sz="1600" spc="-5" dirty="0">
                <a:solidFill>
                  <a:srgbClr val="6AA84F"/>
                </a:solidFill>
                <a:latin typeface="Times New Roman"/>
                <a:cs typeface="Times New Roman"/>
              </a:rPr>
              <a:t>Not </a:t>
            </a:r>
            <a:r>
              <a:rPr sz="1600" dirty="0">
                <a:solidFill>
                  <a:srgbClr val="6AA84F"/>
                </a:solidFill>
                <a:latin typeface="Times New Roman"/>
                <a:cs typeface="Times New Roman"/>
              </a:rPr>
              <a:t>long </a:t>
            </a:r>
            <a:r>
              <a:rPr sz="1600" spc="-385" dirty="0">
                <a:solidFill>
                  <a:srgbClr val="6AA84F"/>
                </a:solidFill>
                <a:latin typeface="Times New Roman"/>
                <a:cs typeface="Times New Roman"/>
              </a:rPr>
              <a:t> </a:t>
            </a:r>
            <a:r>
              <a:rPr sz="1600" dirty="0">
                <a:solidFill>
                  <a:srgbClr val="6AA84F"/>
                </a:solidFill>
                <a:latin typeface="Times New Roman"/>
                <a:cs typeface="Times New Roman"/>
              </a:rPr>
              <a:t>before the </a:t>
            </a:r>
            <a:r>
              <a:rPr sz="1600" spc="-15" dirty="0">
                <a:solidFill>
                  <a:srgbClr val="6AA84F"/>
                </a:solidFill>
                <a:latin typeface="Times New Roman"/>
                <a:cs typeface="Times New Roman"/>
              </a:rPr>
              <a:t>plane’s </a:t>
            </a:r>
            <a:r>
              <a:rPr sz="1600" dirty="0">
                <a:solidFill>
                  <a:srgbClr val="6AA84F"/>
                </a:solidFill>
                <a:latin typeface="Times New Roman"/>
                <a:cs typeface="Times New Roman"/>
              </a:rPr>
              <a:t>landing, the </a:t>
            </a:r>
            <a:r>
              <a:rPr sz="1600" spc="-5" dirty="0">
                <a:solidFill>
                  <a:srgbClr val="6AA84F"/>
                </a:solidFill>
                <a:latin typeface="Times New Roman"/>
                <a:cs typeface="Times New Roman"/>
              </a:rPr>
              <a:t>Port </a:t>
            </a:r>
            <a:r>
              <a:rPr sz="1600" dirty="0">
                <a:solidFill>
                  <a:srgbClr val="6AA84F"/>
                </a:solidFill>
                <a:latin typeface="Times New Roman"/>
                <a:cs typeface="Times New Roman"/>
              </a:rPr>
              <a:t>Authority of </a:t>
            </a:r>
            <a:r>
              <a:rPr sz="1600" spc="5" dirty="0">
                <a:solidFill>
                  <a:srgbClr val="6AA84F"/>
                </a:solidFill>
                <a:latin typeface="Times New Roman"/>
                <a:cs typeface="Times New Roman"/>
              </a:rPr>
              <a:t> </a:t>
            </a:r>
            <a:r>
              <a:rPr sz="1600" spc="-5" dirty="0">
                <a:solidFill>
                  <a:srgbClr val="6AA84F"/>
                </a:solidFill>
                <a:latin typeface="Times New Roman"/>
                <a:cs typeface="Times New Roman"/>
              </a:rPr>
              <a:t>New </a:t>
            </a:r>
            <a:r>
              <a:rPr sz="1600" spc="-45" dirty="0">
                <a:solidFill>
                  <a:srgbClr val="6AA84F"/>
                </a:solidFill>
                <a:latin typeface="Times New Roman"/>
                <a:cs typeface="Times New Roman"/>
              </a:rPr>
              <a:t>York </a:t>
            </a:r>
            <a:r>
              <a:rPr sz="1600" dirty="0">
                <a:solidFill>
                  <a:srgbClr val="6AA84F"/>
                </a:solidFill>
                <a:latin typeface="Times New Roman"/>
                <a:cs typeface="Times New Roman"/>
              </a:rPr>
              <a:t>and </a:t>
            </a:r>
            <a:r>
              <a:rPr sz="1600" spc="-5" dirty="0">
                <a:solidFill>
                  <a:srgbClr val="6AA84F"/>
                </a:solidFill>
                <a:latin typeface="Times New Roman"/>
                <a:cs typeface="Times New Roman"/>
              </a:rPr>
              <a:t>New </a:t>
            </a:r>
            <a:r>
              <a:rPr sz="1600" dirty="0">
                <a:solidFill>
                  <a:srgbClr val="6AA84F"/>
                </a:solidFill>
                <a:latin typeface="Times New Roman"/>
                <a:cs typeface="Times New Roman"/>
              </a:rPr>
              <a:t>Jersey reported </a:t>
            </a:r>
            <a:r>
              <a:rPr sz="1600" spc="-5" dirty="0">
                <a:solidFill>
                  <a:srgbClr val="6AA84F"/>
                </a:solidFill>
                <a:latin typeface="Times New Roman"/>
                <a:cs typeface="Times New Roman"/>
              </a:rPr>
              <a:t>“worsening” </a:t>
            </a:r>
            <a:r>
              <a:rPr sz="1600" dirty="0">
                <a:solidFill>
                  <a:srgbClr val="6AA84F"/>
                </a:solidFill>
                <a:latin typeface="Times New Roman"/>
                <a:cs typeface="Times New Roman"/>
              </a:rPr>
              <a:t> conditions in the area, reporting the closing of </a:t>
            </a:r>
            <a:r>
              <a:rPr sz="1600" spc="5" dirty="0">
                <a:solidFill>
                  <a:srgbClr val="6AA84F"/>
                </a:solidFill>
                <a:latin typeface="Times New Roman"/>
                <a:cs typeface="Times New Roman"/>
              </a:rPr>
              <a:t> </a:t>
            </a:r>
            <a:r>
              <a:rPr sz="1600" dirty="0">
                <a:solidFill>
                  <a:srgbClr val="6AA84F"/>
                </a:solidFill>
                <a:latin typeface="Times New Roman"/>
                <a:cs typeface="Times New Roman"/>
              </a:rPr>
              <a:t>trucking at a shipping terminal in </a:t>
            </a:r>
            <a:r>
              <a:rPr sz="1600" spc="-5" dirty="0">
                <a:solidFill>
                  <a:srgbClr val="6AA84F"/>
                </a:solidFill>
                <a:latin typeface="Times New Roman"/>
                <a:cs typeface="Times New Roman"/>
              </a:rPr>
              <a:t>Newark, New </a:t>
            </a:r>
            <a:r>
              <a:rPr sz="1600" dirty="0">
                <a:solidFill>
                  <a:srgbClr val="6AA84F"/>
                </a:solidFill>
                <a:latin typeface="Times New Roman"/>
                <a:cs typeface="Times New Roman"/>
              </a:rPr>
              <a:t> </a:t>
            </a:r>
            <a:r>
              <a:rPr sz="1600" spc="-15" dirty="0">
                <a:solidFill>
                  <a:srgbClr val="6AA84F"/>
                </a:solidFill>
                <a:latin typeface="Times New Roman"/>
                <a:cs typeface="Times New Roman"/>
              </a:rPr>
              <a:t>Jersey.</a:t>
            </a:r>
            <a:endParaRPr sz="1600">
              <a:latin typeface="Times New Roman"/>
              <a:cs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40544"/>
            <a:ext cx="5720080" cy="513080"/>
          </a:xfrm>
          <a:prstGeom prst="rect">
            <a:avLst/>
          </a:prstGeom>
        </p:spPr>
        <p:txBody>
          <a:bodyPr vert="horz" wrap="square" lIns="0" tIns="12700" rIns="0" bIns="0" rtlCol="0">
            <a:spAutoFit/>
          </a:bodyPr>
          <a:lstStyle/>
          <a:p>
            <a:pPr marL="12700">
              <a:lnSpc>
                <a:spcPct val="100000"/>
              </a:lnSpc>
              <a:spcBef>
                <a:spcPts val="100"/>
              </a:spcBef>
            </a:pPr>
            <a:r>
              <a:rPr sz="3200" spc="80" dirty="0"/>
              <a:t>Example</a:t>
            </a:r>
            <a:r>
              <a:rPr sz="3200" spc="190" dirty="0"/>
              <a:t> </a:t>
            </a:r>
            <a:r>
              <a:rPr sz="3200" spc="50" dirty="0"/>
              <a:t>of</a:t>
            </a:r>
            <a:r>
              <a:rPr sz="3200" spc="185" dirty="0"/>
              <a:t> </a:t>
            </a:r>
            <a:r>
              <a:rPr sz="3200" spc="85" dirty="0"/>
              <a:t>Extractive</a:t>
            </a:r>
            <a:r>
              <a:rPr sz="3200" spc="195" dirty="0"/>
              <a:t> </a:t>
            </a:r>
            <a:r>
              <a:rPr sz="3200" spc="80" dirty="0"/>
              <a:t>Summary</a:t>
            </a:r>
            <a:endParaRPr sz="3200"/>
          </a:p>
        </p:txBody>
      </p:sp>
      <p:grpSp>
        <p:nvGrpSpPr>
          <p:cNvPr id="3" name="object 3"/>
          <p:cNvGrpSpPr/>
          <p:nvPr/>
        </p:nvGrpSpPr>
        <p:grpSpPr>
          <a:xfrm>
            <a:off x="635000" y="1941185"/>
            <a:ext cx="4454525" cy="4168140"/>
            <a:chOff x="635000" y="1941185"/>
            <a:chExt cx="4454525" cy="4168140"/>
          </a:xfrm>
        </p:grpSpPr>
        <p:pic>
          <p:nvPicPr>
            <p:cNvPr id="4" name="object 4"/>
            <p:cNvPicPr/>
            <p:nvPr/>
          </p:nvPicPr>
          <p:blipFill>
            <a:blip r:embed="rId2" cstate="print"/>
            <a:stretch>
              <a:fillRect/>
            </a:stretch>
          </p:blipFill>
          <p:spPr>
            <a:xfrm>
              <a:off x="635000" y="1941185"/>
              <a:ext cx="4241800" cy="4154813"/>
            </a:xfrm>
            <a:prstGeom prst="rect">
              <a:avLst/>
            </a:prstGeom>
          </p:spPr>
        </p:pic>
        <p:sp>
          <p:nvSpPr>
            <p:cNvPr id="5" name="object 5"/>
            <p:cNvSpPr/>
            <p:nvPr/>
          </p:nvSpPr>
          <p:spPr>
            <a:xfrm>
              <a:off x="641350" y="2089150"/>
              <a:ext cx="4089400" cy="228600"/>
            </a:xfrm>
            <a:custGeom>
              <a:avLst/>
              <a:gdLst/>
              <a:ahLst/>
              <a:cxnLst/>
              <a:rect l="l" t="t" r="r" b="b"/>
              <a:pathLst>
                <a:path w="4089400" h="228600">
                  <a:moveTo>
                    <a:pt x="0" y="0"/>
                  </a:moveTo>
                  <a:lnTo>
                    <a:pt x="4089400" y="0"/>
                  </a:lnTo>
                  <a:lnTo>
                    <a:pt x="4089400" y="228600"/>
                  </a:lnTo>
                  <a:lnTo>
                    <a:pt x="0" y="228600"/>
                  </a:lnTo>
                  <a:lnTo>
                    <a:pt x="0" y="0"/>
                  </a:lnTo>
                  <a:close/>
                </a:path>
              </a:pathLst>
            </a:custGeom>
            <a:ln w="12700">
              <a:solidFill>
                <a:srgbClr val="595959"/>
              </a:solidFill>
            </a:ln>
          </p:spPr>
          <p:txBody>
            <a:bodyPr wrap="square" lIns="0" tIns="0" rIns="0" bIns="0" rtlCol="0"/>
            <a:lstStyle/>
            <a:p>
              <a:endParaRPr/>
            </a:p>
          </p:txBody>
        </p:sp>
        <p:sp>
          <p:nvSpPr>
            <p:cNvPr id="6" name="object 6"/>
            <p:cNvSpPr/>
            <p:nvPr/>
          </p:nvSpPr>
          <p:spPr>
            <a:xfrm>
              <a:off x="4725535" y="2187126"/>
              <a:ext cx="352425" cy="503555"/>
            </a:xfrm>
            <a:custGeom>
              <a:avLst/>
              <a:gdLst/>
              <a:ahLst/>
              <a:cxnLst/>
              <a:rect l="l" t="t" r="r" b="b"/>
              <a:pathLst>
                <a:path w="352425" h="503555">
                  <a:moveTo>
                    <a:pt x="10429" y="0"/>
                  </a:moveTo>
                  <a:lnTo>
                    <a:pt x="0" y="7246"/>
                  </a:lnTo>
                  <a:lnTo>
                    <a:pt x="303668" y="444228"/>
                  </a:lnTo>
                  <a:lnTo>
                    <a:pt x="277596" y="462346"/>
                  </a:lnTo>
                  <a:lnTo>
                    <a:pt x="352367" y="503179"/>
                  </a:lnTo>
                  <a:lnTo>
                    <a:pt x="340170" y="418862"/>
                  </a:lnTo>
                  <a:lnTo>
                    <a:pt x="314097" y="436980"/>
                  </a:lnTo>
                  <a:lnTo>
                    <a:pt x="10429" y="0"/>
                  </a:lnTo>
                  <a:close/>
                </a:path>
              </a:pathLst>
            </a:custGeom>
            <a:solidFill>
              <a:srgbClr val="595959"/>
            </a:solidFill>
          </p:spPr>
          <p:txBody>
            <a:bodyPr wrap="square" lIns="0" tIns="0" rIns="0" bIns="0" rtlCol="0"/>
            <a:lstStyle/>
            <a:p>
              <a:endParaRPr/>
            </a:p>
          </p:txBody>
        </p:sp>
        <p:sp>
          <p:nvSpPr>
            <p:cNvPr id="7" name="object 7"/>
            <p:cNvSpPr/>
            <p:nvPr/>
          </p:nvSpPr>
          <p:spPr>
            <a:xfrm>
              <a:off x="641350" y="2838450"/>
              <a:ext cx="4089400" cy="228600"/>
            </a:xfrm>
            <a:custGeom>
              <a:avLst/>
              <a:gdLst/>
              <a:ahLst/>
              <a:cxnLst/>
              <a:rect l="l" t="t" r="r" b="b"/>
              <a:pathLst>
                <a:path w="4089400" h="228600">
                  <a:moveTo>
                    <a:pt x="0" y="0"/>
                  </a:moveTo>
                  <a:lnTo>
                    <a:pt x="4089400" y="0"/>
                  </a:lnTo>
                  <a:lnTo>
                    <a:pt x="4089400" y="228600"/>
                  </a:lnTo>
                  <a:lnTo>
                    <a:pt x="0" y="228600"/>
                  </a:lnTo>
                  <a:lnTo>
                    <a:pt x="0" y="0"/>
                  </a:lnTo>
                  <a:close/>
                </a:path>
              </a:pathLst>
            </a:custGeom>
            <a:ln w="12700">
              <a:solidFill>
                <a:srgbClr val="595959"/>
              </a:solidFill>
            </a:ln>
          </p:spPr>
          <p:txBody>
            <a:bodyPr wrap="square" lIns="0" tIns="0" rIns="0" bIns="0" rtlCol="0"/>
            <a:lstStyle/>
            <a:p>
              <a:endParaRPr/>
            </a:p>
          </p:txBody>
        </p:sp>
        <p:sp>
          <p:nvSpPr>
            <p:cNvPr id="8" name="object 8"/>
            <p:cNvSpPr/>
            <p:nvPr/>
          </p:nvSpPr>
          <p:spPr>
            <a:xfrm>
              <a:off x="4725296" y="2949497"/>
              <a:ext cx="353060" cy="585470"/>
            </a:xfrm>
            <a:custGeom>
              <a:avLst/>
              <a:gdLst/>
              <a:ahLst/>
              <a:cxnLst/>
              <a:rect l="l" t="t" r="r" b="b"/>
              <a:pathLst>
                <a:path w="353060" h="585470">
                  <a:moveTo>
                    <a:pt x="10906" y="0"/>
                  </a:moveTo>
                  <a:lnTo>
                    <a:pt x="0" y="6504"/>
                  </a:lnTo>
                  <a:lnTo>
                    <a:pt x="308122" y="523158"/>
                  </a:lnTo>
                  <a:lnTo>
                    <a:pt x="280854" y="539421"/>
                  </a:lnTo>
                  <a:lnTo>
                    <a:pt x="352606" y="585351"/>
                  </a:lnTo>
                  <a:lnTo>
                    <a:pt x="346298" y="500391"/>
                  </a:lnTo>
                  <a:lnTo>
                    <a:pt x="319030" y="516653"/>
                  </a:lnTo>
                  <a:lnTo>
                    <a:pt x="10906" y="0"/>
                  </a:lnTo>
                  <a:close/>
                </a:path>
              </a:pathLst>
            </a:custGeom>
            <a:solidFill>
              <a:srgbClr val="595959"/>
            </a:solidFill>
          </p:spPr>
          <p:txBody>
            <a:bodyPr wrap="square" lIns="0" tIns="0" rIns="0" bIns="0" rtlCol="0"/>
            <a:lstStyle/>
            <a:p>
              <a:endParaRPr/>
            </a:p>
          </p:txBody>
        </p:sp>
        <p:sp>
          <p:nvSpPr>
            <p:cNvPr id="9" name="object 9"/>
            <p:cNvSpPr/>
            <p:nvPr/>
          </p:nvSpPr>
          <p:spPr>
            <a:xfrm>
              <a:off x="641350" y="3130550"/>
              <a:ext cx="4127500" cy="190500"/>
            </a:xfrm>
            <a:custGeom>
              <a:avLst/>
              <a:gdLst/>
              <a:ahLst/>
              <a:cxnLst/>
              <a:rect l="l" t="t" r="r" b="b"/>
              <a:pathLst>
                <a:path w="4127500" h="190500">
                  <a:moveTo>
                    <a:pt x="0" y="0"/>
                  </a:moveTo>
                  <a:lnTo>
                    <a:pt x="4127500" y="0"/>
                  </a:lnTo>
                  <a:lnTo>
                    <a:pt x="4127500" y="190500"/>
                  </a:lnTo>
                  <a:lnTo>
                    <a:pt x="0" y="190500"/>
                  </a:lnTo>
                  <a:lnTo>
                    <a:pt x="0" y="0"/>
                  </a:lnTo>
                  <a:close/>
                </a:path>
              </a:pathLst>
            </a:custGeom>
            <a:ln w="12700">
              <a:solidFill>
                <a:srgbClr val="595959"/>
              </a:solidFill>
            </a:ln>
          </p:spPr>
          <p:txBody>
            <a:bodyPr wrap="square" lIns="0" tIns="0" rIns="0" bIns="0" rtlCol="0"/>
            <a:lstStyle/>
            <a:p>
              <a:endParaRPr/>
            </a:p>
          </p:txBody>
        </p:sp>
        <p:sp>
          <p:nvSpPr>
            <p:cNvPr id="10" name="object 10"/>
            <p:cNvSpPr/>
            <p:nvPr/>
          </p:nvSpPr>
          <p:spPr>
            <a:xfrm>
              <a:off x="4762771" y="3217612"/>
              <a:ext cx="326390" cy="1013460"/>
            </a:xfrm>
            <a:custGeom>
              <a:avLst/>
              <a:gdLst/>
              <a:ahLst/>
              <a:cxnLst/>
              <a:rect l="l" t="t" r="r" b="b"/>
              <a:pathLst>
                <a:path w="326389" h="1013460">
                  <a:moveTo>
                    <a:pt x="12156" y="0"/>
                  </a:moveTo>
                  <a:lnTo>
                    <a:pt x="0" y="3675"/>
                  </a:lnTo>
                  <a:lnTo>
                    <a:pt x="283726" y="942284"/>
                  </a:lnTo>
                  <a:lnTo>
                    <a:pt x="253335" y="951471"/>
                  </a:lnTo>
                  <a:lnTo>
                    <a:pt x="311853" y="1013387"/>
                  </a:lnTo>
                  <a:lnTo>
                    <a:pt x="326275" y="929422"/>
                  </a:lnTo>
                  <a:lnTo>
                    <a:pt x="295883" y="938610"/>
                  </a:lnTo>
                  <a:lnTo>
                    <a:pt x="12156" y="0"/>
                  </a:lnTo>
                  <a:close/>
                </a:path>
              </a:pathLst>
            </a:custGeom>
            <a:solidFill>
              <a:srgbClr val="595959"/>
            </a:solidFill>
          </p:spPr>
          <p:txBody>
            <a:bodyPr wrap="square" lIns="0" tIns="0" rIns="0" bIns="0" rtlCol="0"/>
            <a:lstStyle/>
            <a:p>
              <a:endParaRPr/>
            </a:p>
          </p:txBody>
        </p:sp>
        <p:sp>
          <p:nvSpPr>
            <p:cNvPr id="11" name="object 11"/>
            <p:cNvSpPr/>
            <p:nvPr/>
          </p:nvSpPr>
          <p:spPr>
            <a:xfrm>
              <a:off x="641350" y="5873750"/>
              <a:ext cx="4102100" cy="228600"/>
            </a:xfrm>
            <a:custGeom>
              <a:avLst/>
              <a:gdLst/>
              <a:ahLst/>
              <a:cxnLst/>
              <a:rect l="l" t="t" r="r" b="b"/>
              <a:pathLst>
                <a:path w="4102100" h="228600">
                  <a:moveTo>
                    <a:pt x="0" y="0"/>
                  </a:moveTo>
                  <a:lnTo>
                    <a:pt x="4102100" y="0"/>
                  </a:lnTo>
                  <a:lnTo>
                    <a:pt x="4102100" y="228600"/>
                  </a:lnTo>
                  <a:lnTo>
                    <a:pt x="0" y="228600"/>
                  </a:lnTo>
                  <a:lnTo>
                    <a:pt x="0" y="0"/>
                  </a:lnTo>
                  <a:close/>
                </a:path>
              </a:pathLst>
            </a:custGeom>
            <a:ln w="12700">
              <a:solidFill>
                <a:srgbClr val="595959"/>
              </a:solidFill>
            </a:ln>
          </p:spPr>
          <p:txBody>
            <a:bodyPr wrap="square" lIns="0" tIns="0" rIns="0" bIns="0" rtlCol="0"/>
            <a:lstStyle/>
            <a:p>
              <a:endParaRPr/>
            </a:p>
          </p:txBody>
        </p:sp>
        <p:sp>
          <p:nvSpPr>
            <p:cNvPr id="12" name="object 12"/>
            <p:cNvSpPr/>
            <p:nvPr/>
          </p:nvSpPr>
          <p:spPr>
            <a:xfrm>
              <a:off x="4724840" y="5187950"/>
              <a:ext cx="321310" cy="784860"/>
            </a:xfrm>
            <a:custGeom>
              <a:avLst/>
              <a:gdLst/>
              <a:ahLst/>
              <a:cxnLst/>
              <a:rect l="l" t="t" r="r" b="b"/>
              <a:pathLst>
                <a:path w="321310" h="784860">
                  <a:moveTo>
                    <a:pt x="313494" y="0"/>
                  </a:moveTo>
                  <a:lnTo>
                    <a:pt x="250159" y="56979"/>
                  </a:lnTo>
                  <a:lnTo>
                    <a:pt x="279708" y="68595"/>
                  </a:lnTo>
                  <a:lnTo>
                    <a:pt x="0" y="780193"/>
                  </a:lnTo>
                  <a:lnTo>
                    <a:pt x="11818" y="784839"/>
                  </a:lnTo>
                  <a:lnTo>
                    <a:pt x="291528" y="73240"/>
                  </a:lnTo>
                  <a:lnTo>
                    <a:pt x="321077" y="84856"/>
                  </a:lnTo>
                  <a:lnTo>
                    <a:pt x="313494" y="0"/>
                  </a:lnTo>
                  <a:close/>
                </a:path>
              </a:pathLst>
            </a:custGeom>
            <a:solidFill>
              <a:srgbClr val="595959"/>
            </a:solidFill>
          </p:spPr>
          <p:txBody>
            <a:bodyPr wrap="square" lIns="0" tIns="0" rIns="0" bIns="0" rtlCol="0"/>
            <a:lstStyle/>
            <a:p>
              <a:endParaRPr/>
            </a:p>
          </p:txBody>
        </p:sp>
      </p:grpSp>
      <p:sp>
        <p:nvSpPr>
          <p:cNvPr id="13" name="object 13"/>
          <p:cNvSpPr txBox="1"/>
          <p:nvPr/>
        </p:nvSpPr>
        <p:spPr>
          <a:xfrm>
            <a:off x="5050790" y="1661609"/>
            <a:ext cx="3590290" cy="4442460"/>
          </a:xfrm>
          <a:prstGeom prst="rect">
            <a:avLst/>
          </a:prstGeom>
        </p:spPr>
        <p:txBody>
          <a:bodyPr vert="horz" wrap="square" lIns="0" tIns="27939" rIns="0" bIns="0" rtlCol="0">
            <a:spAutoFit/>
          </a:bodyPr>
          <a:lstStyle/>
          <a:p>
            <a:pPr marL="12700" marR="210820">
              <a:lnSpc>
                <a:spcPts val="1600"/>
              </a:lnSpc>
              <a:spcBef>
                <a:spcPts val="219"/>
              </a:spcBef>
            </a:pPr>
            <a:r>
              <a:rPr sz="1400" b="1" spc="-5" dirty="0">
                <a:solidFill>
                  <a:srgbClr val="595959"/>
                </a:solidFill>
                <a:latin typeface="Times New Roman"/>
                <a:cs typeface="Times New Roman"/>
              </a:rPr>
              <a:t>Plane skids</a:t>
            </a:r>
            <a:r>
              <a:rPr sz="1400" b="1" dirty="0">
                <a:solidFill>
                  <a:srgbClr val="595959"/>
                </a:solidFill>
                <a:latin typeface="Times New Roman"/>
                <a:cs typeface="Times New Roman"/>
              </a:rPr>
              <a:t> </a:t>
            </a:r>
            <a:r>
              <a:rPr sz="1400" b="1" spc="-5" dirty="0">
                <a:solidFill>
                  <a:srgbClr val="595959"/>
                </a:solidFill>
                <a:latin typeface="Times New Roman"/>
                <a:cs typeface="Times New Roman"/>
              </a:rPr>
              <a:t>off</a:t>
            </a:r>
            <a:r>
              <a:rPr sz="1400" b="1" spc="-10" dirty="0">
                <a:solidFill>
                  <a:srgbClr val="595959"/>
                </a:solidFill>
                <a:latin typeface="Times New Roman"/>
                <a:cs typeface="Times New Roman"/>
              </a:rPr>
              <a:t> </a:t>
            </a:r>
            <a:r>
              <a:rPr sz="1400" b="1" dirty="0">
                <a:solidFill>
                  <a:srgbClr val="595959"/>
                </a:solidFill>
                <a:latin typeface="Times New Roman"/>
                <a:cs typeface="Times New Roman"/>
              </a:rPr>
              <a:t>snowy</a:t>
            </a:r>
            <a:r>
              <a:rPr sz="1400" b="1" spc="-5" dirty="0">
                <a:solidFill>
                  <a:srgbClr val="595959"/>
                </a:solidFill>
                <a:latin typeface="Times New Roman"/>
                <a:cs typeface="Times New Roman"/>
              </a:rPr>
              <a:t> runway </a:t>
            </a:r>
            <a:r>
              <a:rPr sz="1400" b="1" dirty="0">
                <a:solidFill>
                  <a:srgbClr val="595959"/>
                </a:solidFill>
                <a:latin typeface="Times New Roman"/>
                <a:cs typeface="Times New Roman"/>
              </a:rPr>
              <a:t>at</a:t>
            </a:r>
            <a:r>
              <a:rPr sz="1400" b="1" spc="-10" dirty="0">
                <a:solidFill>
                  <a:srgbClr val="595959"/>
                </a:solidFill>
                <a:latin typeface="Times New Roman"/>
                <a:cs typeface="Times New Roman"/>
              </a:rPr>
              <a:t> </a:t>
            </a:r>
            <a:r>
              <a:rPr sz="1400" b="1" dirty="0">
                <a:solidFill>
                  <a:srgbClr val="595959"/>
                </a:solidFill>
                <a:latin typeface="Times New Roman"/>
                <a:cs typeface="Times New Roman"/>
              </a:rPr>
              <a:t>New</a:t>
            </a:r>
            <a:r>
              <a:rPr sz="1400" b="1" spc="-55" dirty="0">
                <a:solidFill>
                  <a:srgbClr val="595959"/>
                </a:solidFill>
                <a:latin typeface="Times New Roman"/>
                <a:cs typeface="Times New Roman"/>
              </a:rPr>
              <a:t> </a:t>
            </a:r>
            <a:r>
              <a:rPr sz="1400" b="1" spc="-40" dirty="0">
                <a:solidFill>
                  <a:srgbClr val="595959"/>
                </a:solidFill>
                <a:latin typeface="Times New Roman"/>
                <a:cs typeface="Times New Roman"/>
              </a:rPr>
              <a:t>York’s </a:t>
            </a:r>
            <a:r>
              <a:rPr sz="1400" b="1" spc="-335" dirty="0">
                <a:solidFill>
                  <a:srgbClr val="595959"/>
                </a:solidFill>
                <a:latin typeface="Times New Roman"/>
                <a:cs typeface="Times New Roman"/>
              </a:rPr>
              <a:t> </a:t>
            </a:r>
            <a:r>
              <a:rPr sz="1400" b="1" spc="-5" dirty="0">
                <a:solidFill>
                  <a:srgbClr val="595959"/>
                </a:solidFill>
                <a:latin typeface="Times New Roman"/>
                <a:cs typeface="Times New Roman"/>
              </a:rPr>
              <a:t>LaGuardia airport</a:t>
            </a:r>
            <a:endParaRPr sz="1400">
              <a:latin typeface="Times New Roman"/>
              <a:cs typeface="Times New Roman"/>
            </a:endParaRPr>
          </a:p>
          <a:p>
            <a:pPr marL="12700" marR="5080">
              <a:lnSpc>
                <a:spcPct val="100299"/>
              </a:lnSpc>
              <a:spcBef>
                <a:spcPts val="575"/>
              </a:spcBef>
            </a:pPr>
            <a:r>
              <a:rPr sz="1400" dirty="0">
                <a:solidFill>
                  <a:srgbClr val="0000FF"/>
                </a:solidFill>
                <a:latin typeface="Times New Roman"/>
                <a:cs typeface="Times New Roman"/>
              </a:rPr>
              <a:t>A </a:t>
            </a:r>
            <a:r>
              <a:rPr sz="1400" spc="-5" dirty="0">
                <a:solidFill>
                  <a:srgbClr val="0000FF"/>
                </a:solidFill>
                <a:latin typeface="Times New Roman"/>
                <a:cs typeface="Times New Roman"/>
              </a:rPr>
              <a:t>plane </a:t>
            </a:r>
            <a:r>
              <a:rPr sz="1400" dirty="0">
                <a:solidFill>
                  <a:srgbClr val="0000FF"/>
                </a:solidFill>
                <a:latin typeface="Times New Roman"/>
                <a:cs typeface="Times New Roman"/>
              </a:rPr>
              <a:t>skidded </a:t>
            </a:r>
            <a:r>
              <a:rPr sz="1400" spc="-10" dirty="0">
                <a:solidFill>
                  <a:srgbClr val="0000FF"/>
                </a:solidFill>
                <a:latin typeface="Times New Roman"/>
                <a:cs typeface="Times New Roman"/>
              </a:rPr>
              <a:t>off </a:t>
            </a:r>
            <a:r>
              <a:rPr sz="1400" spc="-5" dirty="0">
                <a:solidFill>
                  <a:srgbClr val="0000FF"/>
                </a:solidFill>
                <a:latin typeface="Times New Roman"/>
                <a:cs typeface="Times New Roman"/>
              </a:rPr>
              <a:t>the runway </a:t>
            </a:r>
            <a:r>
              <a:rPr sz="1400" dirty="0">
                <a:solidFill>
                  <a:srgbClr val="0000FF"/>
                </a:solidFill>
                <a:latin typeface="Times New Roman"/>
                <a:cs typeface="Times New Roman"/>
              </a:rPr>
              <a:t>at </a:t>
            </a:r>
            <a:r>
              <a:rPr sz="1400" spc="-5" dirty="0">
                <a:solidFill>
                  <a:srgbClr val="0000FF"/>
                </a:solidFill>
                <a:latin typeface="Times New Roman"/>
                <a:cs typeface="Times New Roman"/>
              </a:rPr>
              <a:t>LaGuardia </a:t>
            </a:r>
            <a:r>
              <a:rPr sz="1400" dirty="0">
                <a:solidFill>
                  <a:srgbClr val="0000FF"/>
                </a:solidFill>
                <a:latin typeface="Times New Roman"/>
                <a:cs typeface="Times New Roman"/>
              </a:rPr>
              <a:t> </a:t>
            </a:r>
            <a:r>
              <a:rPr sz="1400" spc="-5" dirty="0">
                <a:solidFill>
                  <a:srgbClr val="0000FF"/>
                </a:solidFill>
                <a:latin typeface="Times New Roman"/>
                <a:cs typeface="Times New Roman"/>
              </a:rPr>
              <a:t>airport in </a:t>
            </a:r>
            <a:r>
              <a:rPr sz="1400" dirty="0">
                <a:solidFill>
                  <a:srgbClr val="0000FF"/>
                </a:solidFill>
                <a:latin typeface="Times New Roman"/>
                <a:cs typeface="Times New Roman"/>
              </a:rPr>
              <a:t>New </a:t>
            </a:r>
            <a:r>
              <a:rPr sz="1400" spc="-40" dirty="0">
                <a:solidFill>
                  <a:srgbClr val="0000FF"/>
                </a:solidFill>
                <a:latin typeface="Times New Roman"/>
                <a:cs typeface="Times New Roman"/>
              </a:rPr>
              <a:t>York </a:t>
            </a:r>
            <a:r>
              <a:rPr sz="1400" dirty="0">
                <a:solidFill>
                  <a:srgbClr val="0000FF"/>
                </a:solidFill>
                <a:latin typeface="Times New Roman"/>
                <a:cs typeface="Times New Roman"/>
              </a:rPr>
              <a:t>on </a:t>
            </a:r>
            <a:r>
              <a:rPr sz="1400" spc="-15" dirty="0">
                <a:solidFill>
                  <a:srgbClr val="0000FF"/>
                </a:solidFill>
                <a:latin typeface="Times New Roman"/>
                <a:cs typeface="Times New Roman"/>
              </a:rPr>
              <a:t>Thursday, </a:t>
            </a:r>
            <a:r>
              <a:rPr sz="1400" spc="-5" dirty="0">
                <a:solidFill>
                  <a:srgbClr val="0000FF"/>
                </a:solidFill>
                <a:latin typeface="Times New Roman"/>
                <a:cs typeface="Times New Roman"/>
              </a:rPr>
              <a:t>the latest </a:t>
            </a:r>
            <a:r>
              <a:rPr sz="1400" dirty="0">
                <a:solidFill>
                  <a:srgbClr val="0000FF"/>
                </a:solidFill>
                <a:latin typeface="Times New Roman"/>
                <a:cs typeface="Times New Roman"/>
              </a:rPr>
              <a:t> </a:t>
            </a:r>
            <a:r>
              <a:rPr sz="1400" spc="-5" dirty="0">
                <a:solidFill>
                  <a:srgbClr val="0000FF"/>
                </a:solidFill>
                <a:latin typeface="Times New Roman"/>
                <a:cs typeface="Times New Roman"/>
              </a:rPr>
              <a:t>example </a:t>
            </a:r>
            <a:r>
              <a:rPr sz="1400" dirty="0">
                <a:solidFill>
                  <a:srgbClr val="0000FF"/>
                </a:solidFill>
                <a:latin typeface="Times New Roman"/>
                <a:cs typeface="Times New Roman"/>
              </a:rPr>
              <a:t>of</a:t>
            </a:r>
            <a:r>
              <a:rPr sz="1400" spc="-5" dirty="0">
                <a:solidFill>
                  <a:srgbClr val="0000FF"/>
                </a:solidFill>
                <a:latin typeface="Times New Roman"/>
                <a:cs typeface="Times New Roman"/>
              </a:rPr>
              <a:t> travel </a:t>
            </a:r>
            <a:r>
              <a:rPr sz="1400" dirty="0">
                <a:solidFill>
                  <a:srgbClr val="0000FF"/>
                </a:solidFill>
                <a:latin typeface="Times New Roman"/>
                <a:cs typeface="Times New Roman"/>
              </a:rPr>
              <a:t>woes</a:t>
            </a:r>
            <a:r>
              <a:rPr sz="1400" spc="5" dirty="0">
                <a:solidFill>
                  <a:srgbClr val="0000FF"/>
                </a:solidFill>
                <a:latin typeface="Times New Roman"/>
                <a:cs typeface="Times New Roman"/>
              </a:rPr>
              <a:t> </a:t>
            </a:r>
            <a:r>
              <a:rPr sz="1400" spc="-5" dirty="0">
                <a:solidFill>
                  <a:srgbClr val="0000FF"/>
                </a:solidFill>
                <a:latin typeface="Times New Roman"/>
                <a:cs typeface="Times New Roman"/>
              </a:rPr>
              <a:t>plaguing</a:t>
            </a:r>
            <a:r>
              <a:rPr sz="1400" dirty="0">
                <a:solidFill>
                  <a:srgbClr val="0000FF"/>
                </a:solidFill>
                <a:latin typeface="Times New Roman"/>
                <a:cs typeface="Times New Roman"/>
              </a:rPr>
              <a:t> </a:t>
            </a:r>
            <a:r>
              <a:rPr sz="1400" spc="-5" dirty="0">
                <a:solidFill>
                  <a:srgbClr val="0000FF"/>
                </a:solidFill>
                <a:latin typeface="Times New Roman"/>
                <a:cs typeface="Times New Roman"/>
              </a:rPr>
              <a:t>the</a:t>
            </a:r>
            <a:r>
              <a:rPr sz="1400" dirty="0">
                <a:solidFill>
                  <a:srgbClr val="0000FF"/>
                </a:solidFill>
                <a:latin typeface="Times New Roman"/>
                <a:cs typeface="Times New Roman"/>
              </a:rPr>
              <a:t> US</a:t>
            </a:r>
            <a:r>
              <a:rPr sz="1400" spc="-5" dirty="0">
                <a:solidFill>
                  <a:srgbClr val="0000FF"/>
                </a:solidFill>
                <a:latin typeface="Times New Roman"/>
                <a:cs typeface="Times New Roman"/>
              </a:rPr>
              <a:t> from </a:t>
            </a:r>
            <a:r>
              <a:rPr sz="1400" dirty="0">
                <a:solidFill>
                  <a:srgbClr val="0000FF"/>
                </a:solidFill>
                <a:latin typeface="Times New Roman"/>
                <a:cs typeface="Times New Roman"/>
              </a:rPr>
              <a:t> </a:t>
            </a:r>
            <a:r>
              <a:rPr sz="1400" spc="-25" dirty="0">
                <a:solidFill>
                  <a:srgbClr val="0000FF"/>
                </a:solidFill>
                <a:latin typeface="Times New Roman"/>
                <a:cs typeface="Times New Roman"/>
              </a:rPr>
              <a:t>Texas</a:t>
            </a:r>
            <a:r>
              <a:rPr sz="1400" spc="5" dirty="0">
                <a:solidFill>
                  <a:srgbClr val="0000FF"/>
                </a:solidFill>
                <a:latin typeface="Times New Roman"/>
                <a:cs typeface="Times New Roman"/>
              </a:rPr>
              <a:t> </a:t>
            </a:r>
            <a:r>
              <a:rPr sz="1400" spc="-5" dirty="0">
                <a:solidFill>
                  <a:srgbClr val="0000FF"/>
                </a:solidFill>
                <a:latin typeface="Times New Roman"/>
                <a:cs typeface="Times New Roman"/>
              </a:rPr>
              <a:t>to</a:t>
            </a:r>
            <a:r>
              <a:rPr sz="1400" spc="5" dirty="0">
                <a:solidFill>
                  <a:srgbClr val="0000FF"/>
                </a:solidFill>
                <a:latin typeface="Times New Roman"/>
                <a:cs typeface="Times New Roman"/>
              </a:rPr>
              <a:t> </a:t>
            </a:r>
            <a:r>
              <a:rPr sz="1400" spc="-5" dirty="0">
                <a:solidFill>
                  <a:srgbClr val="0000FF"/>
                </a:solidFill>
                <a:latin typeface="Times New Roman"/>
                <a:cs typeface="Times New Roman"/>
              </a:rPr>
              <a:t>Connecticut</a:t>
            </a:r>
            <a:r>
              <a:rPr sz="1400" dirty="0">
                <a:solidFill>
                  <a:srgbClr val="0000FF"/>
                </a:solidFill>
                <a:latin typeface="Times New Roman"/>
                <a:cs typeface="Times New Roman"/>
              </a:rPr>
              <a:t> as</a:t>
            </a:r>
            <a:r>
              <a:rPr sz="1400" spc="10" dirty="0">
                <a:solidFill>
                  <a:srgbClr val="0000FF"/>
                </a:solidFill>
                <a:latin typeface="Times New Roman"/>
                <a:cs typeface="Times New Roman"/>
              </a:rPr>
              <a:t> </a:t>
            </a:r>
            <a:r>
              <a:rPr sz="1400" dirty="0">
                <a:solidFill>
                  <a:srgbClr val="0000FF"/>
                </a:solidFill>
                <a:latin typeface="Times New Roman"/>
                <a:cs typeface="Times New Roman"/>
              </a:rPr>
              <a:t>a </a:t>
            </a:r>
            <a:r>
              <a:rPr sz="1400" spc="-5" dirty="0">
                <a:solidFill>
                  <a:srgbClr val="0000FF"/>
                </a:solidFill>
                <a:latin typeface="Times New Roman"/>
                <a:cs typeface="Times New Roman"/>
              </a:rPr>
              <a:t>major</a:t>
            </a:r>
            <a:r>
              <a:rPr sz="1400" dirty="0">
                <a:solidFill>
                  <a:srgbClr val="0000FF"/>
                </a:solidFill>
                <a:latin typeface="Times New Roman"/>
                <a:cs typeface="Times New Roman"/>
              </a:rPr>
              <a:t> </a:t>
            </a:r>
            <a:r>
              <a:rPr sz="1400" spc="-5" dirty="0">
                <a:solidFill>
                  <a:srgbClr val="0000FF"/>
                </a:solidFill>
                <a:latin typeface="Times New Roman"/>
                <a:cs typeface="Times New Roman"/>
              </a:rPr>
              <a:t>storm</a:t>
            </a:r>
            <a:r>
              <a:rPr sz="1400" dirty="0">
                <a:solidFill>
                  <a:srgbClr val="0000FF"/>
                </a:solidFill>
                <a:latin typeface="Times New Roman"/>
                <a:cs typeface="Times New Roman"/>
              </a:rPr>
              <a:t> </a:t>
            </a:r>
            <a:r>
              <a:rPr sz="1400" spc="-5" dirty="0">
                <a:solidFill>
                  <a:srgbClr val="0000FF"/>
                </a:solidFill>
                <a:latin typeface="Times New Roman"/>
                <a:cs typeface="Times New Roman"/>
              </a:rPr>
              <a:t>stretched </a:t>
            </a:r>
            <a:r>
              <a:rPr sz="1400" dirty="0">
                <a:solidFill>
                  <a:srgbClr val="0000FF"/>
                </a:solidFill>
                <a:latin typeface="Times New Roman"/>
                <a:cs typeface="Times New Roman"/>
              </a:rPr>
              <a:t> across</a:t>
            </a:r>
            <a:r>
              <a:rPr sz="1400" spc="65" dirty="0">
                <a:solidFill>
                  <a:srgbClr val="0000FF"/>
                </a:solidFill>
                <a:latin typeface="Times New Roman"/>
                <a:cs typeface="Times New Roman"/>
              </a:rPr>
              <a:t> </a:t>
            </a:r>
            <a:r>
              <a:rPr sz="1400" spc="-5" dirty="0">
                <a:solidFill>
                  <a:srgbClr val="0000FF"/>
                </a:solidFill>
                <a:latin typeface="Times New Roman"/>
                <a:cs typeface="Times New Roman"/>
              </a:rPr>
              <a:t>the</a:t>
            </a:r>
            <a:r>
              <a:rPr sz="1400" spc="60" dirty="0">
                <a:solidFill>
                  <a:srgbClr val="0000FF"/>
                </a:solidFill>
                <a:latin typeface="Times New Roman"/>
                <a:cs typeface="Times New Roman"/>
              </a:rPr>
              <a:t> </a:t>
            </a:r>
            <a:r>
              <a:rPr sz="1400" spc="-15" dirty="0">
                <a:solidFill>
                  <a:srgbClr val="0000FF"/>
                </a:solidFill>
                <a:latin typeface="Times New Roman"/>
                <a:cs typeface="Times New Roman"/>
              </a:rPr>
              <a:t>country.</a:t>
            </a:r>
            <a:r>
              <a:rPr sz="1400" spc="60" dirty="0">
                <a:solidFill>
                  <a:srgbClr val="0000FF"/>
                </a:solidFill>
                <a:latin typeface="Times New Roman"/>
                <a:cs typeface="Times New Roman"/>
              </a:rPr>
              <a:t> </a:t>
            </a:r>
            <a:r>
              <a:rPr sz="1400" b="1" i="1" spc="-5" dirty="0">
                <a:solidFill>
                  <a:srgbClr val="0000FF"/>
                </a:solidFill>
                <a:latin typeface="Times New Roman"/>
                <a:cs typeface="Times New Roman"/>
              </a:rPr>
              <a:t>The</a:t>
            </a:r>
            <a:r>
              <a:rPr sz="1400" b="1" i="1" spc="65" dirty="0">
                <a:solidFill>
                  <a:srgbClr val="0000FF"/>
                </a:solidFill>
                <a:latin typeface="Times New Roman"/>
                <a:cs typeface="Times New Roman"/>
              </a:rPr>
              <a:t> </a:t>
            </a:r>
            <a:r>
              <a:rPr sz="1400" b="1" i="1" dirty="0">
                <a:solidFill>
                  <a:srgbClr val="0000FF"/>
                </a:solidFill>
                <a:latin typeface="Times New Roman"/>
                <a:cs typeface="Times New Roman"/>
              </a:rPr>
              <a:t>New</a:t>
            </a:r>
            <a:r>
              <a:rPr sz="1400" b="1" i="1" spc="35" dirty="0">
                <a:solidFill>
                  <a:srgbClr val="0000FF"/>
                </a:solidFill>
                <a:latin typeface="Times New Roman"/>
                <a:cs typeface="Times New Roman"/>
              </a:rPr>
              <a:t> </a:t>
            </a:r>
            <a:r>
              <a:rPr sz="1400" b="1" i="1" spc="-40" dirty="0">
                <a:solidFill>
                  <a:srgbClr val="0000FF"/>
                </a:solidFill>
                <a:latin typeface="Times New Roman"/>
                <a:cs typeface="Times New Roman"/>
              </a:rPr>
              <a:t>York</a:t>
            </a:r>
            <a:r>
              <a:rPr sz="1400" b="1" i="1" spc="60" dirty="0">
                <a:solidFill>
                  <a:srgbClr val="0000FF"/>
                </a:solidFill>
                <a:latin typeface="Times New Roman"/>
                <a:cs typeface="Times New Roman"/>
              </a:rPr>
              <a:t> </a:t>
            </a:r>
            <a:r>
              <a:rPr sz="1400" b="1" i="1" spc="-5" dirty="0">
                <a:solidFill>
                  <a:srgbClr val="0000FF"/>
                </a:solidFill>
                <a:latin typeface="Times New Roman"/>
                <a:cs typeface="Times New Roman"/>
              </a:rPr>
              <a:t>fire </a:t>
            </a:r>
            <a:r>
              <a:rPr sz="1400" b="1" i="1" dirty="0">
                <a:solidFill>
                  <a:srgbClr val="0000FF"/>
                </a:solidFill>
                <a:latin typeface="Times New Roman"/>
                <a:cs typeface="Times New Roman"/>
              </a:rPr>
              <a:t> </a:t>
            </a:r>
            <a:r>
              <a:rPr sz="1400" b="1" i="1" spc="-5" dirty="0">
                <a:solidFill>
                  <a:srgbClr val="0000FF"/>
                </a:solidFill>
                <a:latin typeface="Times New Roman"/>
                <a:cs typeface="Times New Roman"/>
              </a:rPr>
              <a:t>department</a:t>
            </a:r>
            <a:r>
              <a:rPr sz="1400" b="1" i="1" spc="-10" dirty="0">
                <a:solidFill>
                  <a:srgbClr val="0000FF"/>
                </a:solidFill>
                <a:latin typeface="Times New Roman"/>
                <a:cs typeface="Times New Roman"/>
              </a:rPr>
              <a:t> </a:t>
            </a:r>
            <a:r>
              <a:rPr sz="1400" b="1" i="1" dirty="0">
                <a:solidFill>
                  <a:srgbClr val="0000FF"/>
                </a:solidFill>
                <a:latin typeface="Times New Roman"/>
                <a:cs typeface="Times New Roman"/>
              </a:rPr>
              <a:t>reported 26 </a:t>
            </a:r>
            <a:r>
              <a:rPr sz="1400" b="1" i="1" spc="-5" dirty="0">
                <a:solidFill>
                  <a:srgbClr val="0000FF"/>
                </a:solidFill>
                <a:latin typeface="Times New Roman"/>
                <a:cs typeface="Times New Roman"/>
              </a:rPr>
              <a:t>injuries</a:t>
            </a:r>
            <a:r>
              <a:rPr sz="1400" b="1" i="1" spc="5" dirty="0">
                <a:solidFill>
                  <a:srgbClr val="0000FF"/>
                </a:solidFill>
                <a:latin typeface="Times New Roman"/>
                <a:cs typeface="Times New Roman"/>
              </a:rPr>
              <a:t> </a:t>
            </a:r>
            <a:r>
              <a:rPr sz="1400" b="1" i="1" spc="-5" dirty="0">
                <a:solidFill>
                  <a:srgbClr val="0000FF"/>
                </a:solidFill>
                <a:latin typeface="Times New Roman"/>
                <a:cs typeface="Times New Roman"/>
              </a:rPr>
              <a:t>and </a:t>
            </a:r>
            <a:r>
              <a:rPr sz="1400" b="1" i="1" dirty="0">
                <a:solidFill>
                  <a:srgbClr val="0000FF"/>
                </a:solidFill>
                <a:latin typeface="Times New Roman"/>
                <a:cs typeface="Times New Roman"/>
              </a:rPr>
              <a:t>3 </a:t>
            </a:r>
            <a:r>
              <a:rPr sz="1400" b="1" i="1" spc="5" dirty="0">
                <a:solidFill>
                  <a:srgbClr val="0000FF"/>
                </a:solidFill>
                <a:latin typeface="Times New Roman"/>
                <a:cs typeface="Times New Roman"/>
              </a:rPr>
              <a:t> </a:t>
            </a:r>
            <a:r>
              <a:rPr sz="1400" b="1" i="1" spc="-5" dirty="0">
                <a:solidFill>
                  <a:srgbClr val="0000FF"/>
                </a:solidFill>
                <a:latin typeface="Times New Roman"/>
                <a:cs typeface="Times New Roman"/>
              </a:rPr>
              <a:t>hospitalizations, while the Port Authority </a:t>
            </a:r>
            <a:r>
              <a:rPr sz="1400" b="1" i="1" dirty="0">
                <a:solidFill>
                  <a:srgbClr val="0000FF"/>
                </a:solidFill>
                <a:latin typeface="Times New Roman"/>
                <a:cs typeface="Times New Roman"/>
              </a:rPr>
              <a:t>of New </a:t>
            </a:r>
            <a:r>
              <a:rPr sz="1400" b="1" i="1" spc="-335" dirty="0">
                <a:solidFill>
                  <a:srgbClr val="0000FF"/>
                </a:solidFill>
                <a:latin typeface="Times New Roman"/>
                <a:cs typeface="Times New Roman"/>
              </a:rPr>
              <a:t> </a:t>
            </a:r>
            <a:r>
              <a:rPr sz="1400" b="1" i="1" spc="-40" dirty="0">
                <a:solidFill>
                  <a:srgbClr val="0000FF"/>
                </a:solidFill>
                <a:latin typeface="Times New Roman"/>
                <a:cs typeface="Times New Roman"/>
              </a:rPr>
              <a:t>York</a:t>
            </a:r>
            <a:r>
              <a:rPr sz="1400" b="1" i="1" spc="-5" dirty="0">
                <a:solidFill>
                  <a:srgbClr val="0000FF"/>
                </a:solidFill>
                <a:latin typeface="Times New Roman"/>
                <a:cs typeface="Times New Roman"/>
              </a:rPr>
              <a:t> and</a:t>
            </a:r>
            <a:r>
              <a:rPr sz="1400" b="1" i="1" dirty="0">
                <a:solidFill>
                  <a:srgbClr val="0000FF"/>
                </a:solidFill>
                <a:latin typeface="Times New Roman"/>
                <a:cs typeface="Times New Roman"/>
              </a:rPr>
              <a:t> New</a:t>
            </a:r>
            <a:r>
              <a:rPr sz="1400" b="1" i="1" spc="-5" dirty="0">
                <a:solidFill>
                  <a:srgbClr val="0000FF"/>
                </a:solidFill>
                <a:latin typeface="Times New Roman"/>
                <a:cs typeface="Times New Roman"/>
              </a:rPr>
              <a:t> </a:t>
            </a:r>
            <a:r>
              <a:rPr sz="1400" b="1" i="1" dirty="0">
                <a:solidFill>
                  <a:srgbClr val="0000FF"/>
                </a:solidFill>
                <a:latin typeface="Times New Roman"/>
                <a:cs typeface="Times New Roman"/>
              </a:rPr>
              <a:t>Jersey reported</a:t>
            </a:r>
            <a:r>
              <a:rPr sz="1400" b="1" i="1" spc="-5" dirty="0">
                <a:solidFill>
                  <a:srgbClr val="0000FF"/>
                </a:solidFill>
                <a:latin typeface="Times New Roman"/>
                <a:cs typeface="Times New Roman"/>
              </a:rPr>
              <a:t> </a:t>
            </a:r>
            <a:r>
              <a:rPr sz="1400" b="1" i="1" dirty="0">
                <a:solidFill>
                  <a:srgbClr val="0000FF"/>
                </a:solidFill>
                <a:latin typeface="Times New Roman"/>
                <a:cs typeface="Times New Roman"/>
              </a:rPr>
              <a:t>six.</a:t>
            </a:r>
            <a:endParaRPr sz="1400">
              <a:latin typeface="Times New Roman"/>
              <a:cs typeface="Times New Roman"/>
            </a:endParaRPr>
          </a:p>
          <a:p>
            <a:pPr marL="12700" marR="81915">
              <a:lnSpc>
                <a:spcPct val="99900"/>
              </a:lnSpc>
              <a:spcBef>
                <a:spcPts val="620"/>
              </a:spcBef>
            </a:pPr>
            <a:r>
              <a:rPr sz="1400" spc="-5" dirty="0">
                <a:solidFill>
                  <a:srgbClr val="0000FF"/>
                </a:solidFill>
                <a:latin typeface="Times New Roman"/>
                <a:cs typeface="Times New Roman"/>
              </a:rPr>
              <a:t>“This</a:t>
            </a:r>
            <a:r>
              <a:rPr sz="1400" spc="5" dirty="0">
                <a:solidFill>
                  <a:srgbClr val="0000FF"/>
                </a:solidFill>
                <a:latin typeface="Times New Roman"/>
                <a:cs typeface="Times New Roman"/>
              </a:rPr>
              <a:t> </a:t>
            </a:r>
            <a:r>
              <a:rPr sz="1400" spc="-5" dirty="0">
                <a:solidFill>
                  <a:srgbClr val="0000FF"/>
                </a:solidFill>
                <a:latin typeface="Times New Roman"/>
                <a:cs typeface="Times New Roman"/>
              </a:rPr>
              <a:t>particular runway</a:t>
            </a:r>
            <a:r>
              <a:rPr sz="1400" spc="5" dirty="0">
                <a:solidFill>
                  <a:srgbClr val="0000FF"/>
                </a:solidFill>
                <a:latin typeface="Times New Roman"/>
                <a:cs typeface="Times New Roman"/>
              </a:rPr>
              <a:t> </a:t>
            </a:r>
            <a:r>
              <a:rPr sz="1400" dirty="0">
                <a:solidFill>
                  <a:srgbClr val="0000FF"/>
                </a:solidFill>
                <a:latin typeface="Times New Roman"/>
                <a:cs typeface="Times New Roman"/>
              </a:rPr>
              <a:t>had been</a:t>
            </a:r>
            <a:r>
              <a:rPr sz="1400" spc="5" dirty="0">
                <a:solidFill>
                  <a:srgbClr val="0000FF"/>
                </a:solidFill>
                <a:latin typeface="Times New Roman"/>
                <a:cs typeface="Times New Roman"/>
              </a:rPr>
              <a:t> </a:t>
            </a:r>
            <a:r>
              <a:rPr sz="1400" spc="-5" dirty="0">
                <a:solidFill>
                  <a:srgbClr val="0000FF"/>
                </a:solidFill>
                <a:latin typeface="Times New Roman"/>
                <a:cs typeface="Times New Roman"/>
              </a:rPr>
              <a:t>plowed</a:t>
            </a:r>
            <a:r>
              <a:rPr sz="1400" dirty="0">
                <a:solidFill>
                  <a:srgbClr val="0000FF"/>
                </a:solidFill>
                <a:latin typeface="Times New Roman"/>
                <a:cs typeface="Times New Roman"/>
              </a:rPr>
              <a:t> </a:t>
            </a:r>
            <a:r>
              <a:rPr sz="1400" spc="-5" dirty="0">
                <a:solidFill>
                  <a:srgbClr val="0000FF"/>
                </a:solidFill>
                <a:latin typeface="Times New Roman"/>
                <a:cs typeface="Times New Roman"/>
              </a:rPr>
              <a:t>shortly </a:t>
            </a:r>
            <a:r>
              <a:rPr sz="1400" spc="-335" dirty="0">
                <a:solidFill>
                  <a:srgbClr val="0000FF"/>
                </a:solidFill>
                <a:latin typeface="Times New Roman"/>
                <a:cs typeface="Times New Roman"/>
              </a:rPr>
              <a:t> </a:t>
            </a:r>
            <a:r>
              <a:rPr sz="1400" spc="-5" dirty="0">
                <a:solidFill>
                  <a:srgbClr val="0000FF"/>
                </a:solidFill>
                <a:latin typeface="Times New Roman"/>
                <a:cs typeface="Times New Roman"/>
              </a:rPr>
              <a:t>before</a:t>
            </a:r>
            <a:r>
              <a:rPr sz="1400" dirty="0">
                <a:solidFill>
                  <a:srgbClr val="0000FF"/>
                </a:solidFill>
                <a:latin typeface="Times New Roman"/>
                <a:cs typeface="Times New Roman"/>
              </a:rPr>
              <a:t> </a:t>
            </a:r>
            <a:r>
              <a:rPr sz="1400" spc="-5" dirty="0">
                <a:solidFill>
                  <a:srgbClr val="0000FF"/>
                </a:solidFill>
                <a:latin typeface="Times New Roman"/>
                <a:cs typeface="Times New Roman"/>
              </a:rPr>
              <a:t>the</a:t>
            </a:r>
            <a:r>
              <a:rPr sz="1400" dirty="0">
                <a:solidFill>
                  <a:srgbClr val="0000FF"/>
                </a:solidFill>
                <a:latin typeface="Times New Roman"/>
                <a:cs typeface="Times New Roman"/>
              </a:rPr>
              <a:t> </a:t>
            </a:r>
            <a:r>
              <a:rPr sz="1400" spc="-5" dirty="0">
                <a:solidFill>
                  <a:srgbClr val="0000FF"/>
                </a:solidFill>
                <a:latin typeface="Times New Roman"/>
                <a:cs typeface="Times New Roman"/>
              </a:rPr>
              <a:t>incident </a:t>
            </a:r>
            <a:r>
              <a:rPr sz="1400" dirty="0">
                <a:solidFill>
                  <a:srgbClr val="0000FF"/>
                </a:solidFill>
                <a:latin typeface="Times New Roman"/>
                <a:cs typeface="Times New Roman"/>
              </a:rPr>
              <a:t>and</a:t>
            </a:r>
            <a:r>
              <a:rPr sz="1400" spc="5" dirty="0">
                <a:solidFill>
                  <a:srgbClr val="0000FF"/>
                </a:solidFill>
                <a:latin typeface="Times New Roman"/>
                <a:cs typeface="Times New Roman"/>
              </a:rPr>
              <a:t> </a:t>
            </a:r>
            <a:r>
              <a:rPr sz="1400" spc="-5" dirty="0">
                <a:solidFill>
                  <a:srgbClr val="0000FF"/>
                </a:solidFill>
                <a:latin typeface="Times New Roman"/>
                <a:cs typeface="Times New Roman"/>
              </a:rPr>
              <a:t>pilots</a:t>
            </a:r>
            <a:r>
              <a:rPr sz="1400" spc="5" dirty="0">
                <a:solidFill>
                  <a:srgbClr val="0000FF"/>
                </a:solidFill>
                <a:latin typeface="Times New Roman"/>
                <a:cs typeface="Times New Roman"/>
              </a:rPr>
              <a:t> </a:t>
            </a:r>
            <a:r>
              <a:rPr sz="1400" dirty="0">
                <a:solidFill>
                  <a:srgbClr val="0000FF"/>
                </a:solidFill>
                <a:latin typeface="Times New Roman"/>
                <a:cs typeface="Times New Roman"/>
              </a:rPr>
              <a:t>on </a:t>
            </a:r>
            <a:r>
              <a:rPr sz="1400" spc="-5" dirty="0">
                <a:solidFill>
                  <a:srgbClr val="0000FF"/>
                </a:solidFill>
                <a:latin typeface="Times New Roman"/>
                <a:cs typeface="Times New Roman"/>
              </a:rPr>
              <a:t>other</a:t>
            </a:r>
            <a:r>
              <a:rPr sz="1400" dirty="0">
                <a:solidFill>
                  <a:srgbClr val="0000FF"/>
                </a:solidFill>
                <a:latin typeface="Times New Roman"/>
                <a:cs typeface="Times New Roman"/>
              </a:rPr>
              <a:t> </a:t>
            </a:r>
            <a:r>
              <a:rPr sz="1400" spc="-5" dirty="0">
                <a:solidFill>
                  <a:srgbClr val="0000FF"/>
                </a:solidFill>
                <a:latin typeface="Times New Roman"/>
                <a:cs typeface="Times New Roman"/>
              </a:rPr>
              <a:t>planes </a:t>
            </a:r>
            <a:r>
              <a:rPr sz="1400" dirty="0">
                <a:solidFill>
                  <a:srgbClr val="0000FF"/>
                </a:solidFill>
                <a:latin typeface="Times New Roman"/>
                <a:cs typeface="Times New Roman"/>
              </a:rPr>
              <a:t> </a:t>
            </a:r>
            <a:r>
              <a:rPr sz="1400" spc="-5" dirty="0">
                <a:solidFill>
                  <a:srgbClr val="0000FF"/>
                </a:solidFill>
                <a:latin typeface="Times New Roman"/>
                <a:cs typeface="Times New Roman"/>
              </a:rPr>
              <a:t>reported</a:t>
            </a:r>
            <a:r>
              <a:rPr sz="1400" dirty="0">
                <a:solidFill>
                  <a:srgbClr val="0000FF"/>
                </a:solidFill>
                <a:latin typeface="Times New Roman"/>
                <a:cs typeface="Times New Roman"/>
              </a:rPr>
              <a:t> good </a:t>
            </a:r>
            <a:r>
              <a:rPr sz="1400" spc="-5" dirty="0">
                <a:solidFill>
                  <a:srgbClr val="0000FF"/>
                </a:solidFill>
                <a:latin typeface="Times New Roman"/>
                <a:cs typeface="Times New Roman"/>
              </a:rPr>
              <a:t>breaking</a:t>
            </a:r>
            <a:r>
              <a:rPr sz="1400" dirty="0">
                <a:solidFill>
                  <a:srgbClr val="0000FF"/>
                </a:solidFill>
                <a:latin typeface="Times New Roman"/>
                <a:cs typeface="Times New Roman"/>
              </a:rPr>
              <a:t> </a:t>
            </a:r>
            <a:r>
              <a:rPr sz="1400" spc="-5" dirty="0">
                <a:solidFill>
                  <a:srgbClr val="0000FF"/>
                </a:solidFill>
                <a:latin typeface="Times New Roman"/>
                <a:cs typeface="Times New Roman"/>
              </a:rPr>
              <a:t>conditions,”</a:t>
            </a:r>
            <a:r>
              <a:rPr sz="1400" dirty="0">
                <a:solidFill>
                  <a:srgbClr val="0000FF"/>
                </a:solidFill>
                <a:latin typeface="Times New Roman"/>
                <a:cs typeface="Times New Roman"/>
              </a:rPr>
              <a:t> said</a:t>
            </a:r>
            <a:r>
              <a:rPr sz="1400" spc="5" dirty="0">
                <a:solidFill>
                  <a:srgbClr val="0000FF"/>
                </a:solidFill>
                <a:latin typeface="Times New Roman"/>
                <a:cs typeface="Times New Roman"/>
              </a:rPr>
              <a:t> </a:t>
            </a:r>
            <a:r>
              <a:rPr sz="1400" spc="-5" dirty="0">
                <a:solidFill>
                  <a:srgbClr val="0000FF"/>
                </a:solidFill>
                <a:latin typeface="Times New Roman"/>
                <a:cs typeface="Times New Roman"/>
              </a:rPr>
              <a:t>Pat </a:t>
            </a:r>
            <a:r>
              <a:rPr sz="1400" dirty="0">
                <a:solidFill>
                  <a:srgbClr val="0000FF"/>
                </a:solidFill>
                <a:latin typeface="Times New Roman"/>
                <a:cs typeface="Times New Roman"/>
              </a:rPr>
              <a:t> </a:t>
            </a:r>
            <a:r>
              <a:rPr sz="1400" spc="-5" dirty="0">
                <a:solidFill>
                  <a:srgbClr val="0000FF"/>
                </a:solidFill>
                <a:latin typeface="Times New Roman"/>
                <a:cs typeface="Times New Roman"/>
              </a:rPr>
              <a:t>Foye, executive director </a:t>
            </a:r>
            <a:r>
              <a:rPr sz="1400" dirty="0">
                <a:solidFill>
                  <a:srgbClr val="0000FF"/>
                </a:solidFill>
                <a:latin typeface="Times New Roman"/>
                <a:cs typeface="Times New Roman"/>
              </a:rPr>
              <a:t>of </a:t>
            </a:r>
            <a:r>
              <a:rPr sz="1400" spc="-5" dirty="0">
                <a:solidFill>
                  <a:srgbClr val="0000FF"/>
                </a:solidFill>
                <a:latin typeface="Times New Roman"/>
                <a:cs typeface="Times New Roman"/>
              </a:rPr>
              <a:t>the Port </a:t>
            </a:r>
            <a:r>
              <a:rPr sz="1400" spc="-15" dirty="0">
                <a:solidFill>
                  <a:srgbClr val="0000FF"/>
                </a:solidFill>
                <a:latin typeface="Times New Roman"/>
                <a:cs typeface="Times New Roman"/>
              </a:rPr>
              <a:t>Authority, </a:t>
            </a:r>
            <a:r>
              <a:rPr sz="1400" spc="-10" dirty="0">
                <a:solidFill>
                  <a:srgbClr val="0000FF"/>
                </a:solidFill>
                <a:latin typeface="Times New Roman"/>
                <a:cs typeface="Times New Roman"/>
              </a:rPr>
              <a:t> </a:t>
            </a:r>
            <a:r>
              <a:rPr sz="1400" spc="-5" dirty="0">
                <a:solidFill>
                  <a:srgbClr val="0000FF"/>
                </a:solidFill>
                <a:latin typeface="Times New Roman"/>
                <a:cs typeface="Times New Roman"/>
              </a:rPr>
              <a:t>which manages airport operations in </a:t>
            </a:r>
            <a:r>
              <a:rPr sz="1400" dirty="0">
                <a:solidFill>
                  <a:srgbClr val="0000FF"/>
                </a:solidFill>
                <a:latin typeface="Times New Roman"/>
                <a:cs typeface="Times New Roman"/>
              </a:rPr>
              <a:t>New </a:t>
            </a:r>
            <a:r>
              <a:rPr sz="1400" spc="-30" dirty="0">
                <a:solidFill>
                  <a:srgbClr val="0000FF"/>
                </a:solidFill>
                <a:latin typeface="Times New Roman"/>
                <a:cs typeface="Times New Roman"/>
              </a:rPr>
              <a:t>York. </a:t>
            </a:r>
            <a:r>
              <a:rPr sz="1400" spc="-25" dirty="0">
                <a:solidFill>
                  <a:srgbClr val="0000FF"/>
                </a:solidFill>
                <a:latin typeface="Times New Roman"/>
                <a:cs typeface="Times New Roman"/>
              </a:rPr>
              <a:t> </a:t>
            </a:r>
            <a:r>
              <a:rPr sz="1400" dirty="0">
                <a:solidFill>
                  <a:srgbClr val="6AA84F"/>
                </a:solidFill>
                <a:latin typeface="Times New Roman"/>
                <a:cs typeface="Times New Roman"/>
              </a:rPr>
              <a:t>Not</a:t>
            </a:r>
            <a:r>
              <a:rPr sz="1400" spc="-5" dirty="0">
                <a:solidFill>
                  <a:srgbClr val="6AA84F"/>
                </a:solidFill>
                <a:latin typeface="Times New Roman"/>
                <a:cs typeface="Times New Roman"/>
              </a:rPr>
              <a:t> long</a:t>
            </a:r>
            <a:r>
              <a:rPr sz="1400" dirty="0">
                <a:solidFill>
                  <a:srgbClr val="6AA84F"/>
                </a:solidFill>
                <a:latin typeface="Times New Roman"/>
                <a:cs typeface="Times New Roman"/>
              </a:rPr>
              <a:t> </a:t>
            </a:r>
            <a:r>
              <a:rPr sz="1400" spc="-5" dirty="0">
                <a:solidFill>
                  <a:srgbClr val="6AA84F"/>
                </a:solidFill>
                <a:latin typeface="Times New Roman"/>
                <a:cs typeface="Times New Roman"/>
              </a:rPr>
              <a:t>before</a:t>
            </a:r>
            <a:r>
              <a:rPr sz="1400" dirty="0">
                <a:solidFill>
                  <a:srgbClr val="6AA84F"/>
                </a:solidFill>
                <a:latin typeface="Times New Roman"/>
                <a:cs typeface="Times New Roman"/>
              </a:rPr>
              <a:t> </a:t>
            </a:r>
            <a:r>
              <a:rPr sz="1400" spc="-5" dirty="0">
                <a:solidFill>
                  <a:srgbClr val="6AA84F"/>
                </a:solidFill>
                <a:latin typeface="Times New Roman"/>
                <a:cs typeface="Times New Roman"/>
              </a:rPr>
              <a:t>the</a:t>
            </a:r>
            <a:r>
              <a:rPr sz="1400" dirty="0">
                <a:solidFill>
                  <a:srgbClr val="6AA84F"/>
                </a:solidFill>
                <a:latin typeface="Times New Roman"/>
                <a:cs typeface="Times New Roman"/>
              </a:rPr>
              <a:t> </a:t>
            </a:r>
            <a:r>
              <a:rPr sz="1400" spc="-15" dirty="0">
                <a:solidFill>
                  <a:srgbClr val="6AA84F"/>
                </a:solidFill>
                <a:latin typeface="Times New Roman"/>
                <a:cs typeface="Times New Roman"/>
              </a:rPr>
              <a:t>plane’s</a:t>
            </a:r>
            <a:r>
              <a:rPr sz="1400" spc="5" dirty="0">
                <a:solidFill>
                  <a:srgbClr val="6AA84F"/>
                </a:solidFill>
                <a:latin typeface="Times New Roman"/>
                <a:cs typeface="Times New Roman"/>
              </a:rPr>
              <a:t> </a:t>
            </a:r>
            <a:r>
              <a:rPr sz="1400" spc="-5" dirty="0">
                <a:solidFill>
                  <a:srgbClr val="6AA84F"/>
                </a:solidFill>
                <a:latin typeface="Times New Roman"/>
                <a:cs typeface="Times New Roman"/>
              </a:rPr>
              <a:t>landing,</a:t>
            </a:r>
            <a:r>
              <a:rPr sz="1400" dirty="0">
                <a:solidFill>
                  <a:srgbClr val="6AA84F"/>
                </a:solidFill>
                <a:latin typeface="Times New Roman"/>
                <a:cs typeface="Times New Roman"/>
              </a:rPr>
              <a:t> </a:t>
            </a:r>
            <a:r>
              <a:rPr sz="1400" spc="-5" dirty="0">
                <a:solidFill>
                  <a:srgbClr val="6AA84F"/>
                </a:solidFill>
                <a:latin typeface="Times New Roman"/>
                <a:cs typeface="Times New Roman"/>
              </a:rPr>
              <a:t>the</a:t>
            </a:r>
            <a:r>
              <a:rPr sz="1400" dirty="0">
                <a:solidFill>
                  <a:srgbClr val="6AA84F"/>
                </a:solidFill>
                <a:latin typeface="Times New Roman"/>
                <a:cs typeface="Times New Roman"/>
              </a:rPr>
              <a:t> </a:t>
            </a:r>
            <a:r>
              <a:rPr sz="1400" spc="-5" dirty="0">
                <a:solidFill>
                  <a:srgbClr val="6AA84F"/>
                </a:solidFill>
                <a:latin typeface="Times New Roman"/>
                <a:cs typeface="Times New Roman"/>
              </a:rPr>
              <a:t>Port </a:t>
            </a:r>
            <a:r>
              <a:rPr sz="1400" dirty="0">
                <a:solidFill>
                  <a:srgbClr val="6AA84F"/>
                </a:solidFill>
                <a:latin typeface="Times New Roman"/>
                <a:cs typeface="Times New Roman"/>
              </a:rPr>
              <a:t> </a:t>
            </a:r>
            <a:r>
              <a:rPr sz="1400" spc="-5" dirty="0">
                <a:solidFill>
                  <a:srgbClr val="6AA84F"/>
                </a:solidFill>
                <a:latin typeface="Times New Roman"/>
                <a:cs typeface="Times New Roman"/>
              </a:rPr>
              <a:t>Authority </a:t>
            </a:r>
            <a:r>
              <a:rPr sz="1400" dirty="0">
                <a:solidFill>
                  <a:srgbClr val="6AA84F"/>
                </a:solidFill>
                <a:latin typeface="Times New Roman"/>
                <a:cs typeface="Times New Roman"/>
              </a:rPr>
              <a:t>of New </a:t>
            </a:r>
            <a:r>
              <a:rPr sz="1400" spc="-40" dirty="0">
                <a:solidFill>
                  <a:srgbClr val="6AA84F"/>
                </a:solidFill>
                <a:latin typeface="Times New Roman"/>
                <a:cs typeface="Times New Roman"/>
              </a:rPr>
              <a:t>York </a:t>
            </a:r>
            <a:r>
              <a:rPr sz="1400" dirty="0">
                <a:solidFill>
                  <a:srgbClr val="6AA84F"/>
                </a:solidFill>
                <a:latin typeface="Times New Roman"/>
                <a:cs typeface="Times New Roman"/>
              </a:rPr>
              <a:t>and New Jersey </a:t>
            </a:r>
            <a:r>
              <a:rPr sz="1400" spc="-5" dirty="0">
                <a:solidFill>
                  <a:srgbClr val="6AA84F"/>
                </a:solidFill>
                <a:latin typeface="Times New Roman"/>
                <a:cs typeface="Times New Roman"/>
              </a:rPr>
              <a:t>reported </a:t>
            </a:r>
            <a:r>
              <a:rPr sz="1400" spc="-335" dirty="0">
                <a:solidFill>
                  <a:srgbClr val="6AA84F"/>
                </a:solidFill>
                <a:latin typeface="Times New Roman"/>
                <a:cs typeface="Times New Roman"/>
              </a:rPr>
              <a:t> </a:t>
            </a:r>
            <a:r>
              <a:rPr sz="1400" spc="-5" dirty="0">
                <a:solidFill>
                  <a:srgbClr val="6AA84F"/>
                </a:solidFill>
                <a:latin typeface="Times New Roman"/>
                <a:cs typeface="Times New Roman"/>
              </a:rPr>
              <a:t>“worsening”</a:t>
            </a:r>
            <a:r>
              <a:rPr sz="1400" spc="5" dirty="0">
                <a:solidFill>
                  <a:srgbClr val="6AA84F"/>
                </a:solidFill>
                <a:latin typeface="Times New Roman"/>
                <a:cs typeface="Times New Roman"/>
              </a:rPr>
              <a:t> </a:t>
            </a:r>
            <a:r>
              <a:rPr sz="1400" spc="-5" dirty="0">
                <a:solidFill>
                  <a:srgbClr val="6AA84F"/>
                </a:solidFill>
                <a:latin typeface="Times New Roman"/>
                <a:cs typeface="Times New Roman"/>
              </a:rPr>
              <a:t>conditions</a:t>
            </a:r>
            <a:r>
              <a:rPr sz="1400" spc="15" dirty="0">
                <a:solidFill>
                  <a:srgbClr val="6AA84F"/>
                </a:solidFill>
                <a:latin typeface="Times New Roman"/>
                <a:cs typeface="Times New Roman"/>
              </a:rPr>
              <a:t> </a:t>
            </a:r>
            <a:r>
              <a:rPr sz="1400" spc="-5" dirty="0">
                <a:solidFill>
                  <a:srgbClr val="6AA84F"/>
                </a:solidFill>
                <a:latin typeface="Times New Roman"/>
                <a:cs typeface="Times New Roman"/>
              </a:rPr>
              <a:t>in</a:t>
            </a:r>
            <a:r>
              <a:rPr sz="1400" spc="10" dirty="0">
                <a:solidFill>
                  <a:srgbClr val="6AA84F"/>
                </a:solidFill>
                <a:latin typeface="Times New Roman"/>
                <a:cs typeface="Times New Roman"/>
              </a:rPr>
              <a:t> </a:t>
            </a:r>
            <a:r>
              <a:rPr sz="1400" spc="-5" dirty="0">
                <a:solidFill>
                  <a:srgbClr val="6AA84F"/>
                </a:solidFill>
                <a:latin typeface="Times New Roman"/>
                <a:cs typeface="Times New Roman"/>
              </a:rPr>
              <a:t>the</a:t>
            </a:r>
            <a:r>
              <a:rPr sz="1400" spc="5" dirty="0">
                <a:solidFill>
                  <a:srgbClr val="6AA84F"/>
                </a:solidFill>
                <a:latin typeface="Times New Roman"/>
                <a:cs typeface="Times New Roman"/>
              </a:rPr>
              <a:t> </a:t>
            </a:r>
            <a:r>
              <a:rPr sz="1400" spc="-5" dirty="0">
                <a:solidFill>
                  <a:srgbClr val="6AA84F"/>
                </a:solidFill>
                <a:latin typeface="Times New Roman"/>
                <a:cs typeface="Times New Roman"/>
              </a:rPr>
              <a:t>area,</a:t>
            </a:r>
            <a:r>
              <a:rPr sz="1400" spc="10" dirty="0">
                <a:solidFill>
                  <a:srgbClr val="6AA84F"/>
                </a:solidFill>
                <a:latin typeface="Times New Roman"/>
                <a:cs typeface="Times New Roman"/>
              </a:rPr>
              <a:t> </a:t>
            </a:r>
            <a:r>
              <a:rPr sz="1400" spc="-5" dirty="0">
                <a:solidFill>
                  <a:srgbClr val="6AA84F"/>
                </a:solidFill>
                <a:latin typeface="Times New Roman"/>
                <a:cs typeface="Times New Roman"/>
              </a:rPr>
              <a:t>reporting</a:t>
            </a:r>
            <a:r>
              <a:rPr sz="1400" spc="10" dirty="0">
                <a:solidFill>
                  <a:srgbClr val="6AA84F"/>
                </a:solidFill>
                <a:latin typeface="Times New Roman"/>
                <a:cs typeface="Times New Roman"/>
              </a:rPr>
              <a:t> </a:t>
            </a:r>
            <a:r>
              <a:rPr sz="1400" spc="-5" dirty="0">
                <a:solidFill>
                  <a:srgbClr val="6AA84F"/>
                </a:solidFill>
                <a:latin typeface="Times New Roman"/>
                <a:cs typeface="Times New Roman"/>
              </a:rPr>
              <a:t>the </a:t>
            </a:r>
            <a:r>
              <a:rPr sz="1400" spc="-335" dirty="0">
                <a:solidFill>
                  <a:srgbClr val="6AA84F"/>
                </a:solidFill>
                <a:latin typeface="Times New Roman"/>
                <a:cs typeface="Times New Roman"/>
              </a:rPr>
              <a:t> </a:t>
            </a:r>
            <a:r>
              <a:rPr sz="1400" spc="-5" dirty="0">
                <a:solidFill>
                  <a:srgbClr val="6AA84F"/>
                </a:solidFill>
                <a:latin typeface="Times New Roman"/>
                <a:cs typeface="Times New Roman"/>
              </a:rPr>
              <a:t>closing</a:t>
            </a:r>
            <a:r>
              <a:rPr sz="1400" dirty="0">
                <a:solidFill>
                  <a:srgbClr val="6AA84F"/>
                </a:solidFill>
                <a:latin typeface="Times New Roman"/>
                <a:cs typeface="Times New Roman"/>
              </a:rPr>
              <a:t> of</a:t>
            </a:r>
            <a:r>
              <a:rPr sz="1400" spc="-5" dirty="0">
                <a:solidFill>
                  <a:srgbClr val="6AA84F"/>
                </a:solidFill>
                <a:latin typeface="Times New Roman"/>
                <a:cs typeface="Times New Roman"/>
              </a:rPr>
              <a:t> trucking</a:t>
            </a:r>
            <a:r>
              <a:rPr sz="1400" dirty="0">
                <a:solidFill>
                  <a:srgbClr val="6AA84F"/>
                </a:solidFill>
                <a:latin typeface="Times New Roman"/>
                <a:cs typeface="Times New Roman"/>
              </a:rPr>
              <a:t> at</a:t>
            </a:r>
            <a:r>
              <a:rPr sz="1400" spc="-5" dirty="0">
                <a:solidFill>
                  <a:srgbClr val="6AA84F"/>
                </a:solidFill>
                <a:latin typeface="Times New Roman"/>
                <a:cs typeface="Times New Roman"/>
              </a:rPr>
              <a:t> </a:t>
            </a:r>
            <a:r>
              <a:rPr sz="1400" dirty="0">
                <a:solidFill>
                  <a:srgbClr val="6AA84F"/>
                </a:solidFill>
                <a:latin typeface="Times New Roman"/>
                <a:cs typeface="Times New Roman"/>
              </a:rPr>
              <a:t>a </a:t>
            </a:r>
            <a:r>
              <a:rPr sz="1400" spc="-5" dirty="0">
                <a:solidFill>
                  <a:srgbClr val="6AA84F"/>
                </a:solidFill>
                <a:latin typeface="Times New Roman"/>
                <a:cs typeface="Times New Roman"/>
              </a:rPr>
              <a:t>shipping</a:t>
            </a:r>
            <a:r>
              <a:rPr sz="1400" spc="5" dirty="0">
                <a:solidFill>
                  <a:srgbClr val="6AA84F"/>
                </a:solidFill>
                <a:latin typeface="Times New Roman"/>
                <a:cs typeface="Times New Roman"/>
              </a:rPr>
              <a:t> </a:t>
            </a:r>
            <a:r>
              <a:rPr sz="1400" spc="-5" dirty="0">
                <a:solidFill>
                  <a:srgbClr val="6AA84F"/>
                </a:solidFill>
                <a:latin typeface="Times New Roman"/>
                <a:cs typeface="Times New Roman"/>
              </a:rPr>
              <a:t>terminal in </a:t>
            </a:r>
            <a:r>
              <a:rPr sz="1400" dirty="0">
                <a:solidFill>
                  <a:srgbClr val="6AA84F"/>
                </a:solidFill>
                <a:latin typeface="Times New Roman"/>
                <a:cs typeface="Times New Roman"/>
              </a:rPr>
              <a:t> </a:t>
            </a:r>
            <a:r>
              <a:rPr sz="1400" spc="-5" dirty="0">
                <a:solidFill>
                  <a:srgbClr val="6AA84F"/>
                </a:solidFill>
                <a:latin typeface="Times New Roman"/>
                <a:cs typeface="Times New Roman"/>
              </a:rPr>
              <a:t>Newark, </a:t>
            </a:r>
            <a:r>
              <a:rPr sz="1400" dirty="0">
                <a:solidFill>
                  <a:srgbClr val="6AA84F"/>
                </a:solidFill>
                <a:latin typeface="Times New Roman"/>
                <a:cs typeface="Times New Roman"/>
              </a:rPr>
              <a:t>New </a:t>
            </a:r>
            <a:r>
              <a:rPr sz="1400" spc="-15" dirty="0">
                <a:solidFill>
                  <a:srgbClr val="6AA84F"/>
                </a:solidFill>
                <a:latin typeface="Times New Roman"/>
                <a:cs typeface="Times New Roman"/>
              </a:rPr>
              <a:t>Jersey.</a:t>
            </a:r>
            <a:endParaRPr sz="1400">
              <a:latin typeface="Times New Roman"/>
              <a:cs typeface="Times New Roman"/>
            </a:endParaRPr>
          </a:p>
        </p:txBody>
      </p:sp>
      <p:sp>
        <p:nvSpPr>
          <p:cNvPr id="14" name="object 1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5" name="object 1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74802"/>
            <a:ext cx="4269740" cy="1120140"/>
          </a:xfrm>
          <a:prstGeom prst="rect">
            <a:avLst/>
          </a:prstGeom>
        </p:spPr>
        <p:txBody>
          <a:bodyPr vert="horz" wrap="square" lIns="0" tIns="27940" rIns="0" bIns="0" rtlCol="0">
            <a:spAutoFit/>
          </a:bodyPr>
          <a:lstStyle/>
          <a:p>
            <a:pPr marL="12700" marR="5080">
              <a:lnSpc>
                <a:spcPts val="4300"/>
              </a:lnSpc>
              <a:spcBef>
                <a:spcPts val="220"/>
              </a:spcBef>
            </a:pPr>
            <a:r>
              <a:rPr sz="3600" spc="90" dirty="0"/>
              <a:t>Summarization</a:t>
            </a:r>
            <a:r>
              <a:rPr sz="3600" spc="180" dirty="0"/>
              <a:t> </a:t>
            </a:r>
            <a:r>
              <a:rPr sz="3600" spc="65" dirty="0"/>
              <a:t>for </a:t>
            </a:r>
            <a:r>
              <a:rPr sz="3600" spc="70" dirty="0"/>
              <a:t> </a:t>
            </a:r>
            <a:r>
              <a:rPr sz="3600" spc="-30" dirty="0"/>
              <a:t>Web</a:t>
            </a:r>
            <a:r>
              <a:rPr sz="3600" spc="150" dirty="0"/>
              <a:t> </a:t>
            </a:r>
            <a:r>
              <a:rPr sz="3600" spc="85" dirty="0"/>
              <a:t>Search:</a:t>
            </a:r>
            <a:r>
              <a:rPr sz="3600" spc="155" dirty="0"/>
              <a:t> </a:t>
            </a:r>
            <a:r>
              <a:rPr sz="3600" spc="85" dirty="0"/>
              <a:t>Snippets</a:t>
            </a:r>
            <a:endParaRPr sz="3600"/>
          </a:p>
        </p:txBody>
      </p:sp>
      <p:sp>
        <p:nvSpPr>
          <p:cNvPr id="3" name="object 3"/>
          <p:cNvSpPr txBox="1"/>
          <p:nvPr/>
        </p:nvSpPr>
        <p:spPr>
          <a:xfrm>
            <a:off x="787967" y="1982080"/>
            <a:ext cx="5935345" cy="708660"/>
          </a:xfrm>
          <a:prstGeom prst="rect">
            <a:avLst/>
          </a:prstGeom>
        </p:spPr>
        <p:txBody>
          <a:bodyPr vert="horz" wrap="square" lIns="0" tIns="52705" rIns="0" bIns="0" rtlCol="0">
            <a:spAutoFit/>
          </a:bodyPr>
          <a:lstStyle/>
          <a:p>
            <a:pPr marL="12700">
              <a:lnSpc>
                <a:spcPct val="100000"/>
              </a:lnSpc>
              <a:spcBef>
                <a:spcPts val="415"/>
              </a:spcBef>
            </a:pPr>
            <a:r>
              <a:rPr sz="2200" spc="-5" dirty="0">
                <a:solidFill>
                  <a:srgbClr val="595959"/>
                </a:solidFill>
                <a:latin typeface="Times New Roman"/>
                <a:cs typeface="Times New Roman"/>
              </a:rPr>
              <a:t>Create</a:t>
            </a:r>
            <a:r>
              <a:rPr sz="2200" dirty="0">
                <a:solidFill>
                  <a:srgbClr val="595959"/>
                </a:solidFill>
                <a:latin typeface="Times New Roman"/>
                <a:cs typeface="Times New Roman"/>
              </a:rPr>
              <a:t> </a:t>
            </a:r>
            <a:r>
              <a:rPr sz="2200" b="1" spc="-5" dirty="0">
                <a:solidFill>
                  <a:srgbClr val="0000FF"/>
                </a:solidFill>
                <a:latin typeface="Times New Roman"/>
                <a:cs typeface="Times New Roman"/>
              </a:rPr>
              <a:t>snippets </a:t>
            </a:r>
            <a:r>
              <a:rPr sz="2200" spc="-5" dirty="0">
                <a:solidFill>
                  <a:srgbClr val="595959"/>
                </a:solidFill>
                <a:latin typeface="Times New Roman"/>
                <a:cs typeface="Times New Roman"/>
              </a:rPr>
              <a:t>summarizing</a:t>
            </a:r>
            <a:r>
              <a:rPr sz="2200" dirty="0">
                <a:solidFill>
                  <a:srgbClr val="595959"/>
                </a:solidFill>
                <a:latin typeface="Times New Roman"/>
                <a:cs typeface="Times New Roman"/>
              </a:rPr>
              <a:t> a</a:t>
            </a:r>
            <a:r>
              <a:rPr sz="2200" spc="-5" dirty="0">
                <a:solidFill>
                  <a:srgbClr val="595959"/>
                </a:solidFill>
                <a:latin typeface="Times New Roman"/>
                <a:cs typeface="Times New Roman"/>
              </a:rPr>
              <a:t> webpage </a:t>
            </a:r>
            <a:r>
              <a:rPr sz="2200" dirty="0">
                <a:solidFill>
                  <a:srgbClr val="595959"/>
                </a:solidFill>
                <a:latin typeface="Times New Roman"/>
                <a:cs typeface="Times New Roman"/>
              </a:rPr>
              <a:t>for a</a:t>
            </a:r>
            <a:r>
              <a:rPr sz="2200" spc="-5" dirty="0">
                <a:solidFill>
                  <a:srgbClr val="595959"/>
                </a:solidFill>
                <a:latin typeface="Times New Roman"/>
                <a:cs typeface="Times New Roman"/>
              </a:rPr>
              <a:t> </a:t>
            </a:r>
            <a:r>
              <a:rPr sz="2200" spc="-25" dirty="0">
                <a:solidFill>
                  <a:srgbClr val="595959"/>
                </a:solidFill>
                <a:latin typeface="Times New Roman"/>
                <a:cs typeface="Times New Roman"/>
              </a:rPr>
              <a:t>query.</a:t>
            </a:r>
            <a:endParaRPr sz="2200">
              <a:latin typeface="Times New Roman"/>
              <a:cs typeface="Times New Roman"/>
            </a:endParaRPr>
          </a:p>
          <a:p>
            <a:pPr marL="49530">
              <a:lnSpc>
                <a:spcPct val="100000"/>
              </a:lnSpc>
              <a:spcBef>
                <a:spcPts val="26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Google:</a:t>
            </a:r>
            <a:r>
              <a:rPr sz="1800" dirty="0">
                <a:solidFill>
                  <a:srgbClr val="595959"/>
                </a:solidFill>
                <a:latin typeface="Times New Roman"/>
                <a:cs typeface="Times New Roman"/>
              </a:rPr>
              <a:t> 156 </a:t>
            </a:r>
            <a:r>
              <a:rPr sz="1800" spc="-5" dirty="0">
                <a:solidFill>
                  <a:srgbClr val="595959"/>
                </a:solidFill>
                <a:latin typeface="Times New Roman"/>
                <a:cs typeface="Times New Roman"/>
              </a:rPr>
              <a:t>characters</a:t>
            </a:r>
            <a:r>
              <a:rPr sz="1800" dirty="0">
                <a:solidFill>
                  <a:srgbClr val="595959"/>
                </a:solidFill>
                <a:latin typeface="Times New Roman"/>
                <a:cs typeface="Times New Roman"/>
              </a:rPr>
              <a:t> (about</a:t>
            </a:r>
            <a:r>
              <a:rPr sz="1800" spc="-5" dirty="0">
                <a:solidFill>
                  <a:srgbClr val="595959"/>
                </a:solidFill>
                <a:latin typeface="Times New Roman"/>
                <a:cs typeface="Times New Roman"/>
              </a:rPr>
              <a:t> </a:t>
            </a:r>
            <a:r>
              <a:rPr sz="1800" dirty="0">
                <a:solidFill>
                  <a:srgbClr val="595959"/>
                </a:solidFill>
                <a:latin typeface="Times New Roman"/>
                <a:cs typeface="Times New Roman"/>
              </a:rPr>
              <a:t>26</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words)</a:t>
            </a:r>
            <a:r>
              <a:rPr sz="1800" dirty="0">
                <a:solidFill>
                  <a:srgbClr val="595959"/>
                </a:solidFill>
                <a:latin typeface="Times New Roman"/>
                <a:cs typeface="Times New Roman"/>
              </a:rPr>
              <a:t> </a:t>
            </a:r>
            <a:r>
              <a:rPr sz="1800" spc="-5" dirty="0">
                <a:solidFill>
                  <a:srgbClr val="595959"/>
                </a:solidFill>
                <a:latin typeface="Times New Roman"/>
                <a:cs typeface="Times New Roman"/>
              </a:rPr>
              <a:t>plus title</a:t>
            </a:r>
            <a:r>
              <a:rPr sz="1800" spc="5" dirty="0">
                <a:solidFill>
                  <a:srgbClr val="595959"/>
                </a:solidFill>
                <a:latin typeface="Times New Roman"/>
                <a:cs typeface="Times New Roman"/>
              </a:rPr>
              <a:t>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link</a:t>
            </a:r>
            <a:endParaRPr sz="1800">
              <a:latin typeface="Times New Roman"/>
              <a:cs typeface="Times New Roman"/>
            </a:endParaRPr>
          </a:p>
        </p:txBody>
      </p:sp>
      <p:grpSp>
        <p:nvGrpSpPr>
          <p:cNvPr id="4" name="object 4"/>
          <p:cNvGrpSpPr/>
          <p:nvPr/>
        </p:nvGrpSpPr>
        <p:grpSpPr>
          <a:xfrm>
            <a:off x="927100" y="2806700"/>
            <a:ext cx="6337300" cy="3746500"/>
            <a:chOff x="927100" y="2806700"/>
            <a:chExt cx="6337300" cy="3746500"/>
          </a:xfrm>
        </p:grpSpPr>
        <p:pic>
          <p:nvPicPr>
            <p:cNvPr id="5" name="object 5"/>
            <p:cNvPicPr/>
            <p:nvPr/>
          </p:nvPicPr>
          <p:blipFill>
            <a:blip r:embed="rId2" cstate="print"/>
            <a:stretch>
              <a:fillRect/>
            </a:stretch>
          </p:blipFill>
          <p:spPr>
            <a:xfrm>
              <a:off x="927100" y="2806700"/>
              <a:ext cx="6337300" cy="3746499"/>
            </a:xfrm>
            <a:prstGeom prst="rect">
              <a:avLst/>
            </a:prstGeom>
          </p:spPr>
        </p:pic>
        <p:sp>
          <p:nvSpPr>
            <p:cNvPr id="6" name="object 6"/>
            <p:cNvSpPr/>
            <p:nvPr/>
          </p:nvSpPr>
          <p:spPr>
            <a:xfrm>
              <a:off x="927100" y="6362700"/>
              <a:ext cx="1143000" cy="190500"/>
            </a:xfrm>
            <a:custGeom>
              <a:avLst/>
              <a:gdLst/>
              <a:ahLst/>
              <a:cxnLst/>
              <a:rect l="l" t="t" r="r" b="b"/>
              <a:pathLst>
                <a:path w="1143000" h="190500">
                  <a:moveTo>
                    <a:pt x="1143000" y="0"/>
                  </a:moveTo>
                  <a:lnTo>
                    <a:pt x="0" y="0"/>
                  </a:lnTo>
                  <a:lnTo>
                    <a:pt x="0" y="190500"/>
                  </a:lnTo>
                  <a:lnTo>
                    <a:pt x="1143000" y="190500"/>
                  </a:lnTo>
                  <a:lnTo>
                    <a:pt x="1143000" y="0"/>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032500" cy="665480"/>
          </a:xfrm>
          <a:prstGeom prst="rect">
            <a:avLst/>
          </a:prstGeom>
        </p:spPr>
        <p:txBody>
          <a:bodyPr vert="horz" wrap="square" lIns="0" tIns="12700" rIns="0" bIns="0" rtlCol="0">
            <a:spAutoFit/>
          </a:bodyPr>
          <a:lstStyle/>
          <a:p>
            <a:pPr marL="12700">
              <a:lnSpc>
                <a:spcPct val="100000"/>
              </a:lnSpc>
              <a:spcBef>
                <a:spcPts val="100"/>
              </a:spcBef>
            </a:pPr>
            <a:r>
              <a:rPr spc="75" dirty="0"/>
              <a:t>Named</a:t>
            </a:r>
            <a:r>
              <a:rPr spc="170" dirty="0"/>
              <a:t> </a:t>
            </a:r>
            <a:r>
              <a:rPr spc="80" dirty="0"/>
              <a:t>Entity</a:t>
            </a:r>
            <a:r>
              <a:rPr spc="175" dirty="0"/>
              <a:t> </a:t>
            </a:r>
            <a:r>
              <a:rPr spc="85" dirty="0"/>
              <a:t>Recognition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7</a:t>
            </a:fld>
            <a:endParaRPr dirty="0"/>
          </a:p>
        </p:txBody>
      </p:sp>
      <p:sp>
        <p:nvSpPr>
          <p:cNvPr id="3" name="object 3"/>
          <p:cNvSpPr txBox="1"/>
          <p:nvPr/>
        </p:nvSpPr>
        <p:spPr>
          <a:xfrm>
            <a:off x="812169" y="1872295"/>
            <a:ext cx="7407275" cy="3351529"/>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595959"/>
                </a:solidFill>
                <a:latin typeface="Times New Roman"/>
                <a:cs typeface="Times New Roman"/>
              </a:rPr>
              <a:t>Find the</a:t>
            </a:r>
            <a:r>
              <a:rPr sz="2200" spc="-5" dirty="0">
                <a:solidFill>
                  <a:srgbClr val="595959"/>
                </a:solidFill>
                <a:latin typeface="Times New Roman"/>
                <a:cs typeface="Times New Roman"/>
              </a:rPr>
              <a:t> named</a:t>
            </a:r>
            <a:r>
              <a:rPr sz="2200" dirty="0">
                <a:solidFill>
                  <a:srgbClr val="595959"/>
                </a:solidFill>
                <a:latin typeface="Times New Roman"/>
                <a:cs typeface="Times New Roman"/>
              </a:rPr>
              <a:t> </a:t>
            </a:r>
            <a:r>
              <a:rPr sz="2200" spc="-5" dirty="0">
                <a:solidFill>
                  <a:srgbClr val="595959"/>
                </a:solidFill>
                <a:latin typeface="Times New Roman"/>
                <a:cs typeface="Times New Roman"/>
              </a:rPr>
              <a:t>entities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classify</a:t>
            </a:r>
            <a:r>
              <a:rPr sz="2200" dirty="0">
                <a:solidFill>
                  <a:srgbClr val="595959"/>
                </a:solidFill>
                <a:latin typeface="Times New Roman"/>
                <a:cs typeface="Times New Roman"/>
              </a:rPr>
              <a:t> </a:t>
            </a:r>
            <a:r>
              <a:rPr sz="2200" spc="-5" dirty="0">
                <a:solidFill>
                  <a:srgbClr val="595959"/>
                </a:solidFill>
                <a:latin typeface="Times New Roman"/>
                <a:cs typeface="Times New Roman"/>
              </a:rPr>
              <a:t>them</a:t>
            </a:r>
            <a:r>
              <a:rPr sz="2200" dirty="0">
                <a:solidFill>
                  <a:srgbClr val="595959"/>
                </a:solidFill>
                <a:latin typeface="Times New Roman"/>
                <a:cs typeface="Times New Roman"/>
              </a:rPr>
              <a:t> by </a:t>
            </a:r>
            <a:r>
              <a:rPr sz="2200" spc="-5" dirty="0">
                <a:solidFill>
                  <a:srgbClr val="595959"/>
                </a:solidFill>
                <a:latin typeface="Times New Roman"/>
                <a:cs typeface="Times New Roman"/>
              </a:rPr>
              <a:t>type.</a:t>
            </a:r>
            <a:endParaRPr sz="2200">
              <a:latin typeface="Times New Roman"/>
              <a:cs typeface="Times New Roman"/>
            </a:endParaRPr>
          </a:p>
          <a:p>
            <a:pPr>
              <a:lnSpc>
                <a:spcPct val="100000"/>
              </a:lnSpc>
              <a:spcBef>
                <a:spcPts val="45"/>
              </a:spcBef>
            </a:pPr>
            <a:endParaRPr sz="2050">
              <a:latin typeface="Times New Roman"/>
              <a:cs typeface="Times New Roman"/>
            </a:endParaRPr>
          </a:p>
          <a:p>
            <a:pPr marL="76835" marR="5080">
              <a:lnSpc>
                <a:spcPct val="100099"/>
              </a:lnSpc>
            </a:pPr>
            <a:r>
              <a:rPr sz="2200" spc="-5" dirty="0">
                <a:solidFill>
                  <a:srgbClr val="6AA84F"/>
                </a:solidFill>
                <a:latin typeface="Times New Roman"/>
                <a:cs typeface="Times New Roman"/>
              </a:rPr>
              <a:t>CHICAGO </a:t>
            </a:r>
            <a:r>
              <a:rPr sz="2200" spc="-5" dirty="0">
                <a:solidFill>
                  <a:srgbClr val="595959"/>
                </a:solidFill>
                <a:latin typeface="Times New Roman"/>
                <a:cs typeface="Times New Roman"/>
              </a:rPr>
              <a:t>(AP): Citing </a:t>
            </a:r>
            <a:r>
              <a:rPr sz="2200" dirty="0">
                <a:solidFill>
                  <a:srgbClr val="595959"/>
                </a:solidFill>
                <a:latin typeface="Times New Roman"/>
                <a:cs typeface="Times New Roman"/>
              </a:rPr>
              <a:t>high </a:t>
            </a:r>
            <a:r>
              <a:rPr sz="2200" spc="-5" dirty="0">
                <a:solidFill>
                  <a:srgbClr val="595959"/>
                </a:solidFill>
                <a:latin typeface="Times New Roman"/>
                <a:cs typeface="Times New Roman"/>
              </a:rPr>
              <a:t>fuel prices, </a:t>
            </a:r>
            <a:r>
              <a:rPr sz="2200" spc="-5" dirty="0">
                <a:solidFill>
                  <a:srgbClr val="0000FF"/>
                </a:solidFill>
                <a:latin typeface="Times New Roman"/>
                <a:cs typeface="Times New Roman"/>
              </a:rPr>
              <a:t>United Airlines </a:t>
            </a:r>
            <a:r>
              <a:rPr sz="2200" spc="-5" dirty="0">
                <a:solidFill>
                  <a:srgbClr val="595959"/>
                </a:solidFill>
                <a:latin typeface="Times New Roman"/>
                <a:cs typeface="Times New Roman"/>
              </a:rPr>
              <a:t>said </a:t>
            </a:r>
            <a:r>
              <a:rPr sz="2200" dirty="0">
                <a:solidFill>
                  <a:srgbClr val="595959"/>
                </a:solidFill>
                <a:latin typeface="Times New Roman"/>
                <a:cs typeface="Times New Roman"/>
              </a:rPr>
              <a:t> </a:t>
            </a:r>
            <a:r>
              <a:rPr sz="2200" spc="-5" dirty="0">
                <a:solidFill>
                  <a:srgbClr val="595959"/>
                </a:solidFill>
                <a:latin typeface="Times New Roman"/>
                <a:cs typeface="Times New Roman"/>
              </a:rPr>
              <a:t>Friday </a:t>
            </a:r>
            <a:r>
              <a:rPr sz="2200" dirty="0">
                <a:solidFill>
                  <a:srgbClr val="595959"/>
                </a:solidFill>
                <a:latin typeface="Times New Roman"/>
                <a:cs typeface="Times New Roman"/>
              </a:rPr>
              <a:t>it </a:t>
            </a:r>
            <a:r>
              <a:rPr sz="2200" spc="-5" dirty="0">
                <a:solidFill>
                  <a:srgbClr val="595959"/>
                </a:solidFill>
                <a:latin typeface="Times New Roman"/>
                <a:cs typeface="Times New Roman"/>
              </a:rPr>
              <a:t>has increased fares </a:t>
            </a:r>
            <a:r>
              <a:rPr sz="2200" dirty="0">
                <a:solidFill>
                  <a:srgbClr val="595959"/>
                </a:solidFill>
                <a:latin typeface="Times New Roman"/>
                <a:cs typeface="Times New Roman"/>
              </a:rPr>
              <a:t>by $6 </a:t>
            </a:r>
            <a:r>
              <a:rPr sz="2200" spc="-5" dirty="0">
                <a:solidFill>
                  <a:srgbClr val="595959"/>
                </a:solidFill>
                <a:latin typeface="Times New Roman"/>
                <a:cs typeface="Times New Roman"/>
              </a:rPr>
              <a:t>per </a:t>
            </a:r>
            <a:r>
              <a:rPr sz="2200" dirty="0">
                <a:solidFill>
                  <a:srgbClr val="595959"/>
                </a:solidFill>
                <a:latin typeface="Times New Roman"/>
                <a:cs typeface="Times New Roman"/>
              </a:rPr>
              <a:t>round trip on flights to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some</a:t>
            </a:r>
            <a:r>
              <a:rPr sz="2200" dirty="0">
                <a:solidFill>
                  <a:srgbClr val="595959"/>
                </a:solidFill>
                <a:latin typeface="Times New Roman"/>
                <a:cs typeface="Times New Roman"/>
              </a:rPr>
              <a:t> </a:t>
            </a:r>
            <a:r>
              <a:rPr sz="2200" spc="-5" dirty="0">
                <a:solidFill>
                  <a:srgbClr val="595959"/>
                </a:solidFill>
                <a:latin typeface="Times New Roman"/>
                <a:cs typeface="Times New Roman"/>
              </a:rPr>
              <a:t>cities also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served</a:t>
            </a:r>
            <a:r>
              <a:rPr sz="2200" spc="5" dirty="0">
                <a:solidFill>
                  <a:srgbClr val="595959"/>
                </a:solidFill>
                <a:latin typeface="Times New Roman"/>
                <a:cs typeface="Times New Roman"/>
              </a:rPr>
              <a:t> </a:t>
            </a:r>
            <a:r>
              <a:rPr sz="2200" dirty="0">
                <a:solidFill>
                  <a:srgbClr val="595959"/>
                </a:solidFill>
                <a:latin typeface="Times New Roman"/>
                <a:cs typeface="Times New Roman"/>
              </a:rPr>
              <a:t>by</a:t>
            </a:r>
            <a:r>
              <a:rPr sz="2200" spc="5" dirty="0">
                <a:solidFill>
                  <a:srgbClr val="595959"/>
                </a:solidFill>
                <a:latin typeface="Times New Roman"/>
                <a:cs typeface="Times New Roman"/>
              </a:rPr>
              <a:t> </a:t>
            </a:r>
            <a:r>
              <a:rPr sz="2200" spc="-10" dirty="0">
                <a:solidFill>
                  <a:srgbClr val="595959"/>
                </a:solidFill>
                <a:latin typeface="Times New Roman"/>
                <a:cs typeface="Times New Roman"/>
              </a:rPr>
              <a:t>lower-cost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carriers.</a:t>
            </a:r>
            <a:r>
              <a:rPr sz="2200" spc="-120" dirty="0">
                <a:solidFill>
                  <a:srgbClr val="595959"/>
                </a:solidFill>
                <a:latin typeface="Times New Roman"/>
                <a:cs typeface="Times New Roman"/>
              </a:rPr>
              <a:t> </a:t>
            </a:r>
            <a:r>
              <a:rPr sz="2200" spc="-5" dirty="0">
                <a:solidFill>
                  <a:srgbClr val="0000FF"/>
                </a:solidFill>
                <a:latin typeface="Times New Roman"/>
                <a:cs typeface="Times New Roman"/>
              </a:rPr>
              <a:t>American</a:t>
            </a:r>
            <a:r>
              <a:rPr sz="2200" spc="-120" dirty="0">
                <a:solidFill>
                  <a:srgbClr val="0000FF"/>
                </a:solidFill>
                <a:latin typeface="Times New Roman"/>
                <a:cs typeface="Times New Roman"/>
              </a:rPr>
              <a:t> </a:t>
            </a:r>
            <a:r>
              <a:rPr sz="2200" spc="-5" dirty="0">
                <a:solidFill>
                  <a:srgbClr val="0000FF"/>
                </a:solidFill>
                <a:latin typeface="Times New Roman"/>
                <a:cs typeface="Times New Roman"/>
              </a:rPr>
              <a:t>Airlines</a:t>
            </a:r>
            <a:r>
              <a:rPr sz="2200" spc="-5" dirty="0">
                <a:solidFill>
                  <a:srgbClr val="595959"/>
                </a:solidFill>
                <a:latin typeface="Times New Roman"/>
                <a:cs typeface="Times New Roman"/>
              </a:rPr>
              <a:t>, </a:t>
            </a:r>
            <a:r>
              <a:rPr sz="2200" spc="-535" dirty="0">
                <a:solidFill>
                  <a:srgbClr val="595959"/>
                </a:solidFill>
                <a:latin typeface="Times New Roman"/>
                <a:cs typeface="Times New Roman"/>
              </a:rPr>
              <a:t> </a:t>
            </a:r>
            <a:r>
              <a:rPr sz="2200" dirty="0">
                <a:solidFill>
                  <a:srgbClr val="595959"/>
                </a:solidFill>
                <a:latin typeface="Times New Roman"/>
                <a:cs typeface="Times New Roman"/>
              </a:rPr>
              <a:t>a unit of </a:t>
            </a:r>
            <a:r>
              <a:rPr sz="2200" spc="-10" dirty="0">
                <a:solidFill>
                  <a:srgbClr val="0000FF"/>
                </a:solidFill>
                <a:latin typeface="Times New Roman"/>
                <a:cs typeface="Times New Roman"/>
              </a:rPr>
              <a:t>AMR</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immediately matched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move, spokesman </a:t>
            </a:r>
            <a:r>
              <a:rPr sz="2200" spc="-25" dirty="0">
                <a:solidFill>
                  <a:srgbClr val="CC0000"/>
                </a:solidFill>
                <a:latin typeface="Times New Roman"/>
                <a:cs typeface="Times New Roman"/>
              </a:rPr>
              <a:t>Tim </a:t>
            </a:r>
            <a:r>
              <a:rPr sz="2200" spc="-20" dirty="0">
                <a:solidFill>
                  <a:srgbClr val="CC0000"/>
                </a:solidFill>
                <a:latin typeface="Times New Roman"/>
                <a:cs typeface="Times New Roman"/>
              </a:rPr>
              <a:t> </a:t>
            </a:r>
            <a:r>
              <a:rPr sz="2200" spc="-35" dirty="0">
                <a:solidFill>
                  <a:srgbClr val="CC0000"/>
                </a:solidFill>
                <a:latin typeface="Times New Roman"/>
                <a:cs typeface="Times New Roman"/>
              </a:rPr>
              <a:t>Wagner</a:t>
            </a:r>
            <a:r>
              <a:rPr sz="2200" spc="5" dirty="0">
                <a:solidFill>
                  <a:srgbClr val="CC0000"/>
                </a:solidFill>
                <a:latin typeface="Times New Roman"/>
                <a:cs typeface="Times New Roman"/>
              </a:rPr>
              <a:t> </a:t>
            </a:r>
            <a:r>
              <a:rPr sz="2200" spc="-5" dirty="0">
                <a:solidFill>
                  <a:srgbClr val="595959"/>
                </a:solidFill>
                <a:latin typeface="Times New Roman"/>
                <a:cs typeface="Times New Roman"/>
              </a:rPr>
              <a:t>said. </a:t>
            </a:r>
            <a:r>
              <a:rPr sz="2200" spc="-5" dirty="0">
                <a:solidFill>
                  <a:srgbClr val="0000FF"/>
                </a:solidFill>
                <a:latin typeface="Times New Roman"/>
                <a:cs typeface="Times New Roman"/>
              </a:rPr>
              <a:t>United</a:t>
            </a:r>
            <a:r>
              <a:rPr sz="2200" spc="-5" dirty="0">
                <a:solidFill>
                  <a:srgbClr val="595959"/>
                </a:solidFill>
                <a:latin typeface="Times New Roman"/>
                <a:cs typeface="Times New Roman"/>
              </a:rPr>
              <a:t>,</a:t>
            </a:r>
            <a:r>
              <a:rPr sz="2200" dirty="0">
                <a:solidFill>
                  <a:srgbClr val="595959"/>
                </a:solidFill>
                <a:latin typeface="Times New Roman"/>
                <a:cs typeface="Times New Roman"/>
              </a:rPr>
              <a:t> a</a:t>
            </a:r>
            <a:r>
              <a:rPr sz="2200" spc="-5" dirty="0">
                <a:solidFill>
                  <a:srgbClr val="595959"/>
                </a:solidFill>
                <a:latin typeface="Times New Roman"/>
                <a:cs typeface="Times New Roman"/>
              </a:rPr>
              <a:t> </a:t>
            </a:r>
            <a:r>
              <a:rPr sz="2200" dirty="0">
                <a:solidFill>
                  <a:srgbClr val="595959"/>
                </a:solidFill>
                <a:latin typeface="Times New Roman"/>
                <a:cs typeface="Times New Roman"/>
              </a:rPr>
              <a:t>unit of</a:t>
            </a:r>
            <a:r>
              <a:rPr sz="2200" spc="5" dirty="0">
                <a:solidFill>
                  <a:srgbClr val="595959"/>
                </a:solidFill>
                <a:latin typeface="Times New Roman"/>
                <a:cs typeface="Times New Roman"/>
              </a:rPr>
              <a:t> </a:t>
            </a:r>
            <a:r>
              <a:rPr sz="2200" spc="-5" dirty="0">
                <a:solidFill>
                  <a:srgbClr val="0000FF"/>
                </a:solidFill>
                <a:latin typeface="Times New Roman"/>
                <a:cs typeface="Times New Roman"/>
              </a:rPr>
              <a:t>UAL</a:t>
            </a:r>
            <a:r>
              <a:rPr sz="2200" spc="-5" dirty="0">
                <a:solidFill>
                  <a:srgbClr val="595959"/>
                </a:solidFill>
                <a:latin typeface="Times New Roman"/>
                <a:cs typeface="Times New Roman"/>
              </a:rPr>
              <a:t>,</a:t>
            </a:r>
            <a:r>
              <a:rPr sz="2200" dirty="0">
                <a:solidFill>
                  <a:srgbClr val="595959"/>
                </a:solidFill>
                <a:latin typeface="Times New Roman"/>
                <a:cs typeface="Times New Roman"/>
              </a:rPr>
              <a:t> </a:t>
            </a:r>
            <a:r>
              <a:rPr sz="2200" spc="-5" dirty="0">
                <a:solidFill>
                  <a:srgbClr val="595959"/>
                </a:solidFill>
                <a:latin typeface="Times New Roman"/>
                <a:cs typeface="Times New Roman"/>
              </a:rPr>
              <a:t>said</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increase </a:t>
            </a:r>
            <a:r>
              <a:rPr sz="2200" dirty="0">
                <a:solidFill>
                  <a:srgbClr val="595959"/>
                </a:solidFill>
                <a:latin typeface="Times New Roman"/>
                <a:cs typeface="Times New Roman"/>
              </a:rPr>
              <a:t>took </a:t>
            </a:r>
            <a:r>
              <a:rPr sz="2200" spc="-10" dirty="0">
                <a:solidFill>
                  <a:srgbClr val="595959"/>
                </a:solidFill>
                <a:latin typeface="Times New Roman"/>
                <a:cs typeface="Times New Roman"/>
              </a:rPr>
              <a:t>effect </a:t>
            </a:r>
            <a:r>
              <a:rPr sz="2200" spc="-5" dirty="0">
                <a:solidFill>
                  <a:srgbClr val="595959"/>
                </a:solidFill>
                <a:latin typeface="Times New Roman"/>
                <a:cs typeface="Times New Roman"/>
              </a:rPr>
              <a:t> Thursday</a:t>
            </a:r>
            <a:r>
              <a:rPr sz="2200" dirty="0">
                <a:solidFill>
                  <a:srgbClr val="595959"/>
                </a:solidFill>
                <a:latin typeface="Times New Roman"/>
                <a:cs typeface="Times New Roman"/>
              </a:rPr>
              <a:t> night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applies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most</a:t>
            </a:r>
            <a:r>
              <a:rPr sz="2200" dirty="0">
                <a:solidFill>
                  <a:srgbClr val="595959"/>
                </a:solidFill>
                <a:latin typeface="Times New Roman"/>
                <a:cs typeface="Times New Roman"/>
              </a:rPr>
              <a:t> </a:t>
            </a:r>
            <a:r>
              <a:rPr sz="2200" spc="-5" dirty="0">
                <a:solidFill>
                  <a:srgbClr val="595959"/>
                </a:solidFill>
                <a:latin typeface="Times New Roman"/>
                <a:cs typeface="Times New Roman"/>
              </a:rPr>
              <a:t>routes where </a:t>
            </a:r>
            <a:r>
              <a:rPr sz="2200" dirty="0">
                <a:solidFill>
                  <a:srgbClr val="595959"/>
                </a:solidFill>
                <a:latin typeface="Times New Roman"/>
                <a:cs typeface="Times New Roman"/>
              </a:rPr>
              <a:t>it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competes </a:t>
            </a:r>
            <a:r>
              <a:rPr sz="2200" dirty="0">
                <a:solidFill>
                  <a:srgbClr val="595959"/>
                </a:solidFill>
                <a:latin typeface="Times New Roman"/>
                <a:cs typeface="Times New Roman"/>
              </a:rPr>
              <a:t> </a:t>
            </a:r>
            <a:r>
              <a:rPr sz="2200" spc="-5" dirty="0">
                <a:solidFill>
                  <a:srgbClr val="595959"/>
                </a:solidFill>
                <a:latin typeface="Times New Roman"/>
                <a:cs typeface="Times New Roman"/>
              </a:rPr>
              <a:t>against discount carriers, such as </a:t>
            </a:r>
            <a:r>
              <a:rPr sz="2200" spc="-5" dirty="0">
                <a:solidFill>
                  <a:srgbClr val="6AA84F"/>
                </a:solidFill>
                <a:latin typeface="Times New Roman"/>
                <a:cs typeface="Times New Roman"/>
              </a:rPr>
              <a:t>Chicago </a:t>
            </a:r>
            <a:r>
              <a:rPr sz="2200" dirty="0">
                <a:solidFill>
                  <a:srgbClr val="595959"/>
                </a:solidFill>
                <a:latin typeface="Times New Roman"/>
                <a:cs typeface="Times New Roman"/>
              </a:rPr>
              <a:t>to </a:t>
            </a:r>
            <a:r>
              <a:rPr sz="2200" spc="-5" dirty="0">
                <a:solidFill>
                  <a:srgbClr val="6AA84F"/>
                </a:solidFill>
                <a:latin typeface="Times New Roman"/>
                <a:cs typeface="Times New Roman"/>
              </a:rPr>
              <a:t>Dallas </a:t>
            </a:r>
            <a:r>
              <a:rPr sz="2200" spc="-5" dirty="0">
                <a:solidFill>
                  <a:srgbClr val="595959"/>
                </a:solidFill>
                <a:latin typeface="Times New Roman"/>
                <a:cs typeface="Times New Roman"/>
              </a:rPr>
              <a:t>and </a:t>
            </a:r>
            <a:r>
              <a:rPr sz="2200" spc="-5" dirty="0">
                <a:solidFill>
                  <a:srgbClr val="6AA84F"/>
                </a:solidFill>
                <a:latin typeface="Times New Roman"/>
                <a:cs typeface="Times New Roman"/>
              </a:rPr>
              <a:t>Atlanta </a:t>
            </a:r>
            <a:r>
              <a:rPr sz="2200" dirty="0">
                <a:solidFill>
                  <a:srgbClr val="6AA84F"/>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6AA84F"/>
                </a:solidFill>
                <a:latin typeface="Times New Roman"/>
                <a:cs typeface="Times New Roman"/>
              </a:rPr>
              <a:t>Denver</a:t>
            </a:r>
            <a:r>
              <a:rPr sz="2200" spc="5" dirty="0">
                <a:solidFill>
                  <a:srgbClr val="6AA84F"/>
                </a:solidFill>
                <a:latin typeface="Times New Roman"/>
                <a:cs typeface="Times New Roman"/>
              </a:rPr>
              <a:t> </a:t>
            </a:r>
            <a:r>
              <a:rPr sz="2200" dirty="0">
                <a:solidFill>
                  <a:srgbClr val="595959"/>
                </a:solidFill>
                <a:latin typeface="Times New Roman"/>
                <a:cs typeface="Times New Roman"/>
              </a:rPr>
              <a:t>to </a:t>
            </a:r>
            <a:r>
              <a:rPr sz="2200" spc="-5" dirty="0">
                <a:solidFill>
                  <a:srgbClr val="6AA84F"/>
                </a:solidFill>
                <a:latin typeface="Times New Roman"/>
                <a:cs typeface="Times New Roman"/>
              </a:rPr>
              <a:t>San</a:t>
            </a:r>
            <a:r>
              <a:rPr sz="2200" dirty="0">
                <a:solidFill>
                  <a:srgbClr val="6AA84F"/>
                </a:solidFill>
                <a:latin typeface="Times New Roman"/>
                <a:cs typeface="Times New Roman"/>
              </a:rPr>
              <a:t> </a:t>
            </a:r>
            <a:r>
              <a:rPr sz="2200" spc="-5" dirty="0">
                <a:solidFill>
                  <a:srgbClr val="6AA84F"/>
                </a:solidFill>
                <a:latin typeface="Times New Roman"/>
                <a:cs typeface="Times New Roman"/>
              </a:rPr>
              <a:t>Francisco</a:t>
            </a:r>
            <a:r>
              <a:rPr sz="2200" spc="-5" dirty="0">
                <a:solidFill>
                  <a:srgbClr val="595959"/>
                </a:solidFill>
                <a:latin typeface="Times New Roman"/>
                <a:cs typeface="Times New Roman"/>
              </a:rPr>
              <a:t>,</a:t>
            </a:r>
            <a:r>
              <a:rPr sz="2200" dirty="0">
                <a:solidFill>
                  <a:srgbClr val="595959"/>
                </a:solidFill>
                <a:latin typeface="Times New Roman"/>
                <a:cs typeface="Times New Roman"/>
              </a:rPr>
              <a:t> </a:t>
            </a:r>
            <a:r>
              <a:rPr sz="2200" dirty="0">
                <a:solidFill>
                  <a:srgbClr val="6AA84F"/>
                </a:solidFill>
                <a:latin typeface="Times New Roman"/>
                <a:cs typeface="Times New Roman"/>
              </a:rPr>
              <a:t>Los</a:t>
            </a:r>
            <a:r>
              <a:rPr sz="2200" spc="-125" dirty="0">
                <a:solidFill>
                  <a:srgbClr val="6AA84F"/>
                </a:solidFill>
                <a:latin typeface="Times New Roman"/>
                <a:cs typeface="Times New Roman"/>
              </a:rPr>
              <a:t> </a:t>
            </a:r>
            <a:r>
              <a:rPr sz="2200" spc="-5" dirty="0">
                <a:solidFill>
                  <a:srgbClr val="6AA84F"/>
                </a:solidFill>
                <a:latin typeface="Times New Roman"/>
                <a:cs typeface="Times New Roman"/>
              </a:rPr>
              <a:t>Angeles</a:t>
            </a:r>
            <a:r>
              <a:rPr sz="2200" spc="-10" dirty="0">
                <a:solidFill>
                  <a:srgbClr val="6AA84F"/>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6AA84F"/>
                </a:solidFill>
                <a:latin typeface="Times New Roman"/>
                <a:cs typeface="Times New Roman"/>
              </a:rPr>
              <a:t>New</a:t>
            </a:r>
            <a:r>
              <a:rPr sz="2200" spc="-85" dirty="0">
                <a:solidFill>
                  <a:srgbClr val="6AA84F"/>
                </a:solidFill>
                <a:latin typeface="Times New Roman"/>
                <a:cs typeface="Times New Roman"/>
              </a:rPr>
              <a:t> </a:t>
            </a:r>
            <a:r>
              <a:rPr sz="2200" spc="-50" dirty="0">
                <a:solidFill>
                  <a:srgbClr val="6AA84F"/>
                </a:solidFill>
                <a:latin typeface="Times New Roman"/>
                <a:cs typeface="Times New Roman"/>
              </a:rPr>
              <a:t>York</a:t>
            </a:r>
            <a:r>
              <a:rPr sz="2200" spc="-50" dirty="0">
                <a:solidFill>
                  <a:srgbClr val="595959"/>
                </a:solidFill>
                <a:latin typeface="Times New Roman"/>
                <a:cs typeface="Times New Roman"/>
              </a:rPr>
              <a:t>.</a:t>
            </a:r>
            <a:endParaRPr sz="22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30058" y="5346217"/>
            <a:ext cx="4860925" cy="665480"/>
          </a:xfrm>
          <a:prstGeom prst="rect">
            <a:avLst/>
          </a:prstGeom>
        </p:spPr>
        <p:txBody>
          <a:bodyPr vert="horz" wrap="square" lIns="0" tIns="12700" rIns="0" bIns="0" rtlCol="0">
            <a:spAutoFit/>
          </a:bodyPr>
          <a:lstStyle/>
          <a:p>
            <a:pPr marL="12700">
              <a:lnSpc>
                <a:spcPct val="100000"/>
              </a:lnSpc>
              <a:spcBef>
                <a:spcPts val="100"/>
              </a:spcBef>
            </a:pPr>
            <a:r>
              <a:rPr sz="4200" spc="175" dirty="0">
                <a:solidFill>
                  <a:srgbClr val="EE5612"/>
                </a:solidFill>
                <a:latin typeface="Times New Roman"/>
                <a:cs typeface="Times New Roman"/>
              </a:rPr>
              <a:t>Summarization</a:t>
            </a:r>
            <a:r>
              <a:rPr sz="4200" spc="285" dirty="0">
                <a:solidFill>
                  <a:srgbClr val="EE5612"/>
                </a:solidFill>
                <a:latin typeface="Times New Roman"/>
                <a:cs typeface="Times New Roman"/>
              </a:rPr>
              <a:t> </a:t>
            </a:r>
            <a:r>
              <a:rPr sz="4200" spc="120" dirty="0">
                <a:solidFill>
                  <a:srgbClr val="EE5612"/>
                </a:solidFill>
                <a:latin typeface="Times New Roman"/>
                <a:cs typeface="Times New Roman"/>
              </a:rPr>
              <a:t>Task</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35303"/>
            <a:ext cx="6970395" cy="574040"/>
          </a:xfrm>
          <a:prstGeom prst="rect">
            <a:avLst/>
          </a:prstGeom>
        </p:spPr>
        <p:txBody>
          <a:bodyPr vert="horz" wrap="square" lIns="0" tIns="12700" rIns="0" bIns="0" rtlCol="0">
            <a:spAutoFit/>
          </a:bodyPr>
          <a:lstStyle/>
          <a:p>
            <a:pPr marL="12700">
              <a:lnSpc>
                <a:spcPct val="100000"/>
              </a:lnSpc>
              <a:spcBef>
                <a:spcPts val="100"/>
              </a:spcBef>
            </a:pPr>
            <a:r>
              <a:rPr sz="3600" spc="90" dirty="0"/>
              <a:t>Summarization</a:t>
            </a:r>
            <a:r>
              <a:rPr sz="3600" spc="100" dirty="0"/>
              <a:t> </a:t>
            </a:r>
            <a:r>
              <a:rPr sz="3600" spc="45" dirty="0"/>
              <a:t>Typical</a:t>
            </a:r>
            <a:r>
              <a:rPr sz="3600" spc="-35" dirty="0"/>
              <a:t> </a:t>
            </a:r>
            <a:r>
              <a:rPr sz="3600" spc="100" dirty="0"/>
              <a:t>Approaches</a:t>
            </a:r>
            <a:endParaRPr sz="3600"/>
          </a:p>
        </p:txBody>
      </p:sp>
      <p:sp>
        <p:nvSpPr>
          <p:cNvPr id="3" name="object 3"/>
          <p:cNvSpPr txBox="1"/>
          <p:nvPr/>
        </p:nvSpPr>
        <p:spPr>
          <a:xfrm>
            <a:off x="744107" y="1791629"/>
            <a:ext cx="7350125" cy="2868930"/>
          </a:xfrm>
          <a:prstGeom prst="rect">
            <a:avLst/>
          </a:prstGeom>
        </p:spPr>
        <p:txBody>
          <a:bodyPr vert="horz" wrap="square" lIns="0" tIns="48895" rIns="0" bIns="0" rtlCol="0">
            <a:spAutoFit/>
          </a:bodyPr>
          <a:lstStyle/>
          <a:p>
            <a:pPr marL="12700">
              <a:lnSpc>
                <a:spcPct val="100000"/>
              </a:lnSpc>
              <a:spcBef>
                <a:spcPts val="385"/>
              </a:spcBef>
            </a:pPr>
            <a:r>
              <a:rPr sz="2200" spc="-20" dirty="0">
                <a:solidFill>
                  <a:srgbClr val="595959"/>
                </a:solidFill>
                <a:latin typeface="Times New Roman"/>
                <a:cs typeface="Times New Roman"/>
              </a:rPr>
              <a:t>Currently,</a:t>
            </a:r>
            <a:r>
              <a:rPr sz="2200" dirty="0">
                <a:solidFill>
                  <a:srgbClr val="595959"/>
                </a:solidFill>
                <a:latin typeface="Times New Roman"/>
                <a:cs typeface="Times New Roman"/>
              </a:rPr>
              <a:t> </a:t>
            </a:r>
            <a:r>
              <a:rPr sz="2200" spc="-5" dirty="0">
                <a:solidFill>
                  <a:srgbClr val="595959"/>
                </a:solidFill>
                <a:latin typeface="Times New Roman"/>
                <a:cs typeface="Times New Roman"/>
              </a:rPr>
              <a:t>achieve</a:t>
            </a:r>
            <a:r>
              <a:rPr sz="2200" dirty="0">
                <a:solidFill>
                  <a:srgbClr val="595959"/>
                </a:solidFill>
                <a:latin typeface="Times New Roman"/>
                <a:cs typeface="Times New Roman"/>
              </a:rPr>
              <a:t> </a:t>
            </a:r>
            <a:r>
              <a:rPr sz="2200" spc="-5" dirty="0">
                <a:solidFill>
                  <a:srgbClr val="595959"/>
                </a:solidFill>
                <a:latin typeface="Times New Roman"/>
                <a:cs typeface="Times New Roman"/>
              </a:rPr>
              <a:t>extraction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instead</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a true </a:t>
            </a:r>
            <a:r>
              <a:rPr sz="2200" spc="-5" dirty="0">
                <a:solidFill>
                  <a:srgbClr val="595959"/>
                </a:solidFill>
                <a:latin typeface="Times New Roman"/>
                <a:cs typeface="Times New Roman"/>
              </a:rPr>
              <a:t>rephrasing.</a:t>
            </a:r>
            <a:endParaRPr sz="2200">
              <a:latin typeface="Times New Roman"/>
              <a:cs typeface="Times New Roman"/>
            </a:endParaRPr>
          </a:p>
          <a:p>
            <a:pPr marL="48895">
              <a:lnSpc>
                <a:spcPct val="100000"/>
              </a:lnSpc>
              <a:spcBef>
                <a:spcPts val="260"/>
              </a:spcBef>
            </a:pPr>
            <a:r>
              <a:rPr sz="2000" spc="-15" dirty="0">
                <a:solidFill>
                  <a:srgbClr val="002060"/>
                </a:solidFill>
                <a:latin typeface="Impact"/>
                <a:cs typeface="Impact"/>
              </a:rPr>
              <a:t>­</a:t>
            </a:r>
            <a:r>
              <a:rPr sz="2000" spc="130" dirty="0">
                <a:solidFill>
                  <a:srgbClr val="002060"/>
                </a:solidFill>
                <a:latin typeface="Impact"/>
                <a:cs typeface="Impact"/>
              </a:rPr>
              <a:t> </a:t>
            </a:r>
            <a:r>
              <a:rPr sz="2000" b="1" spc="-5" dirty="0">
                <a:solidFill>
                  <a:srgbClr val="595959"/>
                </a:solidFill>
                <a:latin typeface="Times New Roman"/>
                <a:cs typeface="Times New Roman"/>
              </a:rPr>
              <a:t>Content</a:t>
            </a:r>
            <a:r>
              <a:rPr sz="2000" b="1" spc="-15" dirty="0">
                <a:solidFill>
                  <a:srgbClr val="595959"/>
                </a:solidFill>
                <a:latin typeface="Times New Roman"/>
                <a:cs typeface="Times New Roman"/>
              </a:rPr>
              <a:t> </a:t>
            </a:r>
            <a:r>
              <a:rPr sz="2000" b="1" spc="-5" dirty="0">
                <a:solidFill>
                  <a:srgbClr val="595959"/>
                </a:solidFill>
                <a:latin typeface="Times New Roman"/>
                <a:cs typeface="Times New Roman"/>
              </a:rPr>
              <a:t>selection</a:t>
            </a:r>
            <a:endParaRPr sz="2000">
              <a:latin typeface="Times New Roman"/>
              <a:cs typeface="Times New Roman"/>
            </a:endParaRPr>
          </a:p>
          <a:p>
            <a:pPr marL="232410">
              <a:lnSpc>
                <a:spcPct val="100000"/>
              </a:lnSpc>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Identify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sentences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clauses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 extract</a:t>
            </a:r>
            <a:endParaRPr sz="2000">
              <a:latin typeface="Times New Roman"/>
              <a:cs typeface="Times New Roman"/>
            </a:endParaRPr>
          </a:p>
          <a:p>
            <a:pPr marL="48895">
              <a:lnSpc>
                <a:spcPct val="100000"/>
              </a:lnSpc>
            </a:pPr>
            <a:r>
              <a:rPr sz="2000" spc="-15" dirty="0">
                <a:solidFill>
                  <a:srgbClr val="002060"/>
                </a:solidFill>
                <a:latin typeface="Impact"/>
                <a:cs typeface="Impact"/>
              </a:rPr>
              <a:t>­</a:t>
            </a:r>
            <a:r>
              <a:rPr sz="2000" spc="130" dirty="0">
                <a:solidFill>
                  <a:srgbClr val="002060"/>
                </a:solidFill>
                <a:latin typeface="Impact"/>
                <a:cs typeface="Impact"/>
              </a:rPr>
              <a:t> </a:t>
            </a:r>
            <a:r>
              <a:rPr sz="2000" b="1" spc="-5" dirty="0">
                <a:solidFill>
                  <a:srgbClr val="595959"/>
                </a:solidFill>
                <a:latin typeface="Times New Roman"/>
                <a:cs typeface="Times New Roman"/>
              </a:rPr>
              <a:t>Information</a:t>
            </a:r>
            <a:r>
              <a:rPr sz="2000" b="1" spc="-10" dirty="0">
                <a:solidFill>
                  <a:srgbClr val="595959"/>
                </a:solidFill>
                <a:latin typeface="Times New Roman"/>
                <a:cs typeface="Times New Roman"/>
              </a:rPr>
              <a:t> </a:t>
            </a:r>
            <a:r>
              <a:rPr sz="2000" b="1" spc="-5" dirty="0">
                <a:solidFill>
                  <a:srgbClr val="595959"/>
                </a:solidFill>
                <a:latin typeface="Times New Roman"/>
                <a:cs typeface="Times New Roman"/>
              </a:rPr>
              <a:t>ordering</a:t>
            </a:r>
            <a:endParaRPr sz="2000">
              <a:latin typeface="Times New Roman"/>
              <a:cs typeface="Times New Roman"/>
            </a:endParaRPr>
          </a:p>
          <a:p>
            <a:pPr marL="232410">
              <a:lnSpc>
                <a:spcPct val="100000"/>
              </a:lnSpc>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How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order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selected</a:t>
            </a:r>
            <a:r>
              <a:rPr sz="2000" dirty="0">
                <a:solidFill>
                  <a:srgbClr val="595959"/>
                </a:solidFill>
                <a:latin typeface="Times New Roman"/>
                <a:cs typeface="Times New Roman"/>
              </a:rPr>
              <a:t> </a:t>
            </a:r>
            <a:r>
              <a:rPr sz="2000" spc="-5" dirty="0">
                <a:solidFill>
                  <a:srgbClr val="595959"/>
                </a:solidFill>
                <a:latin typeface="Times New Roman"/>
                <a:cs typeface="Times New Roman"/>
              </a:rPr>
              <a:t>units</a:t>
            </a:r>
            <a:endParaRPr sz="2000">
              <a:latin typeface="Times New Roman"/>
              <a:cs typeface="Times New Roman"/>
            </a:endParaRPr>
          </a:p>
          <a:p>
            <a:pPr marL="48895">
              <a:lnSpc>
                <a:spcPct val="100000"/>
              </a:lnSpc>
            </a:pPr>
            <a:r>
              <a:rPr sz="2000" spc="-15" dirty="0">
                <a:solidFill>
                  <a:srgbClr val="002060"/>
                </a:solidFill>
                <a:latin typeface="Impact"/>
                <a:cs typeface="Impact"/>
              </a:rPr>
              <a:t>­</a:t>
            </a:r>
            <a:r>
              <a:rPr sz="2000" spc="135" dirty="0">
                <a:solidFill>
                  <a:srgbClr val="002060"/>
                </a:solidFill>
                <a:latin typeface="Impact"/>
                <a:cs typeface="Impact"/>
              </a:rPr>
              <a:t> </a:t>
            </a:r>
            <a:r>
              <a:rPr sz="2000" b="1" spc="-5" dirty="0">
                <a:solidFill>
                  <a:srgbClr val="595959"/>
                </a:solidFill>
                <a:latin typeface="Times New Roman"/>
                <a:cs typeface="Times New Roman"/>
              </a:rPr>
              <a:t>Sentence</a:t>
            </a:r>
            <a:r>
              <a:rPr sz="2000" b="1" spc="-15" dirty="0">
                <a:solidFill>
                  <a:srgbClr val="595959"/>
                </a:solidFill>
                <a:latin typeface="Times New Roman"/>
                <a:cs typeface="Times New Roman"/>
              </a:rPr>
              <a:t> </a:t>
            </a:r>
            <a:r>
              <a:rPr sz="2000" b="1" spc="-10" dirty="0">
                <a:solidFill>
                  <a:srgbClr val="595959"/>
                </a:solidFill>
                <a:latin typeface="Times New Roman"/>
                <a:cs typeface="Times New Roman"/>
              </a:rPr>
              <a:t>realization</a:t>
            </a:r>
            <a:endParaRPr sz="2000">
              <a:latin typeface="Times New Roman"/>
              <a:cs typeface="Times New Roman"/>
            </a:endParaRPr>
          </a:p>
          <a:p>
            <a:pPr marL="369570" marR="5080" indent="-137160">
              <a:lnSpc>
                <a:spcPct val="100000"/>
              </a:lnSpc>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Perform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cleanup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extracted</a:t>
            </a:r>
            <a:r>
              <a:rPr sz="2000" dirty="0">
                <a:solidFill>
                  <a:srgbClr val="595959"/>
                </a:solidFill>
                <a:latin typeface="Times New Roman"/>
                <a:cs typeface="Times New Roman"/>
              </a:rPr>
              <a:t> </a:t>
            </a:r>
            <a:r>
              <a:rPr sz="2000" spc="-5" dirty="0">
                <a:solidFill>
                  <a:srgbClr val="595959"/>
                </a:solidFill>
                <a:latin typeface="Times New Roman"/>
                <a:cs typeface="Times New Roman"/>
              </a:rPr>
              <a:t>units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so</a:t>
            </a:r>
            <a:r>
              <a:rPr sz="200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they</a:t>
            </a:r>
            <a:r>
              <a:rPr sz="200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fluent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their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new</a:t>
            </a:r>
            <a:r>
              <a:rPr sz="2000" dirty="0">
                <a:solidFill>
                  <a:srgbClr val="595959"/>
                </a:solidFill>
                <a:latin typeface="Times New Roman"/>
                <a:cs typeface="Times New Roman"/>
              </a:rPr>
              <a:t> </a:t>
            </a:r>
            <a:r>
              <a:rPr sz="2000" spc="-5" dirty="0">
                <a:solidFill>
                  <a:srgbClr val="595959"/>
                </a:solidFill>
                <a:latin typeface="Times New Roman"/>
                <a:cs typeface="Times New Roman"/>
              </a:rPr>
              <a:t>context</a:t>
            </a:r>
            <a:endParaRPr sz="2000">
              <a:latin typeface="Times New Roman"/>
              <a:cs typeface="Times New Roman"/>
            </a:endParaRPr>
          </a:p>
          <a:p>
            <a:pPr marL="378460">
              <a:lnSpc>
                <a:spcPct val="100000"/>
              </a:lnSpc>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Example: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replacing</a:t>
            </a:r>
            <a:r>
              <a:rPr sz="2000" dirty="0">
                <a:solidFill>
                  <a:srgbClr val="595959"/>
                </a:solidFill>
                <a:latin typeface="Times New Roman"/>
                <a:cs typeface="Times New Roman"/>
              </a:rPr>
              <a:t> </a:t>
            </a:r>
            <a:r>
              <a:rPr sz="2000" spc="-5" dirty="0">
                <a:solidFill>
                  <a:srgbClr val="595959"/>
                </a:solidFill>
                <a:latin typeface="Times New Roman"/>
                <a:cs typeface="Times New Roman"/>
              </a:rPr>
              <a:t>pronoun </a:t>
            </a:r>
            <a:r>
              <a:rPr sz="2000" dirty="0">
                <a:solidFill>
                  <a:srgbClr val="595959"/>
                </a:solidFill>
                <a:latin typeface="Times New Roman"/>
                <a:cs typeface="Times New Roman"/>
              </a:rPr>
              <a:t>or</a:t>
            </a:r>
            <a:r>
              <a:rPr sz="2000" spc="-5" dirty="0">
                <a:solidFill>
                  <a:srgbClr val="595959"/>
                </a:solidFill>
                <a:latin typeface="Times New Roman"/>
                <a:cs typeface="Times New Roman"/>
              </a:rPr>
              <a:t> other references left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dangling</a:t>
            </a:r>
            <a:endParaRPr sz="2000">
              <a:latin typeface="Times New Roman"/>
              <a:cs typeface="Times New Roman"/>
            </a:endParaRPr>
          </a:p>
        </p:txBody>
      </p:sp>
      <p:sp>
        <p:nvSpPr>
          <p:cNvPr id="4" name="object 4"/>
          <p:cNvSpPr/>
          <p:nvPr/>
        </p:nvSpPr>
        <p:spPr>
          <a:xfrm>
            <a:off x="8293100" y="5219700"/>
            <a:ext cx="850900" cy="520700"/>
          </a:xfrm>
          <a:custGeom>
            <a:avLst/>
            <a:gdLst/>
            <a:ahLst/>
            <a:cxnLst/>
            <a:rect l="l" t="t" r="r" b="b"/>
            <a:pathLst>
              <a:path w="850900" h="520700">
                <a:moveTo>
                  <a:pt x="850900" y="0"/>
                </a:moveTo>
                <a:lnTo>
                  <a:pt x="0" y="0"/>
                </a:lnTo>
                <a:lnTo>
                  <a:pt x="0" y="520700"/>
                </a:lnTo>
                <a:lnTo>
                  <a:pt x="850900" y="520700"/>
                </a:lnTo>
                <a:lnTo>
                  <a:pt x="850900" y="0"/>
                </a:lnTo>
                <a:close/>
              </a:path>
            </a:pathLst>
          </a:custGeom>
          <a:solidFill>
            <a:srgbClr val="EEEEEE"/>
          </a:solidFill>
        </p:spPr>
        <p:txBody>
          <a:bodyPr wrap="square" lIns="0" tIns="0" rIns="0" bIns="0" rtlCol="0"/>
          <a:lstStyle/>
          <a:p>
            <a:endParaRPr/>
          </a:p>
        </p:txBody>
      </p:sp>
      <p:sp>
        <p:nvSpPr>
          <p:cNvPr id="5" name="object 5"/>
          <p:cNvSpPr txBox="1"/>
          <p:nvPr/>
        </p:nvSpPr>
        <p:spPr>
          <a:xfrm>
            <a:off x="8457320" y="5257458"/>
            <a:ext cx="519430"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595959"/>
                </a:solidFill>
                <a:latin typeface="Times New Roman"/>
                <a:cs typeface="Times New Roman"/>
              </a:rPr>
              <a:t>S</a:t>
            </a:r>
            <a:r>
              <a:rPr sz="1000" dirty="0">
                <a:solidFill>
                  <a:srgbClr val="595959"/>
                </a:solidFill>
                <a:latin typeface="Times New Roman"/>
                <a:cs typeface="Times New Roman"/>
              </a:rPr>
              <a:t>u</a:t>
            </a:r>
            <a:r>
              <a:rPr sz="1000" spc="-5" dirty="0">
                <a:solidFill>
                  <a:srgbClr val="595959"/>
                </a:solidFill>
                <a:latin typeface="Times New Roman"/>
                <a:cs typeface="Times New Roman"/>
              </a:rPr>
              <a:t>mm</a:t>
            </a:r>
            <a:r>
              <a:rPr sz="1000" spc="5" dirty="0">
                <a:solidFill>
                  <a:srgbClr val="595959"/>
                </a:solidFill>
                <a:latin typeface="Times New Roman"/>
                <a:cs typeface="Times New Roman"/>
              </a:rPr>
              <a:t>a</a:t>
            </a:r>
            <a:r>
              <a:rPr sz="1000" dirty="0">
                <a:solidFill>
                  <a:srgbClr val="595959"/>
                </a:solidFill>
                <a:latin typeface="Times New Roman"/>
                <a:cs typeface="Times New Roman"/>
              </a:rPr>
              <a:t>ry</a:t>
            </a:r>
            <a:endParaRPr sz="1000">
              <a:latin typeface="Times New Roman"/>
              <a:cs typeface="Times New Roman"/>
            </a:endParaRPr>
          </a:p>
        </p:txBody>
      </p:sp>
      <p:grpSp>
        <p:nvGrpSpPr>
          <p:cNvPr id="6" name="object 6"/>
          <p:cNvGrpSpPr/>
          <p:nvPr/>
        </p:nvGrpSpPr>
        <p:grpSpPr>
          <a:xfrm>
            <a:off x="1066800" y="4889500"/>
            <a:ext cx="4242435" cy="1193800"/>
            <a:chOff x="1066800" y="4889500"/>
            <a:chExt cx="4242435" cy="1193800"/>
          </a:xfrm>
        </p:grpSpPr>
        <p:pic>
          <p:nvPicPr>
            <p:cNvPr id="7" name="object 7"/>
            <p:cNvPicPr/>
            <p:nvPr/>
          </p:nvPicPr>
          <p:blipFill>
            <a:blip r:embed="rId2" cstate="print"/>
            <a:stretch>
              <a:fillRect/>
            </a:stretch>
          </p:blipFill>
          <p:spPr>
            <a:xfrm>
              <a:off x="5060905" y="5455860"/>
              <a:ext cx="248015" cy="76197"/>
            </a:xfrm>
            <a:prstGeom prst="rect">
              <a:avLst/>
            </a:prstGeom>
          </p:spPr>
        </p:pic>
        <p:sp>
          <p:nvSpPr>
            <p:cNvPr id="8" name="object 8"/>
            <p:cNvSpPr/>
            <p:nvPr/>
          </p:nvSpPr>
          <p:spPr>
            <a:xfrm>
              <a:off x="1066800" y="4889500"/>
              <a:ext cx="4102100" cy="1193800"/>
            </a:xfrm>
            <a:custGeom>
              <a:avLst/>
              <a:gdLst/>
              <a:ahLst/>
              <a:cxnLst/>
              <a:rect l="l" t="t" r="r" b="b"/>
              <a:pathLst>
                <a:path w="4102100" h="1193800">
                  <a:moveTo>
                    <a:pt x="4102100" y="0"/>
                  </a:moveTo>
                  <a:lnTo>
                    <a:pt x="0" y="0"/>
                  </a:lnTo>
                  <a:lnTo>
                    <a:pt x="0" y="1193800"/>
                  </a:lnTo>
                  <a:lnTo>
                    <a:pt x="4102100" y="1193800"/>
                  </a:lnTo>
                  <a:lnTo>
                    <a:pt x="4102100" y="0"/>
                  </a:lnTo>
                  <a:close/>
                </a:path>
              </a:pathLst>
            </a:custGeom>
            <a:solidFill>
              <a:srgbClr val="F7C0AD"/>
            </a:solidFill>
          </p:spPr>
          <p:txBody>
            <a:bodyPr wrap="square" lIns="0" tIns="0" rIns="0" bIns="0" rtlCol="0"/>
            <a:lstStyle/>
            <a:p>
              <a:endParaRPr/>
            </a:p>
          </p:txBody>
        </p:sp>
      </p:grpSp>
      <p:sp>
        <p:nvSpPr>
          <p:cNvPr id="9" name="object 9"/>
          <p:cNvSpPr txBox="1"/>
          <p:nvPr/>
        </p:nvSpPr>
        <p:spPr>
          <a:xfrm>
            <a:off x="5283200" y="5219700"/>
            <a:ext cx="952500" cy="520700"/>
          </a:xfrm>
          <a:prstGeom prst="rect">
            <a:avLst/>
          </a:prstGeom>
          <a:solidFill>
            <a:srgbClr val="F7C0AD"/>
          </a:solidFill>
        </p:spPr>
        <p:txBody>
          <a:bodyPr vert="horz" wrap="square" lIns="0" tIns="102235" rIns="0" bIns="0" rtlCol="0">
            <a:spAutoFit/>
          </a:bodyPr>
          <a:lstStyle/>
          <a:p>
            <a:pPr marL="222250" marR="99060" indent="-104139">
              <a:lnSpc>
                <a:spcPts val="1300"/>
              </a:lnSpc>
              <a:spcBef>
                <a:spcPts val="805"/>
              </a:spcBef>
            </a:pPr>
            <a:r>
              <a:rPr sz="1100" b="1" spc="-5" dirty="0">
                <a:solidFill>
                  <a:srgbClr val="595959"/>
                </a:solidFill>
                <a:latin typeface="Times New Roman"/>
                <a:cs typeface="Times New Roman"/>
              </a:rPr>
              <a:t>I</a:t>
            </a:r>
            <a:r>
              <a:rPr sz="1100" b="1" dirty="0">
                <a:solidFill>
                  <a:srgbClr val="595959"/>
                </a:solidFill>
                <a:latin typeface="Times New Roman"/>
                <a:cs typeface="Times New Roman"/>
              </a:rPr>
              <a:t>n</a:t>
            </a:r>
            <a:r>
              <a:rPr sz="1100" b="1" spc="-5" dirty="0">
                <a:solidFill>
                  <a:srgbClr val="595959"/>
                </a:solidFill>
                <a:latin typeface="Times New Roman"/>
                <a:cs typeface="Times New Roman"/>
              </a:rPr>
              <a:t>f</a:t>
            </a:r>
            <a:r>
              <a:rPr sz="1100" b="1" dirty="0">
                <a:solidFill>
                  <a:srgbClr val="595959"/>
                </a:solidFill>
                <a:latin typeface="Times New Roman"/>
                <a:cs typeface="Times New Roman"/>
              </a:rPr>
              <a:t>o</a:t>
            </a:r>
            <a:r>
              <a:rPr sz="1100" b="1" spc="-5" dirty="0">
                <a:solidFill>
                  <a:srgbClr val="595959"/>
                </a:solidFill>
                <a:latin typeface="Times New Roman"/>
                <a:cs typeface="Times New Roman"/>
              </a:rPr>
              <a:t>rm</a:t>
            </a:r>
            <a:r>
              <a:rPr sz="1100" b="1" dirty="0">
                <a:solidFill>
                  <a:srgbClr val="595959"/>
                </a:solidFill>
                <a:latin typeface="Times New Roman"/>
                <a:cs typeface="Times New Roman"/>
              </a:rPr>
              <a:t>a</a:t>
            </a:r>
            <a:r>
              <a:rPr sz="1100" b="1" spc="-5" dirty="0">
                <a:solidFill>
                  <a:srgbClr val="595959"/>
                </a:solidFill>
                <a:latin typeface="Times New Roman"/>
                <a:cs typeface="Times New Roman"/>
              </a:rPr>
              <a:t>t</a:t>
            </a:r>
            <a:r>
              <a:rPr sz="1100" b="1" spc="-10" dirty="0">
                <a:solidFill>
                  <a:srgbClr val="595959"/>
                </a:solidFill>
                <a:latin typeface="Times New Roman"/>
                <a:cs typeface="Times New Roman"/>
              </a:rPr>
              <a:t>i</a:t>
            </a:r>
            <a:r>
              <a:rPr sz="1100" b="1" dirty="0">
                <a:solidFill>
                  <a:srgbClr val="595959"/>
                </a:solidFill>
                <a:latin typeface="Times New Roman"/>
                <a:cs typeface="Times New Roman"/>
              </a:rPr>
              <a:t>on  </a:t>
            </a:r>
            <a:r>
              <a:rPr sz="1100" b="1" spc="-5" dirty="0">
                <a:solidFill>
                  <a:srgbClr val="595959"/>
                </a:solidFill>
                <a:latin typeface="Times New Roman"/>
                <a:cs typeface="Times New Roman"/>
              </a:rPr>
              <a:t>ordering</a:t>
            </a:r>
            <a:endParaRPr sz="1100">
              <a:latin typeface="Times New Roman"/>
              <a:cs typeface="Times New Roman"/>
            </a:endParaRPr>
          </a:p>
        </p:txBody>
      </p:sp>
      <p:grpSp>
        <p:nvGrpSpPr>
          <p:cNvPr id="10" name="object 10"/>
          <p:cNvGrpSpPr/>
          <p:nvPr/>
        </p:nvGrpSpPr>
        <p:grpSpPr>
          <a:xfrm>
            <a:off x="6419562" y="4991100"/>
            <a:ext cx="1670685" cy="977900"/>
            <a:chOff x="6419562" y="4991100"/>
            <a:chExt cx="1670685" cy="977900"/>
          </a:xfrm>
        </p:grpSpPr>
        <p:sp>
          <p:nvSpPr>
            <p:cNvPr id="11" name="object 11"/>
            <p:cNvSpPr/>
            <p:nvPr/>
          </p:nvSpPr>
          <p:spPr>
            <a:xfrm>
              <a:off x="6425912" y="5325290"/>
              <a:ext cx="419734" cy="328930"/>
            </a:xfrm>
            <a:custGeom>
              <a:avLst/>
              <a:gdLst/>
              <a:ahLst/>
              <a:cxnLst/>
              <a:rect l="l" t="t" r="r" b="b"/>
              <a:pathLst>
                <a:path w="419734" h="328929">
                  <a:moveTo>
                    <a:pt x="19832" y="169063"/>
                  </a:moveTo>
                  <a:lnTo>
                    <a:pt x="0" y="127668"/>
                  </a:lnTo>
                  <a:lnTo>
                    <a:pt x="1489" y="92656"/>
                  </a:lnTo>
                  <a:lnTo>
                    <a:pt x="19790" y="65698"/>
                  </a:lnTo>
                  <a:lnTo>
                    <a:pt x="50392" y="48465"/>
                  </a:lnTo>
                  <a:lnTo>
                    <a:pt x="88784" y="42627"/>
                  </a:lnTo>
                  <a:lnTo>
                    <a:pt x="130457" y="49856"/>
                  </a:lnTo>
                  <a:lnTo>
                    <a:pt x="148833" y="18800"/>
                  </a:lnTo>
                  <a:lnTo>
                    <a:pt x="181442" y="1713"/>
                  </a:lnTo>
                  <a:lnTo>
                    <a:pt x="218736" y="0"/>
                  </a:lnTo>
                  <a:lnTo>
                    <a:pt x="251168" y="15068"/>
                  </a:lnTo>
                  <a:lnTo>
                    <a:pt x="269189" y="48323"/>
                  </a:lnTo>
                  <a:lnTo>
                    <a:pt x="314768" y="29616"/>
                  </a:lnTo>
                  <a:lnTo>
                    <a:pt x="353519" y="36952"/>
                  </a:lnTo>
                  <a:lnTo>
                    <a:pt x="381835" y="63105"/>
                  </a:lnTo>
                  <a:lnTo>
                    <a:pt x="396110" y="100848"/>
                  </a:lnTo>
                  <a:lnTo>
                    <a:pt x="392736" y="142954"/>
                  </a:lnTo>
                  <a:lnTo>
                    <a:pt x="414138" y="169511"/>
                  </a:lnTo>
                  <a:lnTo>
                    <a:pt x="411273" y="231557"/>
                  </a:lnTo>
                  <a:lnTo>
                    <a:pt x="366971" y="274584"/>
                  </a:lnTo>
                  <a:lnTo>
                    <a:pt x="336576" y="277368"/>
                  </a:lnTo>
                  <a:lnTo>
                    <a:pt x="304576" y="261481"/>
                  </a:lnTo>
                  <a:lnTo>
                    <a:pt x="298422" y="285600"/>
                  </a:lnTo>
                  <a:lnTo>
                    <a:pt x="276682" y="308917"/>
                  </a:lnTo>
                  <a:lnTo>
                    <a:pt x="244743" y="325300"/>
                  </a:lnTo>
                  <a:lnTo>
                    <a:pt x="207993" y="328620"/>
                  </a:lnTo>
                  <a:lnTo>
                    <a:pt x="171820" y="312744"/>
                  </a:lnTo>
                  <a:lnTo>
                    <a:pt x="141614" y="271542"/>
                  </a:lnTo>
                  <a:lnTo>
                    <a:pt x="85765" y="284878"/>
                  </a:lnTo>
                  <a:lnTo>
                    <a:pt x="45462" y="282751"/>
                  </a:lnTo>
                  <a:lnTo>
                    <a:pt x="19710" y="267632"/>
                  </a:lnTo>
                  <a:lnTo>
                    <a:pt x="7517" y="241996"/>
                  </a:lnTo>
                  <a:lnTo>
                    <a:pt x="7889" y="208316"/>
                  </a:lnTo>
                  <a:lnTo>
                    <a:pt x="19832" y="169063"/>
                  </a:lnTo>
                  <a:close/>
                </a:path>
              </a:pathLst>
            </a:custGeom>
            <a:ln w="12700">
              <a:solidFill>
                <a:srgbClr val="A6A6A6"/>
              </a:solidFill>
            </a:ln>
          </p:spPr>
          <p:txBody>
            <a:bodyPr wrap="square" lIns="0" tIns="0" rIns="0" bIns="0" rtlCol="0"/>
            <a:lstStyle/>
            <a:p>
              <a:endParaRPr/>
            </a:p>
          </p:txBody>
        </p:sp>
        <p:sp>
          <p:nvSpPr>
            <p:cNvPr id="12" name="object 12"/>
            <p:cNvSpPr/>
            <p:nvPr/>
          </p:nvSpPr>
          <p:spPr>
            <a:xfrm>
              <a:off x="6477000" y="5448299"/>
              <a:ext cx="317500" cy="63500"/>
            </a:xfrm>
            <a:custGeom>
              <a:avLst/>
              <a:gdLst/>
              <a:ahLst/>
              <a:cxnLst/>
              <a:rect l="l" t="t" r="r" b="b"/>
              <a:pathLst>
                <a:path w="317500" h="63500">
                  <a:moveTo>
                    <a:pt x="50800" y="31750"/>
                  </a:moveTo>
                  <a:lnTo>
                    <a:pt x="48793" y="19392"/>
                  </a:lnTo>
                  <a:lnTo>
                    <a:pt x="43357" y="9309"/>
                  </a:lnTo>
                  <a:lnTo>
                    <a:pt x="35280" y="2501"/>
                  </a:lnTo>
                  <a:lnTo>
                    <a:pt x="25400" y="0"/>
                  </a:lnTo>
                  <a:lnTo>
                    <a:pt x="15506" y="2501"/>
                  </a:lnTo>
                  <a:lnTo>
                    <a:pt x="7429" y="9309"/>
                  </a:lnTo>
                  <a:lnTo>
                    <a:pt x="1993" y="19392"/>
                  </a:lnTo>
                  <a:lnTo>
                    <a:pt x="0" y="31750"/>
                  </a:lnTo>
                  <a:lnTo>
                    <a:pt x="1993" y="44119"/>
                  </a:lnTo>
                  <a:lnTo>
                    <a:pt x="7429" y="54203"/>
                  </a:lnTo>
                  <a:lnTo>
                    <a:pt x="15506" y="61010"/>
                  </a:lnTo>
                  <a:lnTo>
                    <a:pt x="25400" y="63500"/>
                  </a:lnTo>
                  <a:lnTo>
                    <a:pt x="35280" y="61010"/>
                  </a:lnTo>
                  <a:lnTo>
                    <a:pt x="43357" y="54203"/>
                  </a:lnTo>
                  <a:lnTo>
                    <a:pt x="48793" y="44119"/>
                  </a:lnTo>
                  <a:lnTo>
                    <a:pt x="50800" y="31750"/>
                  </a:lnTo>
                  <a:close/>
                </a:path>
                <a:path w="317500" h="63500">
                  <a:moveTo>
                    <a:pt x="139700" y="31750"/>
                  </a:moveTo>
                  <a:lnTo>
                    <a:pt x="137198" y="19392"/>
                  </a:lnTo>
                  <a:lnTo>
                    <a:pt x="130390" y="9309"/>
                  </a:lnTo>
                  <a:lnTo>
                    <a:pt x="120307" y="2501"/>
                  </a:lnTo>
                  <a:lnTo>
                    <a:pt x="107950" y="0"/>
                  </a:lnTo>
                  <a:lnTo>
                    <a:pt x="95580" y="2501"/>
                  </a:lnTo>
                  <a:lnTo>
                    <a:pt x="85496" y="9309"/>
                  </a:lnTo>
                  <a:lnTo>
                    <a:pt x="78689" y="19392"/>
                  </a:lnTo>
                  <a:lnTo>
                    <a:pt x="76200" y="31750"/>
                  </a:lnTo>
                  <a:lnTo>
                    <a:pt x="78689" y="44119"/>
                  </a:lnTo>
                  <a:lnTo>
                    <a:pt x="85496" y="54203"/>
                  </a:lnTo>
                  <a:lnTo>
                    <a:pt x="95580" y="61010"/>
                  </a:lnTo>
                  <a:lnTo>
                    <a:pt x="107950" y="63500"/>
                  </a:lnTo>
                  <a:lnTo>
                    <a:pt x="120307" y="61010"/>
                  </a:lnTo>
                  <a:lnTo>
                    <a:pt x="130390" y="54203"/>
                  </a:lnTo>
                  <a:lnTo>
                    <a:pt x="137198" y="44119"/>
                  </a:lnTo>
                  <a:lnTo>
                    <a:pt x="139700" y="31750"/>
                  </a:lnTo>
                  <a:close/>
                </a:path>
                <a:path w="317500" h="63500">
                  <a:moveTo>
                    <a:pt x="228600" y="31750"/>
                  </a:moveTo>
                  <a:lnTo>
                    <a:pt x="226098" y="19392"/>
                  </a:lnTo>
                  <a:lnTo>
                    <a:pt x="219290" y="9309"/>
                  </a:lnTo>
                  <a:lnTo>
                    <a:pt x="209207" y="2501"/>
                  </a:lnTo>
                  <a:lnTo>
                    <a:pt x="196850" y="0"/>
                  </a:lnTo>
                  <a:lnTo>
                    <a:pt x="184480" y="2501"/>
                  </a:lnTo>
                  <a:lnTo>
                    <a:pt x="174396" y="9309"/>
                  </a:lnTo>
                  <a:lnTo>
                    <a:pt x="167589" y="19392"/>
                  </a:lnTo>
                  <a:lnTo>
                    <a:pt x="165100" y="31750"/>
                  </a:lnTo>
                  <a:lnTo>
                    <a:pt x="167589" y="44119"/>
                  </a:lnTo>
                  <a:lnTo>
                    <a:pt x="174396" y="54203"/>
                  </a:lnTo>
                  <a:lnTo>
                    <a:pt x="184480" y="61010"/>
                  </a:lnTo>
                  <a:lnTo>
                    <a:pt x="196850" y="63500"/>
                  </a:lnTo>
                  <a:lnTo>
                    <a:pt x="209207" y="61010"/>
                  </a:lnTo>
                  <a:lnTo>
                    <a:pt x="219290" y="54203"/>
                  </a:lnTo>
                  <a:lnTo>
                    <a:pt x="226098" y="44119"/>
                  </a:lnTo>
                  <a:lnTo>
                    <a:pt x="228600" y="31750"/>
                  </a:lnTo>
                  <a:close/>
                </a:path>
                <a:path w="317500" h="63500">
                  <a:moveTo>
                    <a:pt x="317500" y="31750"/>
                  </a:moveTo>
                  <a:lnTo>
                    <a:pt x="314998" y="19392"/>
                  </a:lnTo>
                  <a:lnTo>
                    <a:pt x="308190" y="9309"/>
                  </a:lnTo>
                  <a:lnTo>
                    <a:pt x="298107" y="2501"/>
                  </a:lnTo>
                  <a:lnTo>
                    <a:pt x="285750" y="0"/>
                  </a:lnTo>
                  <a:lnTo>
                    <a:pt x="273380" y="2501"/>
                  </a:lnTo>
                  <a:lnTo>
                    <a:pt x="263296" y="9309"/>
                  </a:lnTo>
                  <a:lnTo>
                    <a:pt x="256489" y="19392"/>
                  </a:lnTo>
                  <a:lnTo>
                    <a:pt x="254000" y="31750"/>
                  </a:lnTo>
                  <a:lnTo>
                    <a:pt x="256489" y="44119"/>
                  </a:lnTo>
                  <a:lnTo>
                    <a:pt x="263296" y="54203"/>
                  </a:lnTo>
                  <a:lnTo>
                    <a:pt x="273380" y="61010"/>
                  </a:lnTo>
                  <a:lnTo>
                    <a:pt x="285750" y="63500"/>
                  </a:lnTo>
                  <a:lnTo>
                    <a:pt x="298107" y="61010"/>
                  </a:lnTo>
                  <a:lnTo>
                    <a:pt x="308190" y="54203"/>
                  </a:lnTo>
                  <a:lnTo>
                    <a:pt x="314998" y="44119"/>
                  </a:lnTo>
                  <a:lnTo>
                    <a:pt x="317500" y="31750"/>
                  </a:lnTo>
                  <a:close/>
                </a:path>
              </a:pathLst>
            </a:custGeom>
            <a:solidFill>
              <a:srgbClr val="000000"/>
            </a:solidFill>
          </p:spPr>
          <p:txBody>
            <a:bodyPr wrap="square" lIns="0" tIns="0" rIns="0" bIns="0" rtlCol="0"/>
            <a:lstStyle/>
            <a:p>
              <a:endParaRPr/>
            </a:p>
          </p:txBody>
        </p:sp>
        <p:sp>
          <p:nvSpPr>
            <p:cNvPr id="13" name="object 13"/>
            <p:cNvSpPr/>
            <p:nvPr/>
          </p:nvSpPr>
          <p:spPr>
            <a:xfrm>
              <a:off x="7073899" y="4991100"/>
              <a:ext cx="1016000" cy="977900"/>
            </a:xfrm>
            <a:custGeom>
              <a:avLst/>
              <a:gdLst/>
              <a:ahLst/>
              <a:cxnLst/>
              <a:rect l="l" t="t" r="r" b="b"/>
              <a:pathLst>
                <a:path w="1016000" h="977900">
                  <a:moveTo>
                    <a:pt x="1016000" y="0"/>
                  </a:moveTo>
                  <a:lnTo>
                    <a:pt x="0" y="0"/>
                  </a:lnTo>
                  <a:lnTo>
                    <a:pt x="0" y="977900"/>
                  </a:lnTo>
                  <a:lnTo>
                    <a:pt x="1016000" y="977900"/>
                  </a:lnTo>
                  <a:lnTo>
                    <a:pt x="1016000" y="0"/>
                  </a:lnTo>
                  <a:close/>
                </a:path>
              </a:pathLst>
            </a:custGeom>
            <a:solidFill>
              <a:srgbClr val="F7C0AD"/>
            </a:solidFill>
          </p:spPr>
          <p:txBody>
            <a:bodyPr wrap="square" lIns="0" tIns="0" rIns="0" bIns="0" rtlCol="0"/>
            <a:lstStyle/>
            <a:p>
              <a:endParaRPr/>
            </a:p>
          </p:txBody>
        </p:sp>
      </p:grpSp>
      <p:pic>
        <p:nvPicPr>
          <p:cNvPr id="14" name="object 14"/>
          <p:cNvPicPr/>
          <p:nvPr/>
        </p:nvPicPr>
        <p:blipFill>
          <a:blip r:embed="rId3" cstate="print"/>
          <a:stretch>
            <a:fillRect/>
          </a:stretch>
        </p:blipFill>
        <p:spPr>
          <a:xfrm>
            <a:off x="152400" y="5256180"/>
            <a:ext cx="4930892" cy="524284"/>
          </a:xfrm>
          <a:prstGeom prst="rect">
            <a:avLst/>
          </a:prstGeom>
        </p:spPr>
      </p:pic>
      <p:sp>
        <p:nvSpPr>
          <p:cNvPr id="15" name="object 15"/>
          <p:cNvSpPr txBox="1"/>
          <p:nvPr/>
        </p:nvSpPr>
        <p:spPr>
          <a:xfrm>
            <a:off x="295694" y="5493904"/>
            <a:ext cx="55626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595959"/>
                </a:solidFill>
                <a:latin typeface="Times New Roman"/>
                <a:cs typeface="Times New Roman"/>
              </a:rPr>
              <a:t>Do</a:t>
            </a:r>
            <a:r>
              <a:rPr sz="1000" spc="5" dirty="0">
                <a:solidFill>
                  <a:srgbClr val="595959"/>
                </a:solidFill>
                <a:latin typeface="Times New Roman"/>
                <a:cs typeface="Times New Roman"/>
              </a:rPr>
              <a:t>c</a:t>
            </a:r>
            <a:r>
              <a:rPr sz="1000" dirty="0">
                <a:solidFill>
                  <a:srgbClr val="595959"/>
                </a:solidFill>
                <a:latin typeface="Times New Roman"/>
                <a:cs typeface="Times New Roman"/>
              </a:rPr>
              <a:t>u</a:t>
            </a:r>
            <a:r>
              <a:rPr sz="1000" spc="-5" dirty="0">
                <a:solidFill>
                  <a:srgbClr val="595959"/>
                </a:solidFill>
                <a:latin typeface="Times New Roman"/>
                <a:cs typeface="Times New Roman"/>
              </a:rPr>
              <a:t>m</a:t>
            </a:r>
            <a:r>
              <a:rPr sz="1000" spc="5" dirty="0">
                <a:solidFill>
                  <a:srgbClr val="595959"/>
                </a:solidFill>
                <a:latin typeface="Times New Roman"/>
                <a:cs typeface="Times New Roman"/>
              </a:rPr>
              <a:t>e</a:t>
            </a:r>
            <a:r>
              <a:rPr sz="1000" dirty="0">
                <a:solidFill>
                  <a:srgbClr val="595959"/>
                </a:solidFill>
                <a:latin typeface="Times New Roman"/>
                <a:cs typeface="Times New Roman"/>
              </a:rPr>
              <a:t>nt</a:t>
            </a:r>
            <a:endParaRPr sz="1000">
              <a:latin typeface="Times New Roman"/>
              <a:cs typeface="Times New Roman"/>
            </a:endParaRPr>
          </a:p>
        </p:txBody>
      </p:sp>
      <p:sp>
        <p:nvSpPr>
          <p:cNvPr id="16" name="object 16"/>
          <p:cNvSpPr txBox="1"/>
          <p:nvPr/>
        </p:nvSpPr>
        <p:spPr>
          <a:xfrm>
            <a:off x="1367950" y="5317309"/>
            <a:ext cx="690880" cy="330200"/>
          </a:xfrm>
          <a:prstGeom prst="rect">
            <a:avLst/>
          </a:prstGeom>
        </p:spPr>
        <p:txBody>
          <a:bodyPr vert="horz" wrap="square" lIns="0" tIns="12700" rIns="0" bIns="0" rtlCol="0">
            <a:spAutoFit/>
          </a:bodyPr>
          <a:lstStyle/>
          <a:p>
            <a:pPr marR="5080" indent="108585">
              <a:lnSpc>
                <a:spcPct val="100000"/>
              </a:lnSpc>
              <a:spcBef>
                <a:spcPts val="100"/>
              </a:spcBef>
            </a:pPr>
            <a:r>
              <a:rPr sz="1000" dirty="0">
                <a:solidFill>
                  <a:srgbClr val="595959"/>
                </a:solidFill>
                <a:latin typeface="Times New Roman"/>
                <a:cs typeface="Times New Roman"/>
              </a:rPr>
              <a:t>Sentence </a:t>
            </a:r>
            <a:r>
              <a:rPr sz="1000" spc="5" dirty="0">
                <a:solidFill>
                  <a:srgbClr val="595959"/>
                </a:solidFill>
                <a:latin typeface="Times New Roman"/>
                <a:cs typeface="Times New Roman"/>
              </a:rPr>
              <a:t> </a:t>
            </a:r>
            <a:r>
              <a:rPr sz="1000" spc="-5" dirty="0">
                <a:solidFill>
                  <a:srgbClr val="595959"/>
                </a:solidFill>
                <a:latin typeface="Times New Roman"/>
                <a:cs typeface="Times New Roman"/>
              </a:rPr>
              <a:t>s</a:t>
            </a:r>
            <a:r>
              <a:rPr sz="1000" spc="5" dirty="0">
                <a:solidFill>
                  <a:srgbClr val="595959"/>
                </a:solidFill>
                <a:latin typeface="Times New Roman"/>
                <a:cs typeface="Times New Roman"/>
              </a:rPr>
              <a:t>e</a:t>
            </a:r>
            <a:r>
              <a:rPr sz="1000" dirty="0">
                <a:solidFill>
                  <a:srgbClr val="595959"/>
                </a:solidFill>
                <a:latin typeface="Times New Roman"/>
                <a:cs typeface="Times New Roman"/>
              </a:rPr>
              <a:t>g</a:t>
            </a:r>
            <a:r>
              <a:rPr sz="1000" spc="-5" dirty="0">
                <a:solidFill>
                  <a:srgbClr val="595959"/>
                </a:solidFill>
                <a:latin typeface="Times New Roman"/>
                <a:cs typeface="Times New Roman"/>
              </a:rPr>
              <a:t>m</a:t>
            </a:r>
            <a:r>
              <a:rPr sz="1000" spc="5" dirty="0">
                <a:solidFill>
                  <a:srgbClr val="595959"/>
                </a:solidFill>
                <a:latin typeface="Times New Roman"/>
                <a:cs typeface="Times New Roman"/>
              </a:rPr>
              <a:t>e</a:t>
            </a:r>
            <a:r>
              <a:rPr sz="1000" dirty="0">
                <a:solidFill>
                  <a:srgbClr val="595959"/>
                </a:solidFill>
                <a:latin typeface="Times New Roman"/>
                <a:cs typeface="Times New Roman"/>
              </a:rPr>
              <a:t>n</a:t>
            </a:r>
            <a:r>
              <a:rPr sz="1000" spc="-5" dirty="0">
                <a:solidFill>
                  <a:srgbClr val="595959"/>
                </a:solidFill>
                <a:latin typeface="Times New Roman"/>
                <a:cs typeface="Times New Roman"/>
              </a:rPr>
              <a:t>t</a:t>
            </a:r>
            <a:r>
              <a:rPr sz="1000" spc="5" dirty="0">
                <a:solidFill>
                  <a:srgbClr val="595959"/>
                </a:solidFill>
                <a:latin typeface="Times New Roman"/>
                <a:cs typeface="Times New Roman"/>
              </a:rPr>
              <a:t>a</a:t>
            </a:r>
            <a:r>
              <a:rPr sz="1000" spc="-5" dirty="0">
                <a:solidFill>
                  <a:srgbClr val="595959"/>
                </a:solidFill>
                <a:latin typeface="Times New Roman"/>
                <a:cs typeface="Times New Roman"/>
              </a:rPr>
              <a:t>ti</a:t>
            </a:r>
            <a:r>
              <a:rPr sz="1000" dirty="0">
                <a:solidFill>
                  <a:srgbClr val="595959"/>
                </a:solidFill>
                <a:latin typeface="Times New Roman"/>
                <a:cs typeface="Times New Roman"/>
              </a:rPr>
              <a:t>on</a:t>
            </a:r>
            <a:endParaRPr sz="1000">
              <a:latin typeface="Times New Roman"/>
              <a:cs typeface="Times New Roman"/>
            </a:endParaRPr>
          </a:p>
        </p:txBody>
      </p:sp>
      <p:sp>
        <p:nvSpPr>
          <p:cNvPr id="17" name="object 17"/>
          <p:cNvSpPr txBox="1"/>
          <p:nvPr/>
        </p:nvSpPr>
        <p:spPr>
          <a:xfrm>
            <a:off x="3466076" y="5317309"/>
            <a:ext cx="522605" cy="330200"/>
          </a:xfrm>
          <a:prstGeom prst="rect">
            <a:avLst/>
          </a:prstGeom>
        </p:spPr>
        <p:txBody>
          <a:bodyPr vert="horz" wrap="square" lIns="0" tIns="12700" rIns="0" bIns="0" rtlCol="0">
            <a:spAutoFit/>
          </a:bodyPr>
          <a:lstStyle/>
          <a:p>
            <a:pPr marR="5080" indent="24130">
              <a:lnSpc>
                <a:spcPct val="100000"/>
              </a:lnSpc>
              <a:spcBef>
                <a:spcPts val="100"/>
              </a:spcBef>
            </a:pPr>
            <a:r>
              <a:rPr sz="1000" dirty="0">
                <a:solidFill>
                  <a:srgbClr val="595959"/>
                </a:solidFill>
                <a:latin typeface="Times New Roman"/>
                <a:cs typeface="Times New Roman"/>
              </a:rPr>
              <a:t>Sentence </a:t>
            </a:r>
            <a:r>
              <a:rPr sz="1000" spc="-235" dirty="0">
                <a:solidFill>
                  <a:srgbClr val="595959"/>
                </a:solidFill>
                <a:latin typeface="Times New Roman"/>
                <a:cs typeface="Times New Roman"/>
              </a:rPr>
              <a:t> </a:t>
            </a:r>
            <a:r>
              <a:rPr sz="1000" spc="5" dirty="0">
                <a:solidFill>
                  <a:srgbClr val="595959"/>
                </a:solidFill>
                <a:latin typeface="Times New Roman"/>
                <a:cs typeface="Times New Roman"/>
              </a:rPr>
              <a:t>e</a:t>
            </a:r>
            <a:r>
              <a:rPr sz="1000" dirty="0">
                <a:solidFill>
                  <a:srgbClr val="595959"/>
                </a:solidFill>
                <a:latin typeface="Times New Roman"/>
                <a:cs typeface="Times New Roman"/>
              </a:rPr>
              <a:t>x</a:t>
            </a:r>
            <a:r>
              <a:rPr sz="1000" spc="-5" dirty="0">
                <a:solidFill>
                  <a:srgbClr val="595959"/>
                </a:solidFill>
                <a:latin typeface="Times New Roman"/>
                <a:cs typeface="Times New Roman"/>
              </a:rPr>
              <a:t>t</a:t>
            </a:r>
            <a:r>
              <a:rPr sz="1000" dirty="0">
                <a:solidFill>
                  <a:srgbClr val="595959"/>
                </a:solidFill>
                <a:latin typeface="Times New Roman"/>
                <a:cs typeface="Times New Roman"/>
              </a:rPr>
              <a:t>r</a:t>
            </a:r>
            <a:r>
              <a:rPr sz="1000" spc="5" dirty="0">
                <a:solidFill>
                  <a:srgbClr val="595959"/>
                </a:solidFill>
                <a:latin typeface="Times New Roman"/>
                <a:cs typeface="Times New Roman"/>
              </a:rPr>
              <a:t>ac</a:t>
            </a:r>
            <a:r>
              <a:rPr sz="1000" spc="-5" dirty="0">
                <a:solidFill>
                  <a:srgbClr val="595959"/>
                </a:solidFill>
                <a:latin typeface="Times New Roman"/>
                <a:cs typeface="Times New Roman"/>
              </a:rPr>
              <a:t>ti</a:t>
            </a:r>
            <a:r>
              <a:rPr sz="1000" dirty="0">
                <a:solidFill>
                  <a:srgbClr val="595959"/>
                </a:solidFill>
                <a:latin typeface="Times New Roman"/>
                <a:cs typeface="Times New Roman"/>
              </a:rPr>
              <a:t>on</a:t>
            </a:r>
            <a:endParaRPr sz="1000">
              <a:latin typeface="Times New Roman"/>
              <a:cs typeface="Times New Roman"/>
            </a:endParaRPr>
          </a:p>
        </p:txBody>
      </p:sp>
      <p:sp>
        <p:nvSpPr>
          <p:cNvPr id="18" name="object 18"/>
          <p:cNvSpPr txBox="1"/>
          <p:nvPr/>
        </p:nvSpPr>
        <p:spPr>
          <a:xfrm>
            <a:off x="7118350" y="4991100"/>
            <a:ext cx="939800" cy="444500"/>
          </a:xfrm>
          <a:prstGeom prst="rect">
            <a:avLst/>
          </a:prstGeom>
          <a:solidFill>
            <a:srgbClr val="F7C0AD"/>
          </a:solidFill>
        </p:spPr>
        <p:txBody>
          <a:bodyPr vert="horz" wrap="square" lIns="0" tIns="55244" rIns="0" bIns="0" rtlCol="0">
            <a:spAutoFit/>
          </a:bodyPr>
          <a:lstStyle/>
          <a:p>
            <a:pPr marL="149860" marR="148590" indent="52705">
              <a:lnSpc>
                <a:spcPts val="1300"/>
              </a:lnSpc>
              <a:spcBef>
                <a:spcPts val="434"/>
              </a:spcBef>
            </a:pPr>
            <a:r>
              <a:rPr sz="1100" b="1" spc="-5" dirty="0">
                <a:solidFill>
                  <a:srgbClr val="595959"/>
                </a:solidFill>
                <a:latin typeface="Times New Roman"/>
                <a:cs typeface="Times New Roman"/>
              </a:rPr>
              <a:t>Sentence </a:t>
            </a:r>
            <a:r>
              <a:rPr sz="1100" b="1" dirty="0">
                <a:solidFill>
                  <a:srgbClr val="595959"/>
                </a:solidFill>
                <a:latin typeface="Times New Roman"/>
                <a:cs typeface="Times New Roman"/>
              </a:rPr>
              <a:t> </a:t>
            </a:r>
            <a:r>
              <a:rPr sz="1100" b="1" spc="-5" dirty="0">
                <a:solidFill>
                  <a:srgbClr val="595959"/>
                </a:solidFill>
                <a:latin typeface="Times New Roman"/>
                <a:cs typeface="Times New Roman"/>
              </a:rPr>
              <a:t>re</a:t>
            </a:r>
            <a:r>
              <a:rPr sz="1100" b="1" dirty="0">
                <a:solidFill>
                  <a:srgbClr val="595959"/>
                </a:solidFill>
                <a:latin typeface="Times New Roman"/>
                <a:cs typeface="Times New Roman"/>
              </a:rPr>
              <a:t>a</a:t>
            </a:r>
            <a:r>
              <a:rPr sz="1100" b="1" spc="-10" dirty="0">
                <a:solidFill>
                  <a:srgbClr val="595959"/>
                </a:solidFill>
                <a:latin typeface="Times New Roman"/>
                <a:cs typeface="Times New Roman"/>
              </a:rPr>
              <a:t>li</a:t>
            </a:r>
            <a:r>
              <a:rPr sz="1100" b="1" spc="-5" dirty="0">
                <a:solidFill>
                  <a:srgbClr val="595959"/>
                </a:solidFill>
                <a:latin typeface="Times New Roman"/>
                <a:cs typeface="Times New Roman"/>
              </a:rPr>
              <a:t>z</a:t>
            </a:r>
            <a:r>
              <a:rPr sz="1100" b="1" dirty="0">
                <a:solidFill>
                  <a:srgbClr val="595959"/>
                </a:solidFill>
                <a:latin typeface="Times New Roman"/>
                <a:cs typeface="Times New Roman"/>
              </a:rPr>
              <a:t>a</a:t>
            </a:r>
            <a:r>
              <a:rPr sz="1100" b="1" spc="-5" dirty="0">
                <a:solidFill>
                  <a:srgbClr val="595959"/>
                </a:solidFill>
                <a:latin typeface="Times New Roman"/>
                <a:cs typeface="Times New Roman"/>
              </a:rPr>
              <a:t>t</a:t>
            </a:r>
            <a:r>
              <a:rPr sz="1100" b="1" spc="-10" dirty="0">
                <a:solidFill>
                  <a:srgbClr val="595959"/>
                </a:solidFill>
                <a:latin typeface="Times New Roman"/>
                <a:cs typeface="Times New Roman"/>
              </a:rPr>
              <a:t>i</a:t>
            </a:r>
            <a:r>
              <a:rPr sz="1100" b="1" dirty="0">
                <a:solidFill>
                  <a:srgbClr val="595959"/>
                </a:solidFill>
                <a:latin typeface="Times New Roman"/>
                <a:cs typeface="Times New Roman"/>
              </a:rPr>
              <a:t>on</a:t>
            </a:r>
            <a:endParaRPr sz="1100">
              <a:latin typeface="Times New Roman"/>
              <a:cs typeface="Times New Roman"/>
            </a:endParaRPr>
          </a:p>
        </p:txBody>
      </p:sp>
      <p:sp>
        <p:nvSpPr>
          <p:cNvPr id="19" name="object 19"/>
          <p:cNvSpPr txBox="1"/>
          <p:nvPr/>
        </p:nvSpPr>
        <p:spPr>
          <a:xfrm>
            <a:off x="7118350" y="5441950"/>
            <a:ext cx="939800" cy="495300"/>
          </a:xfrm>
          <a:prstGeom prst="rect">
            <a:avLst/>
          </a:prstGeom>
          <a:solidFill>
            <a:srgbClr val="FFFFFF"/>
          </a:solidFill>
          <a:ln w="12700">
            <a:solidFill>
              <a:srgbClr val="A6A6A6"/>
            </a:solidFill>
          </a:ln>
        </p:spPr>
        <p:txBody>
          <a:bodyPr vert="horz" wrap="square" lIns="0" tIns="89535" rIns="0" bIns="0" rtlCol="0">
            <a:spAutoFit/>
          </a:bodyPr>
          <a:lstStyle/>
          <a:p>
            <a:pPr marL="114300" marR="112395" indent="121920">
              <a:lnSpc>
                <a:spcPct val="100000"/>
              </a:lnSpc>
              <a:spcBef>
                <a:spcPts val="705"/>
              </a:spcBef>
            </a:pPr>
            <a:r>
              <a:rPr sz="1000" dirty="0">
                <a:solidFill>
                  <a:srgbClr val="595959"/>
                </a:solidFill>
                <a:latin typeface="Times New Roman"/>
                <a:cs typeface="Times New Roman"/>
              </a:rPr>
              <a:t>Sentence </a:t>
            </a:r>
            <a:r>
              <a:rPr sz="1000" spc="5" dirty="0">
                <a:solidFill>
                  <a:srgbClr val="595959"/>
                </a:solidFill>
                <a:latin typeface="Times New Roman"/>
                <a:cs typeface="Times New Roman"/>
              </a:rPr>
              <a:t> </a:t>
            </a:r>
            <a:r>
              <a:rPr sz="1000" spc="-5" dirty="0">
                <a:solidFill>
                  <a:srgbClr val="595959"/>
                </a:solidFill>
                <a:latin typeface="Times New Roman"/>
                <a:cs typeface="Times New Roman"/>
              </a:rPr>
              <a:t>sim</a:t>
            </a:r>
            <a:r>
              <a:rPr sz="1000" dirty="0">
                <a:solidFill>
                  <a:srgbClr val="595959"/>
                </a:solidFill>
                <a:latin typeface="Times New Roman"/>
                <a:cs typeface="Times New Roman"/>
              </a:rPr>
              <a:t>p</a:t>
            </a:r>
            <a:r>
              <a:rPr sz="1000" spc="-5" dirty="0">
                <a:solidFill>
                  <a:srgbClr val="595959"/>
                </a:solidFill>
                <a:latin typeface="Times New Roman"/>
                <a:cs typeface="Times New Roman"/>
              </a:rPr>
              <a:t>li</a:t>
            </a:r>
            <a:r>
              <a:rPr sz="1000" dirty="0">
                <a:solidFill>
                  <a:srgbClr val="595959"/>
                </a:solidFill>
                <a:latin typeface="Times New Roman"/>
                <a:cs typeface="Times New Roman"/>
              </a:rPr>
              <a:t>f</a:t>
            </a:r>
            <a:r>
              <a:rPr sz="1000" spc="-5" dirty="0">
                <a:solidFill>
                  <a:srgbClr val="595959"/>
                </a:solidFill>
                <a:latin typeface="Times New Roman"/>
                <a:cs typeface="Times New Roman"/>
              </a:rPr>
              <a:t>i</a:t>
            </a:r>
            <a:r>
              <a:rPr sz="1000" spc="5" dirty="0">
                <a:solidFill>
                  <a:srgbClr val="595959"/>
                </a:solidFill>
                <a:latin typeface="Times New Roman"/>
                <a:cs typeface="Times New Roman"/>
              </a:rPr>
              <a:t>ca</a:t>
            </a:r>
            <a:r>
              <a:rPr sz="1000" spc="-5" dirty="0">
                <a:solidFill>
                  <a:srgbClr val="595959"/>
                </a:solidFill>
                <a:latin typeface="Times New Roman"/>
                <a:cs typeface="Times New Roman"/>
              </a:rPr>
              <a:t>ti</a:t>
            </a:r>
            <a:r>
              <a:rPr sz="1000" dirty="0">
                <a:solidFill>
                  <a:srgbClr val="595959"/>
                </a:solidFill>
                <a:latin typeface="Times New Roman"/>
                <a:cs typeface="Times New Roman"/>
              </a:rPr>
              <a:t>on</a:t>
            </a:r>
            <a:endParaRPr sz="1000">
              <a:latin typeface="Times New Roman"/>
              <a:cs typeface="Times New Roman"/>
            </a:endParaRPr>
          </a:p>
        </p:txBody>
      </p:sp>
      <p:grpSp>
        <p:nvGrpSpPr>
          <p:cNvPr id="20" name="object 20"/>
          <p:cNvGrpSpPr/>
          <p:nvPr/>
        </p:nvGrpSpPr>
        <p:grpSpPr>
          <a:xfrm>
            <a:off x="6242001" y="5448300"/>
            <a:ext cx="2597785" cy="83820"/>
            <a:chOff x="6242001" y="5448300"/>
            <a:chExt cx="2597785" cy="83820"/>
          </a:xfrm>
        </p:grpSpPr>
        <p:pic>
          <p:nvPicPr>
            <p:cNvPr id="21" name="object 21"/>
            <p:cNvPicPr/>
            <p:nvPr/>
          </p:nvPicPr>
          <p:blipFill>
            <a:blip r:embed="rId4" cstate="print"/>
            <a:stretch>
              <a:fillRect/>
            </a:stretch>
          </p:blipFill>
          <p:spPr>
            <a:xfrm>
              <a:off x="6242001" y="5455579"/>
              <a:ext cx="198663" cy="76198"/>
            </a:xfrm>
            <a:prstGeom prst="rect">
              <a:avLst/>
            </a:prstGeom>
          </p:spPr>
        </p:pic>
        <p:pic>
          <p:nvPicPr>
            <p:cNvPr id="22" name="object 22"/>
            <p:cNvPicPr/>
            <p:nvPr/>
          </p:nvPicPr>
          <p:blipFill>
            <a:blip r:embed="rId5" cstate="print"/>
            <a:stretch>
              <a:fillRect/>
            </a:stretch>
          </p:blipFill>
          <p:spPr>
            <a:xfrm>
              <a:off x="6864349" y="5454648"/>
              <a:ext cx="222788" cy="76200"/>
            </a:xfrm>
            <a:prstGeom prst="rect">
              <a:avLst/>
            </a:prstGeom>
          </p:spPr>
        </p:pic>
        <p:pic>
          <p:nvPicPr>
            <p:cNvPr id="23" name="object 23"/>
            <p:cNvPicPr/>
            <p:nvPr/>
          </p:nvPicPr>
          <p:blipFill>
            <a:blip r:embed="rId6" cstate="print"/>
            <a:stretch>
              <a:fillRect/>
            </a:stretch>
          </p:blipFill>
          <p:spPr>
            <a:xfrm>
              <a:off x="8096249" y="5454650"/>
              <a:ext cx="197984" cy="76200"/>
            </a:xfrm>
            <a:prstGeom prst="rect">
              <a:avLst/>
            </a:prstGeom>
          </p:spPr>
        </p:pic>
        <p:sp>
          <p:nvSpPr>
            <p:cNvPr id="24" name="object 24"/>
            <p:cNvSpPr/>
            <p:nvPr/>
          </p:nvSpPr>
          <p:spPr>
            <a:xfrm>
              <a:off x="8534400" y="5448299"/>
              <a:ext cx="304800" cy="63500"/>
            </a:xfrm>
            <a:custGeom>
              <a:avLst/>
              <a:gdLst/>
              <a:ahLst/>
              <a:cxnLst/>
              <a:rect l="l" t="t" r="r" b="b"/>
              <a:pathLst>
                <a:path w="304800" h="63500">
                  <a:moveTo>
                    <a:pt x="50800" y="31750"/>
                  </a:moveTo>
                  <a:lnTo>
                    <a:pt x="48793" y="19392"/>
                  </a:lnTo>
                  <a:lnTo>
                    <a:pt x="43357" y="9309"/>
                  </a:lnTo>
                  <a:lnTo>
                    <a:pt x="35280" y="2501"/>
                  </a:lnTo>
                  <a:lnTo>
                    <a:pt x="25400" y="0"/>
                  </a:lnTo>
                  <a:lnTo>
                    <a:pt x="15506" y="2501"/>
                  </a:lnTo>
                  <a:lnTo>
                    <a:pt x="7429" y="9309"/>
                  </a:lnTo>
                  <a:lnTo>
                    <a:pt x="1993" y="19392"/>
                  </a:lnTo>
                  <a:lnTo>
                    <a:pt x="0" y="31750"/>
                  </a:lnTo>
                  <a:lnTo>
                    <a:pt x="1993" y="44119"/>
                  </a:lnTo>
                  <a:lnTo>
                    <a:pt x="7429" y="54203"/>
                  </a:lnTo>
                  <a:lnTo>
                    <a:pt x="15506" y="61010"/>
                  </a:lnTo>
                  <a:lnTo>
                    <a:pt x="25400" y="63500"/>
                  </a:lnTo>
                  <a:lnTo>
                    <a:pt x="35280" y="61010"/>
                  </a:lnTo>
                  <a:lnTo>
                    <a:pt x="43357" y="54203"/>
                  </a:lnTo>
                  <a:lnTo>
                    <a:pt x="48793" y="44119"/>
                  </a:lnTo>
                  <a:lnTo>
                    <a:pt x="50800" y="31750"/>
                  </a:lnTo>
                  <a:close/>
                </a:path>
                <a:path w="304800" h="63500">
                  <a:moveTo>
                    <a:pt x="139700" y="31750"/>
                  </a:moveTo>
                  <a:lnTo>
                    <a:pt x="137693" y="24345"/>
                  </a:lnTo>
                  <a:lnTo>
                    <a:pt x="132257" y="18288"/>
                  </a:lnTo>
                  <a:lnTo>
                    <a:pt x="124180" y="14198"/>
                  </a:lnTo>
                  <a:lnTo>
                    <a:pt x="114300" y="12700"/>
                  </a:lnTo>
                  <a:lnTo>
                    <a:pt x="104406" y="14198"/>
                  </a:lnTo>
                  <a:lnTo>
                    <a:pt x="96329" y="18288"/>
                  </a:lnTo>
                  <a:lnTo>
                    <a:pt x="90893" y="24345"/>
                  </a:lnTo>
                  <a:lnTo>
                    <a:pt x="88900" y="31750"/>
                  </a:lnTo>
                  <a:lnTo>
                    <a:pt x="90893" y="39166"/>
                  </a:lnTo>
                  <a:lnTo>
                    <a:pt x="96329" y="45224"/>
                  </a:lnTo>
                  <a:lnTo>
                    <a:pt x="104406" y="49314"/>
                  </a:lnTo>
                  <a:lnTo>
                    <a:pt x="114300" y="50800"/>
                  </a:lnTo>
                  <a:lnTo>
                    <a:pt x="124180" y="49314"/>
                  </a:lnTo>
                  <a:lnTo>
                    <a:pt x="132257" y="45224"/>
                  </a:lnTo>
                  <a:lnTo>
                    <a:pt x="137693" y="39166"/>
                  </a:lnTo>
                  <a:lnTo>
                    <a:pt x="139700" y="31750"/>
                  </a:lnTo>
                  <a:close/>
                </a:path>
                <a:path w="304800" h="63500">
                  <a:moveTo>
                    <a:pt x="228600" y="31750"/>
                  </a:moveTo>
                  <a:lnTo>
                    <a:pt x="226098" y="19392"/>
                  </a:lnTo>
                  <a:lnTo>
                    <a:pt x="219290" y="9309"/>
                  </a:lnTo>
                  <a:lnTo>
                    <a:pt x="209207" y="2501"/>
                  </a:lnTo>
                  <a:lnTo>
                    <a:pt x="196850" y="0"/>
                  </a:lnTo>
                  <a:lnTo>
                    <a:pt x="184480" y="2501"/>
                  </a:lnTo>
                  <a:lnTo>
                    <a:pt x="174396" y="9309"/>
                  </a:lnTo>
                  <a:lnTo>
                    <a:pt x="167589" y="19392"/>
                  </a:lnTo>
                  <a:lnTo>
                    <a:pt x="165100" y="31750"/>
                  </a:lnTo>
                  <a:lnTo>
                    <a:pt x="167589" y="44119"/>
                  </a:lnTo>
                  <a:lnTo>
                    <a:pt x="174396" y="54203"/>
                  </a:lnTo>
                  <a:lnTo>
                    <a:pt x="184480" y="61010"/>
                  </a:lnTo>
                  <a:lnTo>
                    <a:pt x="196850" y="63500"/>
                  </a:lnTo>
                  <a:lnTo>
                    <a:pt x="209207" y="61010"/>
                  </a:lnTo>
                  <a:lnTo>
                    <a:pt x="219290" y="54203"/>
                  </a:lnTo>
                  <a:lnTo>
                    <a:pt x="226098" y="44119"/>
                  </a:lnTo>
                  <a:lnTo>
                    <a:pt x="228600" y="31750"/>
                  </a:lnTo>
                  <a:close/>
                </a:path>
                <a:path w="304800" h="63500">
                  <a:moveTo>
                    <a:pt x="304800" y="31750"/>
                  </a:moveTo>
                  <a:lnTo>
                    <a:pt x="302793" y="24345"/>
                  </a:lnTo>
                  <a:lnTo>
                    <a:pt x="297357" y="18288"/>
                  </a:lnTo>
                  <a:lnTo>
                    <a:pt x="289280" y="14198"/>
                  </a:lnTo>
                  <a:lnTo>
                    <a:pt x="279400" y="12700"/>
                  </a:lnTo>
                  <a:lnTo>
                    <a:pt x="269506" y="14198"/>
                  </a:lnTo>
                  <a:lnTo>
                    <a:pt x="261429" y="18288"/>
                  </a:lnTo>
                  <a:lnTo>
                    <a:pt x="255993" y="24345"/>
                  </a:lnTo>
                  <a:lnTo>
                    <a:pt x="254000" y="31750"/>
                  </a:lnTo>
                  <a:lnTo>
                    <a:pt x="255993" y="39166"/>
                  </a:lnTo>
                  <a:lnTo>
                    <a:pt x="261429" y="45224"/>
                  </a:lnTo>
                  <a:lnTo>
                    <a:pt x="269506" y="49314"/>
                  </a:lnTo>
                  <a:lnTo>
                    <a:pt x="279400" y="50800"/>
                  </a:lnTo>
                  <a:lnTo>
                    <a:pt x="289280" y="49314"/>
                  </a:lnTo>
                  <a:lnTo>
                    <a:pt x="297357" y="45224"/>
                  </a:lnTo>
                  <a:lnTo>
                    <a:pt x="302793" y="39166"/>
                  </a:lnTo>
                  <a:lnTo>
                    <a:pt x="304800" y="31750"/>
                  </a:lnTo>
                  <a:close/>
                </a:path>
              </a:pathLst>
            </a:custGeom>
            <a:solidFill>
              <a:srgbClr val="000000"/>
            </a:solidFill>
          </p:spPr>
          <p:txBody>
            <a:bodyPr wrap="square" lIns="0" tIns="0" rIns="0" bIns="0" rtlCol="0"/>
            <a:lstStyle/>
            <a:p>
              <a:endParaRPr/>
            </a:p>
          </p:txBody>
        </p:sp>
      </p:grpSp>
      <p:sp>
        <p:nvSpPr>
          <p:cNvPr id="25" name="object 25"/>
          <p:cNvSpPr txBox="1"/>
          <p:nvPr/>
        </p:nvSpPr>
        <p:spPr>
          <a:xfrm>
            <a:off x="2303707" y="4917086"/>
            <a:ext cx="843280" cy="330200"/>
          </a:xfrm>
          <a:prstGeom prst="rect">
            <a:avLst/>
          </a:prstGeom>
        </p:spPr>
        <p:txBody>
          <a:bodyPr vert="horz" wrap="square" lIns="0" tIns="12700" rIns="0" bIns="0" rtlCol="0">
            <a:spAutoFit/>
          </a:bodyPr>
          <a:lstStyle/>
          <a:p>
            <a:pPr marR="5080" indent="73660">
              <a:lnSpc>
                <a:spcPct val="100000"/>
              </a:lnSpc>
              <a:spcBef>
                <a:spcPts val="100"/>
              </a:spcBef>
            </a:pPr>
            <a:r>
              <a:rPr sz="1000" spc="-5" dirty="0">
                <a:solidFill>
                  <a:srgbClr val="595959"/>
                </a:solidFill>
                <a:latin typeface="Times New Roman"/>
                <a:cs typeface="Times New Roman"/>
              </a:rPr>
              <a:t>All </a:t>
            </a:r>
            <a:r>
              <a:rPr sz="1000" dirty="0">
                <a:solidFill>
                  <a:srgbClr val="595959"/>
                </a:solidFill>
                <a:latin typeface="Times New Roman"/>
                <a:cs typeface="Times New Roman"/>
              </a:rPr>
              <a:t>sentences </a:t>
            </a:r>
            <a:r>
              <a:rPr sz="1000" spc="5" dirty="0">
                <a:solidFill>
                  <a:srgbClr val="595959"/>
                </a:solidFill>
                <a:latin typeface="Times New Roman"/>
                <a:cs typeface="Times New Roman"/>
              </a:rPr>
              <a:t> </a:t>
            </a:r>
            <a:r>
              <a:rPr sz="1000" dirty="0">
                <a:solidFill>
                  <a:srgbClr val="595959"/>
                </a:solidFill>
                <a:latin typeface="Times New Roman"/>
                <a:cs typeface="Times New Roman"/>
              </a:rPr>
              <a:t>from</a:t>
            </a:r>
            <a:r>
              <a:rPr sz="1000" spc="-5" dirty="0">
                <a:solidFill>
                  <a:srgbClr val="595959"/>
                </a:solidFill>
                <a:latin typeface="Times New Roman"/>
                <a:cs typeface="Times New Roman"/>
              </a:rPr>
              <a:t> </a:t>
            </a:r>
            <a:r>
              <a:rPr sz="1000" dirty="0">
                <a:solidFill>
                  <a:srgbClr val="595959"/>
                </a:solidFill>
                <a:latin typeface="Times New Roman"/>
                <a:cs typeface="Times New Roman"/>
              </a:rPr>
              <a:t>do</a:t>
            </a:r>
            <a:r>
              <a:rPr sz="1000" spc="5" dirty="0">
                <a:solidFill>
                  <a:srgbClr val="595959"/>
                </a:solidFill>
                <a:latin typeface="Times New Roman"/>
                <a:cs typeface="Times New Roman"/>
              </a:rPr>
              <a:t>c</a:t>
            </a:r>
            <a:r>
              <a:rPr sz="1000" dirty="0">
                <a:solidFill>
                  <a:srgbClr val="595959"/>
                </a:solidFill>
                <a:latin typeface="Times New Roman"/>
                <a:cs typeface="Times New Roman"/>
              </a:rPr>
              <a:t>u</a:t>
            </a:r>
            <a:r>
              <a:rPr sz="1000" spc="-5" dirty="0">
                <a:solidFill>
                  <a:srgbClr val="595959"/>
                </a:solidFill>
                <a:latin typeface="Times New Roman"/>
                <a:cs typeface="Times New Roman"/>
              </a:rPr>
              <a:t>m</a:t>
            </a:r>
            <a:r>
              <a:rPr sz="1000" spc="5" dirty="0">
                <a:solidFill>
                  <a:srgbClr val="595959"/>
                </a:solidFill>
                <a:latin typeface="Times New Roman"/>
                <a:cs typeface="Times New Roman"/>
              </a:rPr>
              <a:t>e</a:t>
            </a:r>
            <a:r>
              <a:rPr sz="1000" dirty="0">
                <a:solidFill>
                  <a:srgbClr val="595959"/>
                </a:solidFill>
                <a:latin typeface="Times New Roman"/>
                <a:cs typeface="Times New Roman"/>
              </a:rPr>
              <a:t>n</a:t>
            </a:r>
            <a:r>
              <a:rPr sz="1000" spc="-5" dirty="0">
                <a:solidFill>
                  <a:srgbClr val="595959"/>
                </a:solidFill>
                <a:latin typeface="Times New Roman"/>
                <a:cs typeface="Times New Roman"/>
              </a:rPr>
              <a:t>t</a:t>
            </a:r>
            <a:r>
              <a:rPr sz="1000" dirty="0">
                <a:solidFill>
                  <a:srgbClr val="595959"/>
                </a:solidFill>
                <a:latin typeface="Times New Roman"/>
                <a:cs typeface="Times New Roman"/>
              </a:rPr>
              <a:t>s</a:t>
            </a:r>
            <a:endParaRPr sz="1000">
              <a:latin typeface="Times New Roman"/>
              <a:cs typeface="Times New Roman"/>
            </a:endParaRPr>
          </a:p>
        </p:txBody>
      </p:sp>
      <p:sp>
        <p:nvSpPr>
          <p:cNvPr id="28" name="object 28"/>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9" name="object 29"/>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
        <p:nvSpPr>
          <p:cNvPr id="26" name="object 26"/>
          <p:cNvSpPr txBox="1"/>
          <p:nvPr/>
        </p:nvSpPr>
        <p:spPr>
          <a:xfrm>
            <a:off x="2607858" y="5764453"/>
            <a:ext cx="1136015" cy="208279"/>
          </a:xfrm>
          <a:prstGeom prst="rect">
            <a:avLst/>
          </a:prstGeom>
        </p:spPr>
        <p:txBody>
          <a:bodyPr vert="horz" wrap="square" lIns="0" tIns="12700" rIns="0" bIns="0" rtlCol="0">
            <a:spAutoFit/>
          </a:bodyPr>
          <a:lstStyle/>
          <a:p>
            <a:pPr>
              <a:lnSpc>
                <a:spcPct val="100000"/>
              </a:lnSpc>
              <a:spcBef>
                <a:spcPts val="100"/>
              </a:spcBef>
            </a:pPr>
            <a:r>
              <a:rPr sz="1200" b="1" spc="-5" dirty="0">
                <a:solidFill>
                  <a:srgbClr val="595959"/>
                </a:solidFill>
                <a:latin typeface="Times New Roman"/>
                <a:cs typeface="Times New Roman"/>
              </a:rPr>
              <a:t>Content</a:t>
            </a:r>
            <a:r>
              <a:rPr sz="1200" b="1" spc="-30" dirty="0">
                <a:solidFill>
                  <a:srgbClr val="595959"/>
                </a:solidFill>
                <a:latin typeface="Times New Roman"/>
                <a:cs typeface="Times New Roman"/>
              </a:rPr>
              <a:t> </a:t>
            </a:r>
            <a:r>
              <a:rPr sz="1200" b="1" spc="-5" dirty="0">
                <a:solidFill>
                  <a:srgbClr val="595959"/>
                </a:solidFill>
                <a:latin typeface="Times New Roman"/>
                <a:cs typeface="Times New Roman"/>
              </a:rPr>
              <a:t>selection</a:t>
            </a:r>
            <a:endParaRPr sz="1200">
              <a:latin typeface="Times New Roman"/>
              <a:cs typeface="Times New Roman"/>
            </a:endParaRPr>
          </a:p>
        </p:txBody>
      </p:sp>
      <p:sp>
        <p:nvSpPr>
          <p:cNvPr id="27" name="object 27"/>
          <p:cNvSpPr txBox="1"/>
          <p:nvPr/>
        </p:nvSpPr>
        <p:spPr>
          <a:xfrm>
            <a:off x="4516022" y="4917086"/>
            <a:ext cx="502284" cy="330200"/>
          </a:xfrm>
          <a:prstGeom prst="rect">
            <a:avLst/>
          </a:prstGeom>
        </p:spPr>
        <p:txBody>
          <a:bodyPr vert="horz" wrap="square" lIns="0" tIns="12700" rIns="0" bIns="0" rtlCol="0">
            <a:spAutoFit/>
          </a:bodyPr>
          <a:lstStyle/>
          <a:p>
            <a:pPr marR="5080">
              <a:lnSpc>
                <a:spcPct val="100000"/>
              </a:lnSpc>
              <a:spcBef>
                <a:spcPts val="100"/>
              </a:spcBef>
            </a:pPr>
            <a:r>
              <a:rPr sz="1000" dirty="0">
                <a:solidFill>
                  <a:srgbClr val="595959"/>
                </a:solidFill>
                <a:latin typeface="Times New Roman"/>
                <a:cs typeface="Times New Roman"/>
              </a:rPr>
              <a:t>Ex</a:t>
            </a:r>
            <a:r>
              <a:rPr sz="1000" spc="-5" dirty="0">
                <a:solidFill>
                  <a:srgbClr val="595959"/>
                </a:solidFill>
                <a:latin typeface="Times New Roman"/>
                <a:cs typeface="Times New Roman"/>
              </a:rPr>
              <a:t>t</a:t>
            </a:r>
            <a:r>
              <a:rPr sz="1000" dirty="0">
                <a:solidFill>
                  <a:srgbClr val="595959"/>
                </a:solidFill>
                <a:latin typeface="Times New Roman"/>
                <a:cs typeface="Times New Roman"/>
              </a:rPr>
              <a:t>r</a:t>
            </a:r>
            <a:r>
              <a:rPr sz="1000" spc="5" dirty="0">
                <a:solidFill>
                  <a:srgbClr val="595959"/>
                </a:solidFill>
                <a:latin typeface="Times New Roman"/>
                <a:cs typeface="Times New Roman"/>
              </a:rPr>
              <a:t>ac</a:t>
            </a:r>
            <a:r>
              <a:rPr sz="1000" spc="-5" dirty="0">
                <a:solidFill>
                  <a:srgbClr val="595959"/>
                </a:solidFill>
                <a:latin typeface="Times New Roman"/>
                <a:cs typeface="Times New Roman"/>
              </a:rPr>
              <a:t>t</a:t>
            </a:r>
            <a:r>
              <a:rPr sz="1000" spc="5" dirty="0">
                <a:solidFill>
                  <a:srgbClr val="595959"/>
                </a:solidFill>
                <a:latin typeface="Times New Roman"/>
                <a:cs typeface="Times New Roman"/>
              </a:rPr>
              <a:t>e</a:t>
            </a:r>
            <a:r>
              <a:rPr sz="1000" dirty="0">
                <a:solidFill>
                  <a:srgbClr val="595959"/>
                </a:solidFill>
                <a:latin typeface="Times New Roman"/>
                <a:cs typeface="Times New Roman"/>
              </a:rPr>
              <a:t>d  </a:t>
            </a:r>
            <a:r>
              <a:rPr sz="1000" spc="-5" dirty="0">
                <a:solidFill>
                  <a:srgbClr val="595959"/>
                </a:solidFill>
                <a:latin typeface="Times New Roman"/>
                <a:cs typeface="Times New Roman"/>
              </a:rPr>
              <a:t>s</a:t>
            </a:r>
            <a:r>
              <a:rPr sz="1000" spc="5" dirty="0">
                <a:solidFill>
                  <a:srgbClr val="595959"/>
                </a:solidFill>
                <a:latin typeface="Times New Roman"/>
                <a:cs typeface="Times New Roman"/>
              </a:rPr>
              <a:t>e</a:t>
            </a:r>
            <a:r>
              <a:rPr sz="1000" dirty="0">
                <a:solidFill>
                  <a:srgbClr val="595959"/>
                </a:solidFill>
                <a:latin typeface="Times New Roman"/>
                <a:cs typeface="Times New Roman"/>
              </a:rPr>
              <a:t>n</a:t>
            </a:r>
            <a:r>
              <a:rPr sz="1000" spc="-5" dirty="0">
                <a:solidFill>
                  <a:srgbClr val="595959"/>
                </a:solidFill>
                <a:latin typeface="Times New Roman"/>
                <a:cs typeface="Times New Roman"/>
              </a:rPr>
              <a:t>t</a:t>
            </a:r>
            <a:r>
              <a:rPr sz="1000" spc="5" dirty="0">
                <a:solidFill>
                  <a:srgbClr val="595959"/>
                </a:solidFill>
                <a:latin typeface="Times New Roman"/>
                <a:cs typeface="Times New Roman"/>
              </a:rPr>
              <a:t>e</a:t>
            </a:r>
            <a:r>
              <a:rPr sz="1000" dirty="0">
                <a:solidFill>
                  <a:srgbClr val="595959"/>
                </a:solidFill>
                <a:latin typeface="Times New Roman"/>
                <a:cs typeface="Times New Roman"/>
              </a:rPr>
              <a:t>n</a:t>
            </a:r>
            <a:r>
              <a:rPr sz="1000" spc="5" dirty="0">
                <a:solidFill>
                  <a:srgbClr val="595959"/>
                </a:solidFill>
                <a:latin typeface="Times New Roman"/>
                <a:cs typeface="Times New Roman"/>
              </a:rPr>
              <a:t>ce</a:t>
            </a:r>
            <a:r>
              <a:rPr sz="1000" dirty="0">
                <a:solidFill>
                  <a:srgbClr val="595959"/>
                </a:solidFill>
                <a:latin typeface="Times New Roman"/>
                <a:cs typeface="Times New Roman"/>
              </a:rPr>
              <a:t>s</a:t>
            </a:r>
            <a:endParaRPr sz="1000">
              <a:latin typeface="Times New Roman"/>
              <a:cs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01076"/>
            <a:ext cx="4712335" cy="1120140"/>
          </a:xfrm>
          <a:prstGeom prst="rect">
            <a:avLst/>
          </a:prstGeom>
        </p:spPr>
        <p:txBody>
          <a:bodyPr vert="horz" wrap="square" lIns="0" tIns="12700" rIns="0" bIns="0" rtlCol="0">
            <a:spAutoFit/>
          </a:bodyPr>
          <a:lstStyle/>
          <a:p>
            <a:pPr marR="1060450" algn="ctr">
              <a:lnSpc>
                <a:spcPts val="4310"/>
              </a:lnSpc>
              <a:spcBef>
                <a:spcPts val="100"/>
              </a:spcBef>
            </a:pPr>
            <a:r>
              <a:rPr sz="3600" spc="80" dirty="0"/>
              <a:t>Content</a:t>
            </a:r>
            <a:r>
              <a:rPr sz="3600" spc="135" dirty="0"/>
              <a:t> </a:t>
            </a:r>
            <a:r>
              <a:rPr sz="3600" spc="95" dirty="0"/>
              <a:t>Selection:</a:t>
            </a:r>
            <a:endParaRPr sz="3600"/>
          </a:p>
          <a:p>
            <a:pPr marL="914400" algn="ctr">
              <a:lnSpc>
                <a:spcPts val="4310"/>
              </a:lnSpc>
            </a:pPr>
            <a:r>
              <a:rPr sz="3600" spc="85" dirty="0"/>
              <a:t>Centrality</a:t>
            </a:r>
            <a:r>
              <a:rPr sz="3600" spc="155" dirty="0"/>
              <a:t> </a:t>
            </a:r>
            <a:r>
              <a:rPr sz="3600" spc="95" dirty="0"/>
              <a:t>Methods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
        <p:nvSpPr>
          <p:cNvPr id="3" name="object 3"/>
          <p:cNvSpPr txBox="1"/>
          <p:nvPr/>
        </p:nvSpPr>
        <p:spPr>
          <a:xfrm>
            <a:off x="727612" y="1844445"/>
            <a:ext cx="7624445" cy="4538980"/>
          </a:xfrm>
          <a:prstGeom prst="rect">
            <a:avLst/>
          </a:prstGeom>
        </p:spPr>
        <p:txBody>
          <a:bodyPr vert="horz" wrap="square" lIns="0" tIns="5080" rIns="0" bIns="0" rtlCol="0">
            <a:spAutoFit/>
          </a:bodyPr>
          <a:lstStyle/>
          <a:p>
            <a:pPr marL="12700" marR="92710">
              <a:lnSpc>
                <a:spcPct val="102299"/>
              </a:lnSpc>
              <a:spcBef>
                <a:spcPts val="40"/>
              </a:spcBef>
            </a:pPr>
            <a:r>
              <a:rPr sz="2200" b="1" spc="-5" dirty="0">
                <a:solidFill>
                  <a:srgbClr val="595959"/>
                </a:solidFill>
                <a:latin typeface="Times New Roman"/>
                <a:cs typeface="Times New Roman"/>
              </a:rPr>
              <a:t>Centrality</a:t>
            </a:r>
            <a:r>
              <a:rPr sz="2200" b="1" spc="5" dirty="0">
                <a:solidFill>
                  <a:srgbClr val="595959"/>
                </a:solidFill>
                <a:latin typeface="Times New Roman"/>
                <a:cs typeface="Times New Roman"/>
              </a:rPr>
              <a:t> </a:t>
            </a:r>
            <a:r>
              <a:rPr sz="2200" b="1" spc="-5" dirty="0">
                <a:solidFill>
                  <a:srgbClr val="595959"/>
                </a:solidFill>
                <a:latin typeface="Times New Roman"/>
                <a:cs typeface="Times New Roman"/>
              </a:rPr>
              <a:t>methods select</a:t>
            </a:r>
            <a:r>
              <a:rPr sz="2200" b="1" spc="5" dirty="0">
                <a:solidFill>
                  <a:srgbClr val="595959"/>
                </a:solidFill>
                <a:latin typeface="Times New Roman"/>
                <a:cs typeface="Times New Roman"/>
              </a:rPr>
              <a:t> </a:t>
            </a:r>
            <a:r>
              <a:rPr sz="2200" b="1" spc="-5" dirty="0">
                <a:solidFill>
                  <a:srgbClr val="595959"/>
                </a:solidFill>
                <a:latin typeface="Times New Roman"/>
                <a:cs typeface="Times New Roman"/>
              </a:rPr>
              <a:t>sentences </a:t>
            </a:r>
            <a:r>
              <a:rPr sz="2200" spc="-5" dirty="0">
                <a:solidFill>
                  <a:srgbClr val="595959"/>
                </a:solidFill>
                <a:latin typeface="Times New Roman"/>
                <a:cs typeface="Times New Roman"/>
              </a:rPr>
              <a:t>based</a:t>
            </a:r>
            <a:r>
              <a:rPr sz="2200" spc="10" dirty="0">
                <a:solidFill>
                  <a:srgbClr val="595959"/>
                </a:solidFill>
                <a:latin typeface="Times New Roman"/>
                <a:cs typeface="Times New Roman"/>
              </a:rPr>
              <a:t> </a:t>
            </a:r>
            <a:r>
              <a:rPr sz="2200" dirty="0">
                <a:solidFill>
                  <a:srgbClr val="595959"/>
                </a:solidFill>
                <a:latin typeface="Times New Roman"/>
                <a:cs typeface="Times New Roman"/>
              </a:rPr>
              <a:t>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properties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and sentences.</a:t>
            </a:r>
            <a:endParaRPr sz="2200">
              <a:latin typeface="Times New Roman"/>
              <a:cs typeface="Times New Roman"/>
            </a:endParaRPr>
          </a:p>
          <a:p>
            <a:pPr marL="48895">
              <a:lnSpc>
                <a:spcPct val="100000"/>
              </a:lnSpc>
              <a:spcBef>
                <a:spcPts val="1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10" dirty="0">
                <a:solidFill>
                  <a:srgbClr val="595959"/>
                </a:solidFill>
                <a:latin typeface="Times New Roman"/>
                <a:cs typeface="Times New Roman"/>
              </a:rPr>
              <a:t>Don’t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require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annotated training</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data</a:t>
            </a:r>
            <a:endParaRPr sz="2000">
              <a:latin typeface="Times New Roman"/>
              <a:cs typeface="Times New Roman"/>
            </a:endParaRPr>
          </a:p>
          <a:p>
            <a:pPr marL="48895">
              <a:lnSpc>
                <a:spcPct val="100000"/>
              </a:lnSpc>
              <a:spcBef>
                <a:spcPts val="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But</a:t>
            </a:r>
            <a:r>
              <a:rPr sz="2000" spc="-10" dirty="0">
                <a:solidFill>
                  <a:srgbClr val="595959"/>
                </a:solidFill>
                <a:latin typeface="Times New Roman"/>
                <a:cs typeface="Times New Roman"/>
              </a:rPr>
              <a:t> </a:t>
            </a:r>
            <a:r>
              <a:rPr sz="2000" dirty="0">
                <a:solidFill>
                  <a:srgbClr val="595959"/>
                </a:solidFill>
                <a:latin typeface="Times New Roman"/>
                <a:cs typeface="Times New Roman"/>
              </a:rPr>
              <a:t>do </a:t>
            </a:r>
            <a:r>
              <a:rPr sz="2000" spc="-5" dirty="0">
                <a:solidFill>
                  <a:srgbClr val="595959"/>
                </a:solidFill>
                <a:latin typeface="Times New Roman"/>
                <a:cs typeface="Times New Roman"/>
              </a:rPr>
              <a:t>draw</a:t>
            </a:r>
            <a:r>
              <a:rPr sz="2000" spc="5" dirty="0">
                <a:solidFill>
                  <a:srgbClr val="595959"/>
                </a:solidFill>
                <a:latin typeface="Times New Roman"/>
                <a:cs typeface="Times New Roman"/>
              </a:rPr>
              <a:t> </a:t>
            </a:r>
            <a:r>
              <a:rPr sz="2000" dirty="0">
                <a:solidFill>
                  <a:srgbClr val="595959"/>
                </a:solidFill>
                <a:latin typeface="Times New Roman"/>
                <a:cs typeface="Times New Roman"/>
              </a:rPr>
              <a:t>on </a:t>
            </a:r>
            <a:r>
              <a:rPr sz="2000" spc="-10" dirty="0">
                <a:solidFill>
                  <a:srgbClr val="595959"/>
                </a:solidFill>
                <a:latin typeface="Times New Roman"/>
                <a:cs typeface="Times New Roman"/>
              </a:rPr>
              <a:t>semantics</a:t>
            </a:r>
            <a:r>
              <a:rPr sz="2000" spc="-5" dirty="0">
                <a:solidFill>
                  <a:srgbClr val="595959"/>
                </a:solidFill>
                <a:latin typeface="Times New Roman"/>
                <a:cs typeface="Times New Roman"/>
              </a:rPr>
              <a:t> </a:t>
            </a:r>
            <a:r>
              <a:rPr sz="2000" dirty="0">
                <a:solidFill>
                  <a:srgbClr val="595959"/>
                </a:solidFill>
                <a:latin typeface="Times New Roman"/>
                <a:cs typeface="Times New Roman"/>
              </a:rPr>
              <a:t>of a</a:t>
            </a:r>
            <a:r>
              <a:rPr sz="2000" spc="-5" dirty="0">
                <a:solidFill>
                  <a:srgbClr val="595959"/>
                </a:solidFill>
                <a:latin typeface="Times New Roman"/>
                <a:cs typeface="Times New Roman"/>
              </a:rPr>
              <a:t> background</a:t>
            </a:r>
            <a:r>
              <a:rPr sz="2000" dirty="0">
                <a:solidFill>
                  <a:srgbClr val="595959"/>
                </a:solidFill>
                <a:latin typeface="Times New Roman"/>
                <a:cs typeface="Times New Roman"/>
              </a:rPr>
              <a:t> </a:t>
            </a:r>
            <a:r>
              <a:rPr sz="2000" spc="-5" dirty="0">
                <a:solidFill>
                  <a:srgbClr val="595959"/>
                </a:solidFill>
                <a:latin typeface="Times New Roman"/>
                <a:cs typeface="Times New Roman"/>
              </a:rPr>
              <a:t>corpus</a:t>
            </a:r>
            <a:endParaRPr sz="2000">
              <a:latin typeface="Times New Roman"/>
              <a:cs typeface="Times New Roman"/>
            </a:endParaRPr>
          </a:p>
          <a:p>
            <a:pPr marL="12700" marR="758190">
              <a:lnSpc>
                <a:spcPct val="100400"/>
              </a:lnSpc>
              <a:spcBef>
                <a:spcPts val="785"/>
              </a:spcBef>
            </a:pPr>
            <a:r>
              <a:rPr sz="2200" dirty="0">
                <a:solidFill>
                  <a:srgbClr val="595959"/>
                </a:solidFill>
                <a:latin typeface="Times New Roman"/>
                <a:cs typeface="Times New Roman"/>
              </a:rPr>
              <a:t>The</a:t>
            </a:r>
            <a:r>
              <a:rPr sz="2200" spc="-5" dirty="0">
                <a:solidFill>
                  <a:srgbClr val="595959"/>
                </a:solidFill>
                <a:latin typeface="Times New Roman"/>
                <a:cs typeface="Times New Roman"/>
              </a:rPr>
              <a:t> </a:t>
            </a:r>
            <a:r>
              <a:rPr sz="2200" b="1" spc="-5" dirty="0">
                <a:solidFill>
                  <a:srgbClr val="595959"/>
                </a:solidFill>
                <a:latin typeface="Times New Roman"/>
                <a:cs typeface="Times New Roman"/>
              </a:rPr>
              <a:t>simple </a:t>
            </a:r>
            <a:r>
              <a:rPr sz="2200" b="1" spc="-10" dirty="0">
                <a:solidFill>
                  <a:srgbClr val="595959"/>
                </a:solidFill>
                <a:latin typeface="Times New Roman"/>
                <a:cs typeface="Times New Roman"/>
              </a:rPr>
              <a:t>approach</a:t>
            </a:r>
            <a:r>
              <a:rPr sz="2200" b="1"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 </a:t>
            </a:r>
            <a:r>
              <a:rPr sz="2200" spc="-5" dirty="0">
                <a:solidFill>
                  <a:srgbClr val="595959"/>
                </a:solidFill>
                <a:latin typeface="Times New Roman"/>
                <a:cs typeface="Times New Roman"/>
              </a:rPr>
              <a:t>select</a:t>
            </a:r>
            <a:r>
              <a:rPr sz="2200" dirty="0">
                <a:solidFill>
                  <a:srgbClr val="595959"/>
                </a:solidFill>
                <a:latin typeface="Times New Roman"/>
                <a:cs typeface="Times New Roman"/>
              </a:rPr>
              <a:t> </a:t>
            </a:r>
            <a:r>
              <a:rPr sz="2200" spc="-5" dirty="0">
                <a:solidFill>
                  <a:srgbClr val="595959"/>
                </a:solidFill>
                <a:latin typeface="Times New Roman"/>
                <a:cs typeface="Times New Roman"/>
              </a:rPr>
              <a:t>sentences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a:t>
            </a:r>
            <a:r>
              <a:rPr sz="2200" spc="-5" dirty="0">
                <a:solidFill>
                  <a:srgbClr val="595959"/>
                </a:solidFill>
                <a:latin typeface="Times New Roman"/>
                <a:cs typeface="Times New Roman"/>
              </a:rPr>
              <a:t>have </a:t>
            </a:r>
            <a:r>
              <a:rPr sz="2200" dirty="0">
                <a:solidFill>
                  <a:srgbClr val="595959"/>
                </a:solidFill>
                <a:latin typeface="Times New Roman"/>
                <a:cs typeface="Times New Roman"/>
              </a:rPr>
              <a:t>more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informative words according</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saliency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defined</a:t>
            </a:r>
            <a:r>
              <a:rPr sz="2200" spc="5" dirty="0">
                <a:solidFill>
                  <a:srgbClr val="595959"/>
                </a:solidFill>
                <a:latin typeface="Times New Roman"/>
                <a:cs typeface="Times New Roman"/>
              </a:rPr>
              <a:t> </a:t>
            </a:r>
            <a:r>
              <a:rPr sz="2200" dirty="0">
                <a:solidFill>
                  <a:srgbClr val="595959"/>
                </a:solidFill>
                <a:latin typeface="Times New Roman"/>
                <a:cs typeface="Times New Roman"/>
              </a:rPr>
              <a:t>from</a:t>
            </a:r>
            <a:r>
              <a:rPr sz="2200" spc="5" dirty="0">
                <a:solidFill>
                  <a:srgbClr val="595959"/>
                </a:solidFill>
                <a:latin typeface="Times New Roman"/>
                <a:cs typeface="Times New Roman"/>
              </a:rPr>
              <a:t> </a:t>
            </a:r>
            <a:r>
              <a:rPr sz="2200" dirty="0">
                <a:solidFill>
                  <a:srgbClr val="595959"/>
                </a:solidFill>
                <a:latin typeface="Times New Roman"/>
                <a:cs typeface="Times New Roman"/>
              </a:rPr>
              <a:t>a topic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signature</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the</a:t>
            </a:r>
            <a:r>
              <a:rPr sz="2200" spc="-5" dirty="0">
                <a:solidFill>
                  <a:srgbClr val="595959"/>
                </a:solidFill>
                <a:latin typeface="Times New Roman"/>
                <a:cs typeface="Times New Roman"/>
              </a:rPr>
              <a:t> document.</a:t>
            </a:r>
            <a:endParaRPr sz="2200">
              <a:latin typeface="Times New Roman"/>
              <a:cs typeface="Times New Roman"/>
            </a:endParaRPr>
          </a:p>
          <a:p>
            <a:pPr marL="48895">
              <a:lnSpc>
                <a:spcPct val="100000"/>
              </a:lnSpc>
              <a:spcBef>
                <a:spcPts val="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25" dirty="0">
                <a:solidFill>
                  <a:srgbClr val="595959"/>
                </a:solidFill>
                <a:latin typeface="Times New Roman"/>
                <a:cs typeface="Times New Roman"/>
              </a:rPr>
              <a:t>Topics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learned from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larger </a:t>
            </a:r>
            <a:r>
              <a:rPr sz="2000" spc="-5" dirty="0">
                <a:solidFill>
                  <a:srgbClr val="595959"/>
                </a:solidFill>
                <a:latin typeface="Times New Roman"/>
                <a:cs typeface="Times New Roman"/>
              </a:rPr>
              <a:t>corpus</a:t>
            </a:r>
            <a:endParaRPr sz="2000">
              <a:latin typeface="Times New Roman"/>
              <a:cs typeface="Times New Roman"/>
            </a:endParaRPr>
          </a:p>
          <a:p>
            <a:pPr marL="186690" marR="64135" indent="-137160">
              <a:lnSpc>
                <a:spcPct val="100000"/>
              </a:lnSpc>
              <a:spcBef>
                <a:spcPts val="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spc="-5" dirty="0">
                <a:solidFill>
                  <a:srgbClr val="595959"/>
                </a:solidFill>
                <a:latin typeface="Times New Roman"/>
                <a:cs typeface="Times New Roman"/>
              </a:rPr>
              <a:t>topic is</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set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grouped</a:t>
            </a:r>
            <a:r>
              <a:rPr sz="2000" dirty="0">
                <a:solidFill>
                  <a:srgbClr val="595959"/>
                </a:solidFill>
                <a:latin typeface="Times New Roman"/>
                <a:cs typeface="Times New Roman"/>
              </a:rPr>
              <a:t> </a:t>
            </a:r>
            <a:r>
              <a:rPr sz="2000" spc="-5" dirty="0">
                <a:solidFill>
                  <a:srgbClr val="595959"/>
                </a:solidFill>
                <a:latin typeface="Times New Roman"/>
                <a:cs typeface="Times New Roman"/>
              </a:rPr>
              <a:t>together that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score high</a:t>
            </a:r>
            <a:r>
              <a:rPr sz="2000" dirty="0">
                <a:solidFill>
                  <a:srgbClr val="595959"/>
                </a:solidFill>
                <a:latin typeface="Times New Roman"/>
                <a:cs typeface="Times New Roman"/>
              </a:rPr>
              <a:t> on</a:t>
            </a:r>
            <a:r>
              <a:rPr sz="2000" spc="-5" dirty="0">
                <a:solidFill>
                  <a:srgbClr val="595959"/>
                </a:solidFill>
                <a:latin typeface="Times New Roman"/>
                <a:cs typeface="Times New Roman"/>
              </a:rPr>
              <a:t> relatedness,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using mutual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information</a:t>
            </a:r>
            <a:r>
              <a:rPr sz="2000" dirty="0">
                <a:solidFill>
                  <a:srgbClr val="595959"/>
                </a:solidFill>
                <a:latin typeface="Times New Roman"/>
                <a:cs typeface="Times New Roman"/>
              </a:rPr>
              <a:t> or</a:t>
            </a:r>
            <a:r>
              <a:rPr sz="2000" spc="-5" dirty="0">
                <a:solidFill>
                  <a:srgbClr val="595959"/>
                </a:solidFill>
                <a:latin typeface="Times New Roman"/>
                <a:cs typeface="Times New Roman"/>
              </a:rPr>
              <a:t> other </a:t>
            </a:r>
            <a:r>
              <a:rPr sz="2000" spc="-10" dirty="0">
                <a:solidFill>
                  <a:srgbClr val="595959"/>
                </a:solidFill>
                <a:latin typeface="Times New Roman"/>
                <a:cs typeface="Times New Roman"/>
              </a:rPr>
              <a:t>semantic</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similarity</a:t>
            </a:r>
            <a:endParaRPr sz="2000">
              <a:latin typeface="Times New Roman"/>
              <a:cs typeface="Times New Roman"/>
            </a:endParaRPr>
          </a:p>
          <a:p>
            <a:pPr marL="12700" marR="5080">
              <a:lnSpc>
                <a:spcPct val="100400"/>
              </a:lnSpc>
              <a:spcBef>
                <a:spcPts val="790"/>
              </a:spcBef>
            </a:pPr>
            <a:r>
              <a:rPr sz="2200" b="1" spc="-5" dirty="0">
                <a:solidFill>
                  <a:srgbClr val="595959"/>
                </a:solidFill>
                <a:latin typeface="Times New Roman"/>
                <a:cs typeface="Times New Roman"/>
              </a:rPr>
              <a:t>Centroid-based</a:t>
            </a:r>
            <a:r>
              <a:rPr sz="2200" b="1" dirty="0">
                <a:solidFill>
                  <a:srgbClr val="595959"/>
                </a:solidFill>
                <a:latin typeface="Times New Roman"/>
                <a:cs typeface="Times New Roman"/>
              </a:rPr>
              <a:t> </a:t>
            </a:r>
            <a:r>
              <a:rPr sz="2200" b="1" spc="-5" dirty="0">
                <a:solidFill>
                  <a:srgbClr val="595959"/>
                </a:solidFill>
                <a:latin typeface="Times New Roman"/>
                <a:cs typeface="Times New Roman"/>
              </a:rPr>
              <a:t>summarization</a:t>
            </a:r>
            <a:r>
              <a:rPr sz="2200" b="1" spc="5" dirty="0">
                <a:solidFill>
                  <a:srgbClr val="595959"/>
                </a:solidFill>
                <a:latin typeface="Times New Roman"/>
                <a:cs typeface="Times New Roman"/>
              </a:rPr>
              <a:t> </a:t>
            </a:r>
            <a:r>
              <a:rPr sz="2200" spc="-5" dirty="0">
                <a:solidFill>
                  <a:srgbClr val="595959"/>
                </a:solidFill>
                <a:latin typeface="Times New Roman"/>
                <a:cs typeface="Times New Roman"/>
              </a:rPr>
              <a:t>uses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log-likelihood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ratios</a:t>
            </a:r>
            <a:r>
              <a:rPr sz="2200" spc="-10" dirty="0">
                <a:solidFill>
                  <a:srgbClr val="595959"/>
                </a:solidFill>
                <a:latin typeface="Times New Roman"/>
                <a:cs typeface="Times New Roman"/>
              </a:rPr>
              <a:t>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words,</a:t>
            </a:r>
            <a:r>
              <a:rPr sz="2200" dirty="0">
                <a:solidFill>
                  <a:srgbClr val="595959"/>
                </a:solidFill>
                <a:latin typeface="Times New Roman"/>
                <a:cs typeface="Times New Roman"/>
              </a:rPr>
              <a:t> </a:t>
            </a:r>
            <a:r>
              <a:rPr sz="2200" spc="-5" dirty="0">
                <a:solidFill>
                  <a:srgbClr val="595959"/>
                </a:solidFill>
                <a:latin typeface="Times New Roman"/>
                <a:cs typeface="Times New Roman"/>
              </a:rPr>
              <a:t>computing</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probability</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observing</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word</a:t>
            </a:r>
            <a:r>
              <a:rPr sz="2200" spc="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input </a:t>
            </a:r>
            <a:r>
              <a:rPr sz="2200" spc="-535" dirty="0">
                <a:solidFill>
                  <a:srgbClr val="595959"/>
                </a:solidFill>
                <a:latin typeface="Times New Roman"/>
                <a:cs typeface="Times New Roman"/>
              </a:rPr>
              <a:t> </a:t>
            </a:r>
            <a:r>
              <a:rPr sz="2200" dirty="0">
                <a:solidFill>
                  <a:srgbClr val="595959"/>
                </a:solidFill>
                <a:latin typeface="Times New Roman"/>
                <a:cs typeface="Times New Roman"/>
              </a:rPr>
              <a:t>more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often</a:t>
            </a:r>
            <a:r>
              <a:rPr sz="2200" dirty="0">
                <a:solidFill>
                  <a:srgbClr val="595959"/>
                </a:solidFill>
                <a:latin typeface="Times New Roman"/>
                <a:cs typeface="Times New Roman"/>
              </a:rPr>
              <a:t> </a:t>
            </a:r>
            <a:r>
              <a:rPr sz="2200" spc="-5" dirty="0">
                <a:solidFill>
                  <a:srgbClr val="595959"/>
                </a:solidFill>
                <a:latin typeface="Times New Roman"/>
                <a:cs typeface="Times New Roman"/>
              </a:rPr>
              <a:t>than</a:t>
            </a:r>
            <a:r>
              <a:rPr sz="2200" dirty="0">
                <a:solidFill>
                  <a:srgbClr val="595959"/>
                </a:solidFill>
                <a:latin typeface="Times New Roman"/>
                <a:cs typeface="Times New Roman"/>
              </a:rPr>
              <a:t> in the</a:t>
            </a:r>
            <a:r>
              <a:rPr sz="2200" spc="-5" dirty="0">
                <a:solidFill>
                  <a:srgbClr val="595959"/>
                </a:solidFill>
                <a:latin typeface="Times New Roman"/>
                <a:cs typeface="Times New Roman"/>
              </a:rPr>
              <a:t> background</a:t>
            </a:r>
            <a:r>
              <a:rPr sz="2200" dirty="0">
                <a:solidFill>
                  <a:srgbClr val="595959"/>
                </a:solidFill>
                <a:latin typeface="Times New Roman"/>
                <a:cs typeface="Times New Roman"/>
              </a:rPr>
              <a:t> </a:t>
            </a:r>
            <a:r>
              <a:rPr sz="2200" spc="-5" dirty="0">
                <a:solidFill>
                  <a:srgbClr val="595959"/>
                </a:solidFill>
                <a:latin typeface="Times New Roman"/>
                <a:cs typeface="Times New Roman"/>
              </a:rPr>
              <a:t>corpus.</a:t>
            </a:r>
            <a:endParaRPr sz="2200">
              <a:latin typeface="Times New Roman"/>
              <a:cs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5751830" cy="574040"/>
          </a:xfrm>
          <a:prstGeom prst="rect">
            <a:avLst/>
          </a:prstGeom>
        </p:spPr>
        <p:txBody>
          <a:bodyPr vert="horz" wrap="square" lIns="0" tIns="12700" rIns="0" bIns="0" rtlCol="0">
            <a:spAutoFit/>
          </a:bodyPr>
          <a:lstStyle/>
          <a:p>
            <a:pPr marL="12700">
              <a:lnSpc>
                <a:spcPct val="100000"/>
              </a:lnSpc>
              <a:spcBef>
                <a:spcPts val="100"/>
              </a:spcBef>
              <a:tabLst>
                <a:tab pos="3877310" algn="l"/>
              </a:tabLst>
            </a:pPr>
            <a:r>
              <a:rPr sz="3600" spc="95" dirty="0"/>
              <a:t>Cont</a:t>
            </a:r>
            <a:r>
              <a:rPr sz="3600" spc="100" dirty="0"/>
              <a:t>e</a:t>
            </a:r>
            <a:r>
              <a:rPr sz="3600" spc="95" dirty="0"/>
              <a:t>n</a:t>
            </a:r>
            <a:r>
              <a:rPr sz="3600" dirty="0"/>
              <a:t>t</a:t>
            </a:r>
            <a:r>
              <a:rPr sz="3600" spc="204" dirty="0"/>
              <a:t> </a:t>
            </a:r>
            <a:r>
              <a:rPr sz="3600" spc="95" dirty="0"/>
              <a:t>S</a:t>
            </a:r>
            <a:r>
              <a:rPr sz="3600" spc="100" dirty="0"/>
              <a:t>e</a:t>
            </a:r>
            <a:r>
              <a:rPr sz="3600" spc="95" dirty="0"/>
              <a:t>l</a:t>
            </a:r>
            <a:r>
              <a:rPr sz="3600" spc="100" dirty="0"/>
              <a:t>ec</a:t>
            </a:r>
            <a:r>
              <a:rPr sz="3600" spc="95" dirty="0"/>
              <a:t>ti</a:t>
            </a:r>
            <a:r>
              <a:rPr sz="3600" spc="100" dirty="0"/>
              <a:t>on</a:t>
            </a:r>
            <a:r>
              <a:rPr sz="3600" dirty="0"/>
              <a:t>:	</a:t>
            </a:r>
            <a:r>
              <a:rPr sz="3600" spc="-150" dirty="0"/>
              <a:t>T</a:t>
            </a:r>
            <a:r>
              <a:rPr sz="3600" spc="100" dirty="0"/>
              <a:t>extRan</a:t>
            </a:r>
            <a:r>
              <a:rPr sz="3600" dirty="0"/>
              <a:t>k</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
        <p:nvSpPr>
          <p:cNvPr id="3" name="object 3"/>
          <p:cNvSpPr txBox="1"/>
          <p:nvPr/>
        </p:nvSpPr>
        <p:spPr>
          <a:xfrm>
            <a:off x="793589" y="1877437"/>
            <a:ext cx="7250430" cy="2984500"/>
          </a:xfrm>
          <a:prstGeom prst="rect">
            <a:avLst/>
          </a:prstGeom>
        </p:spPr>
        <p:txBody>
          <a:bodyPr vert="horz" wrap="square" lIns="0" tIns="5080" rIns="0" bIns="0" rtlCol="0">
            <a:spAutoFit/>
          </a:bodyPr>
          <a:lstStyle/>
          <a:p>
            <a:pPr marL="12700" marR="275590">
              <a:lnSpc>
                <a:spcPct val="102299"/>
              </a:lnSpc>
              <a:spcBef>
                <a:spcPts val="40"/>
              </a:spcBef>
            </a:pPr>
            <a:r>
              <a:rPr sz="2200" dirty="0">
                <a:solidFill>
                  <a:srgbClr val="595959"/>
                </a:solidFill>
                <a:latin typeface="Times New Roman"/>
                <a:cs typeface="Times New Roman"/>
              </a:rPr>
              <a:t>The</a:t>
            </a:r>
            <a:r>
              <a:rPr sz="2200" spc="-5" dirty="0">
                <a:solidFill>
                  <a:srgbClr val="595959"/>
                </a:solidFill>
                <a:latin typeface="Times New Roman"/>
                <a:cs typeface="Times New Roman"/>
              </a:rPr>
              <a:t> </a:t>
            </a:r>
            <a:r>
              <a:rPr sz="2200" b="1" spc="-30" dirty="0">
                <a:solidFill>
                  <a:srgbClr val="595959"/>
                </a:solidFill>
                <a:latin typeface="Times New Roman"/>
                <a:cs typeface="Times New Roman"/>
              </a:rPr>
              <a:t>TextRank</a:t>
            </a:r>
            <a:r>
              <a:rPr sz="2200" b="1" spc="5" dirty="0">
                <a:solidFill>
                  <a:srgbClr val="595959"/>
                </a:solidFill>
                <a:latin typeface="Times New Roman"/>
                <a:cs typeface="Times New Roman"/>
              </a:rPr>
              <a:t> </a:t>
            </a:r>
            <a:r>
              <a:rPr sz="2200" b="1" dirty="0">
                <a:solidFill>
                  <a:srgbClr val="595959"/>
                </a:solidFill>
                <a:latin typeface="Times New Roman"/>
                <a:cs typeface="Times New Roman"/>
              </a:rPr>
              <a:t>or</a:t>
            </a:r>
            <a:r>
              <a:rPr sz="2200" b="1" spc="-45" dirty="0">
                <a:solidFill>
                  <a:srgbClr val="595959"/>
                </a:solidFill>
                <a:latin typeface="Times New Roman"/>
                <a:cs typeface="Times New Roman"/>
              </a:rPr>
              <a:t> </a:t>
            </a:r>
            <a:r>
              <a:rPr sz="2200" b="1" spc="-5" dirty="0">
                <a:solidFill>
                  <a:srgbClr val="595959"/>
                </a:solidFill>
                <a:latin typeface="Times New Roman"/>
                <a:cs typeface="Times New Roman"/>
              </a:rPr>
              <a:t>LexRank</a:t>
            </a:r>
            <a:r>
              <a:rPr sz="2200" b="1" spc="5" dirty="0">
                <a:solidFill>
                  <a:srgbClr val="595959"/>
                </a:solidFill>
                <a:latin typeface="Times New Roman"/>
                <a:cs typeface="Times New Roman"/>
              </a:rPr>
              <a:t> </a:t>
            </a:r>
            <a:r>
              <a:rPr sz="2200" b="1" spc="-5" dirty="0">
                <a:solidFill>
                  <a:srgbClr val="595959"/>
                </a:solidFill>
                <a:latin typeface="Times New Roman"/>
                <a:cs typeface="Times New Roman"/>
              </a:rPr>
              <a:t>method</a:t>
            </a:r>
            <a:r>
              <a:rPr sz="2200" b="1" spc="5" dirty="0">
                <a:solidFill>
                  <a:srgbClr val="595959"/>
                </a:solidFill>
                <a:latin typeface="Times New Roman"/>
                <a:cs typeface="Times New Roman"/>
              </a:rPr>
              <a:t> </a:t>
            </a:r>
            <a:r>
              <a:rPr sz="2200" spc="-5" dirty="0">
                <a:solidFill>
                  <a:srgbClr val="595959"/>
                </a:solidFill>
                <a:latin typeface="Times New Roman"/>
                <a:cs typeface="Times New Roman"/>
              </a:rPr>
              <a:t>scores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importance </a:t>
            </a:r>
            <a:r>
              <a:rPr sz="2200" dirty="0">
                <a:solidFill>
                  <a:srgbClr val="595959"/>
                </a:solidFill>
                <a:latin typeface="Times New Roman"/>
                <a:cs typeface="Times New Roman"/>
              </a:rPr>
              <a:t>of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sentences</a:t>
            </a:r>
            <a:r>
              <a:rPr sz="2200" spc="-15" dirty="0">
                <a:solidFill>
                  <a:srgbClr val="595959"/>
                </a:solidFill>
                <a:latin typeface="Times New Roman"/>
                <a:cs typeface="Times New Roman"/>
              </a:rPr>
              <a:t> </a:t>
            </a:r>
            <a:r>
              <a:rPr sz="2200" dirty="0">
                <a:solidFill>
                  <a:srgbClr val="595959"/>
                </a:solidFill>
                <a:latin typeface="Times New Roman"/>
                <a:cs typeface="Times New Roman"/>
              </a:rPr>
              <a:t>in a</a:t>
            </a:r>
            <a:r>
              <a:rPr sz="2200" spc="-5" dirty="0">
                <a:solidFill>
                  <a:srgbClr val="595959"/>
                </a:solidFill>
                <a:latin typeface="Times New Roman"/>
                <a:cs typeface="Times New Roman"/>
              </a:rPr>
              <a:t> similar</a:t>
            </a:r>
            <a:r>
              <a:rPr sz="2200" dirty="0">
                <a:solidFill>
                  <a:srgbClr val="595959"/>
                </a:solidFill>
                <a:latin typeface="Times New Roman"/>
                <a:cs typeface="Times New Roman"/>
              </a:rPr>
              <a:t> </a:t>
            </a:r>
            <a:r>
              <a:rPr sz="2200" spc="-5" dirty="0">
                <a:solidFill>
                  <a:srgbClr val="595959"/>
                </a:solidFill>
                <a:latin typeface="Times New Roman"/>
                <a:cs typeface="Times New Roman"/>
              </a:rPr>
              <a:t>way </a:t>
            </a:r>
            <a:r>
              <a:rPr sz="2200" dirty="0">
                <a:solidFill>
                  <a:srgbClr val="595959"/>
                </a:solidFill>
                <a:latin typeface="Times New Roman"/>
                <a:cs typeface="Times New Roman"/>
              </a:rPr>
              <a:t>to </a:t>
            </a:r>
            <a:r>
              <a:rPr sz="2200" spc="-5" dirty="0">
                <a:solidFill>
                  <a:srgbClr val="595959"/>
                </a:solidFill>
                <a:latin typeface="Times New Roman"/>
                <a:cs typeface="Times New Roman"/>
              </a:rPr>
              <a:t>PageRank</a:t>
            </a:r>
            <a:r>
              <a:rPr sz="2200" dirty="0">
                <a:solidFill>
                  <a:srgbClr val="595959"/>
                </a:solidFill>
                <a:latin typeface="Times New Roman"/>
                <a:cs typeface="Times New Roman"/>
              </a:rPr>
              <a:t> on </a:t>
            </a:r>
            <a:r>
              <a:rPr sz="2200" spc="-5" dirty="0">
                <a:solidFill>
                  <a:srgbClr val="595959"/>
                </a:solidFill>
                <a:latin typeface="Times New Roman"/>
                <a:cs typeface="Times New Roman"/>
              </a:rPr>
              <a:t>webpages.</a:t>
            </a:r>
            <a:endParaRPr sz="2200">
              <a:latin typeface="Times New Roman"/>
              <a:cs typeface="Times New Roman"/>
            </a:endParaRPr>
          </a:p>
          <a:p>
            <a:pPr marL="186055" marR="200025" indent="-137160">
              <a:lnSpc>
                <a:spcPct val="100000"/>
              </a:lnSpc>
              <a:spcBef>
                <a:spcPts val="11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Each sentence is </a:t>
            </a:r>
            <a:r>
              <a:rPr sz="2000" dirty="0">
                <a:solidFill>
                  <a:srgbClr val="595959"/>
                </a:solidFill>
                <a:latin typeface="Times New Roman"/>
                <a:cs typeface="Times New Roman"/>
              </a:rPr>
              <a:t>a </a:t>
            </a:r>
            <a:r>
              <a:rPr sz="2000" spc="-5" dirty="0">
                <a:solidFill>
                  <a:srgbClr val="595959"/>
                </a:solidFill>
                <a:latin typeface="Times New Roman"/>
                <a:cs typeface="Times New Roman"/>
              </a:rPr>
              <a:t>vertex </a:t>
            </a:r>
            <a:r>
              <a:rPr sz="2000" dirty="0">
                <a:solidFill>
                  <a:srgbClr val="595959"/>
                </a:solidFill>
                <a:latin typeface="Times New Roman"/>
                <a:cs typeface="Times New Roman"/>
              </a:rPr>
              <a:t>of a </a:t>
            </a:r>
            <a:r>
              <a:rPr sz="2000" spc="-5" dirty="0">
                <a:solidFill>
                  <a:srgbClr val="595959"/>
                </a:solidFill>
                <a:latin typeface="Times New Roman"/>
                <a:cs typeface="Times New Roman"/>
              </a:rPr>
              <a:t>graph and the PageRank algorithm </a:t>
            </a:r>
            <a:r>
              <a:rPr sz="2000" dirty="0">
                <a:solidFill>
                  <a:srgbClr val="595959"/>
                </a:solidFill>
                <a:latin typeface="Times New Roman"/>
                <a:cs typeface="Times New Roman"/>
              </a:rPr>
              <a:t> </a:t>
            </a:r>
            <a:r>
              <a:rPr sz="2000" spc="-5" dirty="0">
                <a:solidFill>
                  <a:srgbClr val="595959"/>
                </a:solidFill>
                <a:latin typeface="Times New Roman"/>
                <a:cs typeface="Times New Roman"/>
              </a:rPr>
              <a:t>assigns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scores based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similarity</a:t>
            </a:r>
            <a:r>
              <a:rPr sz="2000"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a:t>
            </a:r>
            <a:r>
              <a:rPr sz="2000" dirty="0">
                <a:solidFill>
                  <a:srgbClr val="595959"/>
                </a:solidFill>
                <a:latin typeface="Times New Roman"/>
                <a:cs typeface="Times New Roman"/>
              </a:rPr>
              <a:t>words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sentences.</a:t>
            </a:r>
            <a:endParaRPr sz="2000">
              <a:latin typeface="Times New Roman"/>
              <a:cs typeface="Times New Roman"/>
            </a:endParaRPr>
          </a:p>
          <a:p>
            <a:pPr marL="186055" marR="5080" indent="-137160">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The</a:t>
            </a:r>
            <a:r>
              <a:rPr sz="2000" spc="-5" dirty="0">
                <a:solidFill>
                  <a:srgbClr val="595959"/>
                </a:solidFill>
                <a:latin typeface="Times New Roman"/>
                <a:cs typeface="Times New Roman"/>
              </a:rPr>
              <a:t> PageRank</a:t>
            </a:r>
            <a:r>
              <a:rPr sz="2000" dirty="0">
                <a:solidFill>
                  <a:srgbClr val="595959"/>
                </a:solidFill>
                <a:latin typeface="Times New Roman"/>
                <a:cs typeface="Times New Roman"/>
              </a:rPr>
              <a:t> </a:t>
            </a:r>
            <a:r>
              <a:rPr sz="2000" spc="-5" dirty="0">
                <a:solidFill>
                  <a:srgbClr val="595959"/>
                </a:solidFill>
                <a:latin typeface="Times New Roman"/>
                <a:cs typeface="Times New Roman"/>
              </a:rPr>
              <a:t>algorithm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comes from search</a:t>
            </a:r>
            <a:r>
              <a:rPr sz="2000" dirty="0">
                <a:solidFill>
                  <a:srgbClr val="595959"/>
                </a:solidFill>
                <a:latin typeface="Times New Roman"/>
                <a:cs typeface="Times New Roman"/>
              </a:rPr>
              <a:t> </a:t>
            </a:r>
            <a:r>
              <a:rPr sz="2000" spc="-5" dirty="0">
                <a:solidFill>
                  <a:srgbClr val="595959"/>
                </a:solidFill>
                <a:latin typeface="Times New Roman"/>
                <a:cs typeface="Times New Roman"/>
              </a:rPr>
              <a:t>engines where pages are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scored based</a:t>
            </a:r>
            <a:r>
              <a:rPr sz="2000" dirty="0">
                <a:solidFill>
                  <a:srgbClr val="595959"/>
                </a:solidFill>
                <a:latin typeface="Times New Roman"/>
                <a:cs typeface="Times New Roman"/>
              </a:rPr>
              <a:t> on </a:t>
            </a:r>
            <a:r>
              <a:rPr sz="2000" spc="-5" dirty="0">
                <a:solidFill>
                  <a:srgbClr val="595959"/>
                </a:solidFill>
                <a:latin typeface="Times New Roman"/>
                <a:cs typeface="Times New Roman"/>
              </a:rPr>
              <a:t>link</a:t>
            </a:r>
            <a:r>
              <a:rPr sz="2000" dirty="0">
                <a:solidFill>
                  <a:srgbClr val="595959"/>
                </a:solidFill>
                <a:latin typeface="Times New Roman"/>
                <a:cs typeface="Times New Roman"/>
              </a:rPr>
              <a:t> </a:t>
            </a:r>
            <a:r>
              <a:rPr sz="2000" spc="-5" dirty="0">
                <a:solidFill>
                  <a:srgbClr val="595959"/>
                </a:solidFill>
                <a:latin typeface="Times New Roman"/>
                <a:cs typeface="Times New Roman"/>
              </a:rPr>
              <a:t>structure.</a:t>
            </a:r>
            <a:endParaRPr sz="2000">
              <a:latin typeface="Times New Roman"/>
              <a:cs typeface="Times New Roman"/>
            </a:endParaRPr>
          </a:p>
          <a:p>
            <a:pPr marL="186055" marR="547370" indent="-137160">
              <a:lnSpc>
                <a:spcPct val="100000"/>
              </a:lnSpc>
              <a:spcBef>
                <a:spcPts val="12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20" dirty="0">
                <a:solidFill>
                  <a:srgbClr val="595959"/>
                </a:solidFill>
                <a:latin typeface="Times New Roman"/>
                <a:cs typeface="Times New Roman"/>
              </a:rPr>
              <a:t>TextRank </a:t>
            </a:r>
            <a:r>
              <a:rPr sz="2000" spc="-5" dirty="0">
                <a:solidFill>
                  <a:srgbClr val="595959"/>
                </a:solidFill>
                <a:latin typeface="Times New Roman"/>
                <a:cs typeface="Times New Roman"/>
              </a:rPr>
              <a:t>also uses </a:t>
            </a:r>
            <a:r>
              <a:rPr sz="2000" spc="-10" dirty="0">
                <a:solidFill>
                  <a:srgbClr val="595959"/>
                </a:solidFill>
                <a:latin typeface="Times New Roman"/>
                <a:cs typeface="Times New Roman"/>
              </a:rPr>
              <a:t>semantic similarity </a:t>
            </a:r>
            <a:r>
              <a:rPr sz="2000" spc="-5" dirty="0">
                <a:solidFill>
                  <a:srgbClr val="595959"/>
                </a:solidFill>
                <a:latin typeface="Times New Roman"/>
                <a:cs typeface="Times New Roman"/>
              </a:rPr>
              <a:t>measures, which may </a:t>
            </a:r>
            <a:r>
              <a:rPr sz="2000" dirty="0">
                <a:solidFill>
                  <a:srgbClr val="595959"/>
                </a:solidFill>
                <a:latin typeface="Times New Roman"/>
                <a:cs typeface="Times New Roman"/>
              </a:rPr>
              <a:t>be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learned 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background</a:t>
            </a:r>
            <a:r>
              <a:rPr sz="2000" dirty="0">
                <a:solidFill>
                  <a:srgbClr val="595959"/>
                </a:solidFill>
                <a:latin typeface="Times New Roman"/>
                <a:cs typeface="Times New Roman"/>
              </a:rPr>
              <a:t> </a:t>
            </a:r>
            <a:r>
              <a:rPr sz="2000" spc="-5" dirty="0">
                <a:solidFill>
                  <a:srgbClr val="595959"/>
                </a:solidFill>
                <a:latin typeface="Times New Roman"/>
                <a:cs typeface="Times New Roman"/>
              </a:rPr>
              <a:t>corpus.</a:t>
            </a:r>
            <a:endParaRPr sz="2000">
              <a:latin typeface="Times New Roman"/>
              <a:cs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693534" cy="574040"/>
          </a:xfrm>
          <a:prstGeom prst="rect">
            <a:avLst/>
          </a:prstGeom>
        </p:spPr>
        <p:txBody>
          <a:bodyPr vert="horz" wrap="square" lIns="0" tIns="12700" rIns="0" bIns="0" rtlCol="0">
            <a:spAutoFit/>
          </a:bodyPr>
          <a:lstStyle/>
          <a:p>
            <a:pPr marL="12700">
              <a:lnSpc>
                <a:spcPct val="100000"/>
              </a:lnSpc>
              <a:spcBef>
                <a:spcPts val="100"/>
              </a:spcBef>
            </a:pPr>
            <a:r>
              <a:rPr sz="3600" spc="80" dirty="0"/>
              <a:t>Content</a:t>
            </a:r>
            <a:r>
              <a:rPr sz="3600" spc="200" dirty="0"/>
              <a:t> </a:t>
            </a:r>
            <a:r>
              <a:rPr sz="3600" spc="85" dirty="0"/>
              <a:t>Selection:</a:t>
            </a:r>
            <a:r>
              <a:rPr sz="3600" spc="200" dirty="0"/>
              <a:t> </a:t>
            </a:r>
            <a:r>
              <a:rPr sz="3600" spc="75" dirty="0"/>
              <a:t>Other</a:t>
            </a:r>
            <a:r>
              <a:rPr sz="3600" spc="195" dirty="0"/>
              <a:t> </a:t>
            </a:r>
            <a:r>
              <a:rPr sz="3600" spc="95" dirty="0"/>
              <a:t>Methods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
        <p:nvSpPr>
          <p:cNvPr id="3" name="object 3"/>
          <p:cNvSpPr txBox="1"/>
          <p:nvPr/>
        </p:nvSpPr>
        <p:spPr>
          <a:xfrm>
            <a:off x="793589" y="1910427"/>
            <a:ext cx="7078345" cy="3373120"/>
          </a:xfrm>
          <a:prstGeom prst="rect">
            <a:avLst/>
          </a:prstGeom>
        </p:spPr>
        <p:txBody>
          <a:bodyPr vert="horz" wrap="square" lIns="0" tIns="5080" rIns="0" bIns="0" rtlCol="0">
            <a:spAutoFit/>
          </a:bodyPr>
          <a:lstStyle/>
          <a:p>
            <a:pPr marL="12700" marR="5080">
              <a:lnSpc>
                <a:spcPct val="102299"/>
              </a:lnSpc>
              <a:spcBef>
                <a:spcPts val="40"/>
              </a:spcBef>
            </a:pPr>
            <a:r>
              <a:rPr sz="2200" b="1" spc="-5" dirty="0">
                <a:solidFill>
                  <a:srgbClr val="595959"/>
                </a:solidFill>
                <a:latin typeface="Times New Roman"/>
                <a:cs typeface="Times New Roman"/>
              </a:rPr>
              <a:t>Methods based</a:t>
            </a:r>
            <a:r>
              <a:rPr sz="2200" b="1" spc="5" dirty="0">
                <a:solidFill>
                  <a:srgbClr val="595959"/>
                </a:solidFill>
                <a:latin typeface="Times New Roman"/>
                <a:cs typeface="Times New Roman"/>
              </a:rPr>
              <a:t> </a:t>
            </a:r>
            <a:r>
              <a:rPr sz="2200" b="1" dirty="0">
                <a:solidFill>
                  <a:srgbClr val="595959"/>
                </a:solidFill>
                <a:latin typeface="Times New Roman"/>
                <a:cs typeface="Times New Roman"/>
              </a:rPr>
              <a:t>on</a:t>
            </a:r>
            <a:r>
              <a:rPr sz="2200" b="1" spc="10" dirty="0">
                <a:solidFill>
                  <a:srgbClr val="595959"/>
                </a:solidFill>
                <a:latin typeface="Times New Roman"/>
                <a:cs typeface="Times New Roman"/>
              </a:rPr>
              <a:t> </a:t>
            </a:r>
            <a:r>
              <a:rPr sz="2200" b="1" spc="-5" dirty="0">
                <a:solidFill>
                  <a:srgbClr val="595959"/>
                </a:solidFill>
                <a:latin typeface="Times New Roman"/>
                <a:cs typeface="Times New Roman"/>
              </a:rPr>
              <a:t>rhetorical</a:t>
            </a:r>
            <a:r>
              <a:rPr sz="2200" b="1" spc="5" dirty="0">
                <a:solidFill>
                  <a:srgbClr val="595959"/>
                </a:solidFill>
                <a:latin typeface="Times New Roman"/>
                <a:cs typeface="Times New Roman"/>
              </a:rPr>
              <a:t> </a:t>
            </a:r>
            <a:r>
              <a:rPr sz="2200" b="1" spc="-5" dirty="0">
                <a:solidFill>
                  <a:srgbClr val="595959"/>
                </a:solidFill>
                <a:latin typeface="Times New Roman"/>
                <a:cs typeface="Times New Roman"/>
              </a:rPr>
              <a:t>parsing</a:t>
            </a:r>
            <a:r>
              <a:rPr sz="2200" b="1" spc="5" dirty="0">
                <a:solidFill>
                  <a:srgbClr val="595959"/>
                </a:solidFill>
                <a:latin typeface="Times New Roman"/>
                <a:cs typeface="Times New Roman"/>
              </a:rPr>
              <a:t> </a:t>
            </a:r>
            <a:r>
              <a:rPr sz="2200" spc="-5" dirty="0">
                <a:solidFill>
                  <a:srgbClr val="595959"/>
                </a:solidFill>
                <a:latin typeface="Times New Roman"/>
                <a:cs typeface="Times New Roman"/>
              </a:rPr>
              <a:t>use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coherence</a:t>
            </a:r>
            <a:r>
              <a:rPr sz="2200" dirty="0">
                <a:solidFill>
                  <a:srgbClr val="595959"/>
                </a:solidFill>
                <a:latin typeface="Times New Roman"/>
                <a:cs typeface="Times New Roman"/>
              </a:rPr>
              <a:t> </a:t>
            </a:r>
            <a:r>
              <a:rPr sz="2200" spc="-5" dirty="0">
                <a:solidFill>
                  <a:srgbClr val="595959"/>
                </a:solidFill>
                <a:latin typeface="Times New Roman"/>
                <a:cs typeface="Times New Roman"/>
              </a:rPr>
              <a:t>relations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to </a:t>
            </a:r>
            <a:r>
              <a:rPr sz="2200" spc="-5" dirty="0">
                <a:solidFill>
                  <a:srgbClr val="595959"/>
                </a:solidFill>
                <a:latin typeface="Times New Roman"/>
                <a:cs typeface="Times New Roman"/>
              </a:rPr>
              <a:t>identify</a:t>
            </a:r>
            <a:r>
              <a:rPr sz="2200" dirty="0">
                <a:solidFill>
                  <a:srgbClr val="595959"/>
                </a:solidFill>
                <a:latin typeface="Times New Roman"/>
                <a:cs typeface="Times New Roman"/>
              </a:rPr>
              <a:t> </a:t>
            </a:r>
            <a:r>
              <a:rPr sz="2200" spc="-5" dirty="0">
                <a:solidFill>
                  <a:srgbClr val="595959"/>
                </a:solidFill>
                <a:latin typeface="Times New Roman"/>
                <a:cs typeface="Times New Roman"/>
              </a:rPr>
              <a:t>satellite and</a:t>
            </a:r>
            <a:r>
              <a:rPr sz="2200" dirty="0">
                <a:solidFill>
                  <a:srgbClr val="595959"/>
                </a:solidFill>
                <a:latin typeface="Times New Roman"/>
                <a:cs typeface="Times New Roman"/>
              </a:rPr>
              <a:t> </a:t>
            </a:r>
            <a:r>
              <a:rPr sz="2200" spc="-5" dirty="0">
                <a:solidFill>
                  <a:srgbClr val="595959"/>
                </a:solidFill>
                <a:latin typeface="Times New Roman"/>
                <a:cs typeface="Times New Roman"/>
              </a:rPr>
              <a:t>nucleus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sentences.</a:t>
            </a:r>
            <a:endParaRPr sz="2200">
              <a:latin typeface="Times New Roman"/>
              <a:cs typeface="Times New Roman"/>
            </a:endParaRPr>
          </a:p>
          <a:p>
            <a:pPr marL="12700" marR="280035">
              <a:lnSpc>
                <a:spcPts val="2600"/>
              </a:lnSpc>
              <a:spcBef>
                <a:spcPts val="880"/>
              </a:spcBef>
            </a:pPr>
            <a:r>
              <a:rPr sz="2200" b="1" spc="-5" dirty="0">
                <a:solidFill>
                  <a:srgbClr val="595959"/>
                </a:solidFill>
                <a:latin typeface="Times New Roman"/>
                <a:cs typeface="Times New Roman"/>
              </a:rPr>
              <a:t>Machine</a:t>
            </a:r>
            <a:r>
              <a:rPr sz="2200" b="1" dirty="0">
                <a:solidFill>
                  <a:srgbClr val="595959"/>
                </a:solidFill>
                <a:latin typeface="Times New Roman"/>
                <a:cs typeface="Times New Roman"/>
              </a:rPr>
              <a:t> </a:t>
            </a:r>
            <a:r>
              <a:rPr sz="2200" b="1" spc="-5" dirty="0">
                <a:solidFill>
                  <a:srgbClr val="595959"/>
                </a:solidFill>
                <a:latin typeface="Times New Roman"/>
                <a:cs typeface="Times New Roman"/>
              </a:rPr>
              <a:t>learning</a:t>
            </a:r>
            <a:r>
              <a:rPr sz="2200" b="1" spc="10" dirty="0">
                <a:solidFill>
                  <a:srgbClr val="595959"/>
                </a:solidFill>
                <a:latin typeface="Times New Roman"/>
                <a:cs typeface="Times New Roman"/>
              </a:rPr>
              <a:t> </a:t>
            </a:r>
            <a:r>
              <a:rPr sz="2200" b="1" spc="-5" dirty="0">
                <a:solidFill>
                  <a:srgbClr val="595959"/>
                </a:solidFill>
                <a:latin typeface="Times New Roman"/>
                <a:cs typeface="Times New Roman"/>
              </a:rPr>
              <a:t>methods</a:t>
            </a:r>
            <a:r>
              <a:rPr sz="2200" b="1" dirty="0">
                <a:solidFill>
                  <a:srgbClr val="595959"/>
                </a:solidFill>
                <a:latin typeface="Times New Roman"/>
                <a:cs typeface="Times New Roman"/>
              </a:rPr>
              <a:t> </a:t>
            </a:r>
            <a:r>
              <a:rPr sz="2200" b="1" spc="-15" dirty="0">
                <a:solidFill>
                  <a:srgbClr val="595959"/>
                </a:solidFill>
                <a:latin typeface="Times New Roman"/>
                <a:cs typeface="Times New Roman"/>
              </a:rPr>
              <a:t>score</a:t>
            </a:r>
            <a:r>
              <a:rPr sz="2200" b="1" spc="5" dirty="0">
                <a:solidFill>
                  <a:srgbClr val="595959"/>
                </a:solidFill>
                <a:latin typeface="Times New Roman"/>
                <a:cs typeface="Times New Roman"/>
              </a:rPr>
              <a:t> </a:t>
            </a:r>
            <a:r>
              <a:rPr sz="2200" b="1" spc="-5" dirty="0">
                <a:solidFill>
                  <a:srgbClr val="595959"/>
                </a:solidFill>
                <a:latin typeface="Times New Roman"/>
                <a:cs typeface="Times New Roman"/>
              </a:rPr>
              <a:t>sentences </a:t>
            </a:r>
            <a:r>
              <a:rPr sz="2200" dirty="0">
                <a:solidFill>
                  <a:srgbClr val="595959"/>
                </a:solidFill>
                <a:latin typeface="Times New Roman"/>
                <a:cs typeface="Times New Roman"/>
              </a:rPr>
              <a:t>for</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importance </a:t>
            </a:r>
            <a:r>
              <a:rPr sz="2200" spc="-535" dirty="0">
                <a:solidFill>
                  <a:srgbClr val="595959"/>
                </a:solidFill>
                <a:latin typeface="Times New Roman"/>
                <a:cs typeface="Times New Roman"/>
              </a:rPr>
              <a:t> </a:t>
            </a:r>
            <a:r>
              <a:rPr sz="2200" dirty="0">
                <a:solidFill>
                  <a:srgbClr val="595959"/>
                </a:solidFill>
                <a:latin typeface="Times New Roman"/>
                <a:cs typeface="Times New Roman"/>
              </a:rPr>
              <a:t>from</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corpus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sentences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assigned</a:t>
            </a:r>
            <a:r>
              <a:rPr sz="2200" dirty="0">
                <a:solidFill>
                  <a:srgbClr val="595959"/>
                </a:solidFill>
                <a:latin typeface="Times New Roman"/>
                <a:cs typeface="Times New Roman"/>
              </a:rPr>
              <a:t> </a:t>
            </a:r>
            <a:r>
              <a:rPr sz="2200" spc="-5" dirty="0">
                <a:solidFill>
                  <a:srgbClr val="595959"/>
                </a:solidFill>
                <a:latin typeface="Times New Roman"/>
                <a:cs typeface="Times New Roman"/>
              </a:rPr>
              <a:t>importance scores.</a:t>
            </a:r>
            <a:endParaRPr sz="2200">
              <a:latin typeface="Times New Roman"/>
              <a:cs typeface="Times New Roman"/>
            </a:endParaRPr>
          </a:p>
          <a:p>
            <a:pPr marL="48895">
              <a:lnSpc>
                <a:spcPct val="100000"/>
              </a:lnSpc>
              <a:spcBef>
                <a:spcPts val="48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Use features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based </a:t>
            </a:r>
            <a:r>
              <a:rPr sz="1800" dirty="0">
                <a:solidFill>
                  <a:srgbClr val="595959"/>
                </a:solidFill>
                <a:latin typeface="Times New Roman"/>
                <a:cs typeface="Times New Roman"/>
              </a:rPr>
              <a:t>on:</a:t>
            </a:r>
            <a:endParaRPr sz="1800">
              <a:latin typeface="Times New Roman"/>
              <a:cs typeface="Times New Roman"/>
            </a:endParaRPr>
          </a:p>
          <a:p>
            <a:pPr marL="232410">
              <a:lnSpc>
                <a:spcPct val="100000"/>
              </a:lnSpc>
              <a:spcBef>
                <a:spcPts val="340"/>
              </a:spcBef>
            </a:pPr>
            <a:r>
              <a:rPr sz="1800" spc="-10" dirty="0">
                <a:solidFill>
                  <a:srgbClr val="002060"/>
                </a:solidFill>
                <a:latin typeface="Impact"/>
                <a:cs typeface="Impact"/>
              </a:rPr>
              <a:t>­</a:t>
            </a:r>
            <a:r>
              <a:rPr sz="1800" spc="220" dirty="0">
                <a:solidFill>
                  <a:srgbClr val="002060"/>
                </a:solidFill>
                <a:latin typeface="Impact"/>
                <a:cs typeface="Impact"/>
              </a:rPr>
              <a:t> </a:t>
            </a:r>
            <a:r>
              <a:rPr sz="1800" spc="-5" dirty="0">
                <a:solidFill>
                  <a:srgbClr val="595959"/>
                </a:solidFill>
                <a:latin typeface="Times New Roman"/>
                <a:cs typeface="Times New Roman"/>
              </a:rPr>
              <a:t>Position</a:t>
            </a:r>
            <a:endParaRPr sz="1800">
              <a:latin typeface="Times New Roman"/>
              <a:cs typeface="Times New Roman"/>
            </a:endParaRPr>
          </a:p>
          <a:p>
            <a:pPr marL="232410">
              <a:lnSpc>
                <a:spcPct val="100000"/>
              </a:lnSpc>
              <a:spcBef>
                <a:spcPts val="2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Cue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phrases</a:t>
            </a:r>
            <a:endParaRPr sz="1800">
              <a:latin typeface="Times New Roman"/>
              <a:cs typeface="Times New Roman"/>
            </a:endParaRPr>
          </a:p>
          <a:p>
            <a:pPr marL="232410">
              <a:lnSpc>
                <a:spcPct val="100000"/>
              </a:lnSpc>
              <a:spcBef>
                <a:spcPts val="3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40" dirty="0">
                <a:solidFill>
                  <a:srgbClr val="595959"/>
                </a:solidFill>
                <a:latin typeface="Times New Roman"/>
                <a:cs typeface="Times New Roman"/>
              </a:rPr>
              <a:t>Word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informativeness</a:t>
            </a:r>
            <a:endParaRPr sz="1800">
              <a:latin typeface="Times New Roman"/>
              <a:cs typeface="Times New Roman"/>
            </a:endParaRPr>
          </a:p>
          <a:p>
            <a:pPr marL="232410">
              <a:lnSpc>
                <a:spcPct val="100000"/>
              </a:lnSpc>
              <a:spcBef>
                <a:spcPts val="2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Sentence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length</a:t>
            </a:r>
            <a:endParaRPr sz="1800">
              <a:latin typeface="Times New Roman"/>
              <a:cs typeface="Times New Roman"/>
            </a:endParaRPr>
          </a:p>
          <a:p>
            <a:pPr marL="232410">
              <a:lnSpc>
                <a:spcPct val="100000"/>
              </a:lnSpc>
              <a:spcBef>
                <a:spcPts val="3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Cohesion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(computing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lexical</a:t>
            </a:r>
            <a:r>
              <a:rPr sz="1800" dirty="0">
                <a:solidFill>
                  <a:srgbClr val="595959"/>
                </a:solidFill>
                <a:latin typeface="Times New Roman"/>
                <a:cs typeface="Times New Roman"/>
              </a:rPr>
              <a:t> </a:t>
            </a:r>
            <a:r>
              <a:rPr sz="1800" spc="-5" dirty="0">
                <a:solidFill>
                  <a:srgbClr val="595959"/>
                </a:solidFill>
                <a:latin typeface="Times New Roman"/>
                <a:cs typeface="Times New Roman"/>
              </a:rPr>
              <a:t>chains</a:t>
            </a:r>
            <a:r>
              <a:rPr sz="1800" dirty="0">
                <a:solidFill>
                  <a:srgbClr val="595959"/>
                </a:solidFill>
                <a:latin typeface="Times New Roman"/>
                <a:cs typeface="Times New Roman"/>
              </a:rPr>
              <a:t> 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document)</a:t>
            </a:r>
            <a:endParaRPr sz="180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884420" cy="665480"/>
          </a:xfrm>
          <a:prstGeom prst="rect">
            <a:avLst/>
          </a:prstGeom>
        </p:spPr>
        <p:txBody>
          <a:bodyPr vert="horz" wrap="square" lIns="0" tIns="12700" rIns="0" bIns="0" rtlCol="0">
            <a:spAutoFit/>
          </a:bodyPr>
          <a:lstStyle/>
          <a:p>
            <a:pPr marL="12700">
              <a:lnSpc>
                <a:spcPct val="100000"/>
              </a:lnSpc>
              <a:spcBef>
                <a:spcPts val="100"/>
              </a:spcBef>
            </a:pPr>
            <a:r>
              <a:rPr spc="85" dirty="0"/>
              <a:t>Information</a:t>
            </a:r>
            <a:r>
              <a:rPr spc="155" dirty="0"/>
              <a:t> </a:t>
            </a:r>
            <a:r>
              <a:rPr spc="95" dirty="0"/>
              <a:t>Ordering</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
        <p:nvSpPr>
          <p:cNvPr id="3" name="object 3"/>
          <p:cNvSpPr txBox="1"/>
          <p:nvPr/>
        </p:nvSpPr>
        <p:spPr>
          <a:xfrm>
            <a:off x="739011" y="1784711"/>
            <a:ext cx="7722234" cy="3487420"/>
          </a:xfrm>
          <a:prstGeom prst="rect">
            <a:avLst/>
          </a:prstGeom>
        </p:spPr>
        <p:txBody>
          <a:bodyPr vert="horz" wrap="square" lIns="0" tIns="121920" rIns="0" bIns="0" rtlCol="0">
            <a:spAutoFit/>
          </a:bodyPr>
          <a:lstStyle/>
          <a:p>
            <a:pPr marL="12700">
              <a:lnSpc>
                <a:spcPct val="100000"/>
              </a:lnSpc>
              <a:spcBef>
                <a:spcPts val="960"/>
              </a:spcBef>
            </a:pPr>
            <a:r>
              <a:rPr sz="2200" dirty="0">
                <a:solidFill>
                  <a:srgbClr val="595959"/>
                </a:solidFill>
                <a:latin typeface="Times New Roman"/>
                <a:cs typeface="Times New Roman"/>
              </a:rPr>
              <a:t>Single</a:t>
            </a:r>
            <a:r>
              <a:rPr sz="2200" spc="-5" dirty="0">
                <a:solidFill>
                  <a:srgbClr val="595959"/>
                </a:solidFill>
                <a:latin typeface="Times New Roman"/>
                <a:cs typeface="Times New Roman"/>
              </a:rPr>
              <a:t> documents can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simply</a:t>
            </a:r>
            <a:r>
              <a:rPr sz="2200" dirty="0">
                <a:solidFill>
                  <a:srgbClr val="595959"/>
                </a:solidFill>
                <a:latin typeface="Times New Roman"/>
                <a:cs typeface="Times New Roman"/>
              </a:rPr>
              <a:t> </a:t>
            </a:r>
            <a:r>
              <a:rPr sz="2200" spc="-5" dirty="0">
                <a:solidFill>
                  <a:srgbClr val="595959"/>
                </a:solidFill>
                <a:latin typeface="Times New Roman"/>
                <a:cs typeface="Times New Roman"/>
              </a:rPr>
              <a:t>keep</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document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ordering.</a:t>
            </a:r>
            <a:endParaRPr sz="2200">
              <a:latin typeface="Times New Roman"/>
              <a:cs typeface="Times New Roman"/>
            </a:endParaRPr>
          </a:p>
          <a:p>
            <a:pPr marL="12700">
              <a:lnSpc>
                <a:spcPct val="100000"/>
              </a:lnSpc>
              <a:spcBef>
                <a:spcPts val="860"/>
              </a:spcBef>
            </a:pPr>
            <a:r>
              <a:rPr sz="2200" b="1" spc="-5" dirty="0">
                <a:solidFill>
                  <a:srgbClr val="595959"/>
                </a:solidFill>
                <a:latin typeface="Times New Roman"/>
                <a:cs typeface="Times New Roman"/>
              </a:rPr>
              <a:t>Chronological ordering </a:t>
            </a:r>
            <a:r>
              <a:rPr sz="2200" b="1" dirty="0">
                <a:solidFill>
                  <a:srgbClr val="595959"/>
                </a:solidFill>
                <a:latin typeface="Times New Roman"/>
                <a:cs typeface="Times New Roman"/>
              </a:rPr>
              <a:t>for</a:t>
            </a:r>
            <a:r>
              <a:rPr sz="2200" b="1" spc="-50" dirty="0">
                <a:solidFill>
                  <a:srgbClr val="595959"/>
                </a:solidFill>
                <a:latin typeface="Times New Roman"/>
                <a:cs typeface="Times New Roman"/>
              </a:rPr>
              <a:t> </a:t>
            </a:r>
            <a:r>
              <a:rPr sz="2200" b="1" dirty="0">
                <a:solidFill>
                  <a:srgbClr val="595959"/>
                </a:solidFill>
                <a:latin typeface="Times New Roman"/>
                <a:cs typeface="Times New Roman"/>
              </a:rPr>
              <a:t>multiple</a:t>
            </a:r>
            <a:r>
              <a:rPr sz="2200" b="1" spc="-5" dirty="0">
                <a:solidFill>
                  <a:srgbClr val="595959"/>
                </a:solidFill>
                <a:latin typeface="Times New Roman"/>
                <a:cs typeface="Times New Roman"/>
              </a:rPr>
              <a:t> documents</a:t>
            </a:r>
            <a:endParaRPr sz="2200">
              <a:latin typeface="Times New Roman"/>
              <a:cs typeface="Times New Roman"/>
            </a:endParaRPr>
          </a:p>
          <a:p>
            <a:pPr marL="71120">
              <a:lnSpc>
                <a:spcPct val="100000"/>
              </a:lnSpc>
              <a:spcBef>
                <a:spcPts val="7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Order</a:t>
            </a:r>
            <a:r>
              <a:rPr sz="2000" dirty="0">
                <a:solidFill>
                  <a:srgbClr val="595959"/>
                </a:solidFill>
                <a:latin typeface="Times New Roman"/>
                <a:cs typeface="Times New Roman"/>
              </a:rPr>
              <a:t> </a:t>
            </a:r>
            <a:r>
              <a:rPr sz="2000" spc="-5" dirty="0">
                <a:solidFill>
                  <a:srgbClr val="595959"/>
                </a:solidFill>
                <a:latin typeface="Times New Roman"/>
                <a:cs typeface="Times New Roman"/>
              </a:rPr>
              <a:t>sentences </a:t>
            </a:r>
            <a:r>
              <a:rPr sz="2000" dirty="0">
                <a:solidFill>
                  <a:srgbClr val="595959"/>
                </a:solidFill>
                <a:latin typeface="Times New Roman"/>
                <a:cs typeface="Times New Roman"/>
              </a:rPr>
              <a:t>by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date </a:t>
            </a:r>
            <a:r>
              <a:rPr sz="2000" dirty="0">
                <a:solidFill>
                  <a:srgbClr val="595959"/>
                </a:solidFill>
                <a:latin typeface="Times New Roman"/>
                <a:cs typeface="Times New Roman"/>
              </a:rPr>
              <a:t>of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document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dirty="0">
                <a:solidFill>
                  <a:srgbClr val="595959"/>
                </a:solidFill>
                <a:latin typeface="Times New Roman"/>
                <a:cs typeface="Times New Roman"/>
              </a:rPr>
              <a:t> </a:t>
            </a:r>
            <a:r>
              <a:rPr sz="2000" spc="-10" dirty="0">
                <a:solidFill>
                  <a:srgbClr val="595959"/>
                </a:solidFill>
                <a:latin typeface="Times New Roman"/>
                <a:cs typeface="Times New Roman"/>
              </a:rPr>
              <a:t>summarizing</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news).</a:t>
            </a:r>
            <a:endParaRPr sz="2000">
              <a:latin typeface="Times New Roman"/>
              <a:cs typeface="Times New Roman"/>
            </a:endParaRPr>
          </a:p>
          <a:p>
            <a:pPr marL="12700">
              <a:lnSpc>
                <a:spcPct val="100000"/>
              </a:lnSpc>
              <a:spcBef>
                <a:spcPts val="1000"/>
              </a:spcBef>
            </a:pPr>
            <a:r>
              <a:rPr sz="2200" b="1" spc="-10" dirty="0">
                <a:solidFill>
                  <a:srgbClr val="595959"/>
                </a:solidFill>
                <a:latin typeface="Times New Roman"/>
                <a:cs typeface="Times New Roman"/>
              </a:rPr>
              <a:t>Coherence</a:t>
            </a:r>
            <a:r>
              <a:rPr sz="2200" b="1" spc="-15" dirty="0">
                <a:solidFill>
                  <a:srgbClr val="595959"/>
                </a:solidFill>
                <a:latin typeface="Times New Roman"/>
                <a:cs typeface="Times New Roman"/>
              </a:rPr>
              <a:t> </a:t>
            </a:r>
            <a:r>
              <a:rPr sz="2200" b="1" spc="-5" dirty="0">
                <a:solidFill>
                  <a:srgbClr val="595959"/>
                </a:solidFill>
                <a:latin typeface="Times New Roman"/>
                <a:cs typeface="Times New Roman"/>
              </a:rPr>
              <a:t>ordering</a:t>
            </a:r>
            <a:endParaRPr sz="2200">
              <a:latin typeface="Times New Roman"/>
              <a:cs typeface="Times New Roman"/>
            </a:endParaRPr>
          </a:p>
          <a:p>
            <a:pPr marL="71120">
              <a:lnSpc>
                <a:spcPct val="100000"/>
              </a:lnSpc>
              <a:spcBef>
                <a:spcPts val="8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Choose</a:t>
            </a:r>
            <a:r>
              <a:rPr sz="2000" dirty="0">
                <a:solidFill>
                  <a:srgbClr val="595959"/>
                </a:solidFill>
                <a:latin typeface="Times New Roman"/>
                <a:cs typeface="Times New Roman"/>
              </a:rPr>
              <a:t> </a:t>
            </a:r>
            <a:r>
              <a:rPr sz="2000" spc="-5" dirty="0">
                <a:solidFill>
                  <a:srgbClr val="595959"/>
                </a:solidFill>
                <a:latin typeface="Times New Roman"/>
                <a:cs typeface="Times New Roman"/>
              </a:rPr>
              <a:t>orderings that make neighboring</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sentences </a:t>
            </a:r>
            <a:r>
              <a:rPr sz="2000" spc="-25" dirty="0">
                <a:solidFill>
                  <a:srgbClr val="595959"/>
                </a:solidFill>
                <a:latin typeface="Times New Roman"/>
                <a:cs typeface="Times New Roman"/>
              </a:rPr>
              <a:t>similar.</a:t>
            </a:r>
            <a:endParaRPr sz="2000">
              <a:latin typeface="Times New Roman"/>
              <a:cs typeface="Times New Roman"/>
            </a:endParaRPr>
          </a:p>
          <a:p>
            <a:pPr marL="71120">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Choose orderings in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which</a:t>
            </a:r>
            <a:r>
              <a:rPr sz="2000" dirty="0">
                <a:solidFill>
                  <a:srgbClr val="595959"/>
                </a:solidFill>
                <a:latin typeface="Times New Roman"/>
                <a:cs typeface="Times New Roman"/>
              </a:rPr>
              <a:t> </a:t>
            </a:r>
            <a:r>
              <a:rPr sz="2000" spc="-5" dirty="0">
                <a:solidFill>
                  <a:srgbClr val="595959"/>
                </a:solidFill>
                <a:latin typeface="Times New Roman"/>
                <a:cs typeface="Times New Roman"/>
              </a:rPr>
              <a:t>neighboring</a:t>
            </a:r>
            <a:r>
              <a:rPr sz="2000" dirty="0">
                <a:solidFill>
                  <a:srgbClr val="595959"/>
                </a:solidFill>
                <a:latin typeface="Times New Roman"/>
                <a:cs typeface="Times New Roman"/>
              </a:rPr>
              <a:t> </a:t>
            </a:r>
            <a:r>
              <a:rPr sz="2000" spc="-5" dirty="0">
                <a:solidFill>
                  <a:srgbClr val="595959"/>
                </a:solidFill>
                <a:latin typeface="Times New Roman"/>
                <a:cs typeface="Times New Roman"/>
              </a:rPr>
              <a:t>sentences discuss</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same entity</a:t>
            </a:r>
            <a:r>
              <a:rPr sz="1800" spc="-5" dirty="0">
                <a:solidFill>
                  <a:srgbClr val="595959"/>
                </a:solidFill>
                <a:latin typeface="Times New Roman"/>
                <a:cs typeface="Times New Roman"/>
              </a:rPr>
              <a:t>.</a:t>
            </a:r>
            <a:endParaRPr sz="1800">
              <a:latin typeface="Times New Roman"/>
              <a:cs typeface="Times New Roman"/>
            </a:endParaRPr>
          </a:p>
          <a:p>
            <a:pPr marL="34290">
              <a:lnSpc>
                <a:spcPct val="100000"/>
              </a:lnSpc>
              <a:spcBef>
                <a:spcPts val="900"/>
              </a:spcBef>
            </a:pPr>
            <a:r>
              <a:rPr sz="2200" b="1" spc="-30" dirty="0">
                <a:solidFill>
                  <a:srgbClr val="595959"/>
                </a:solidFill>
                <a:latin typeface="Times New Roman"/>
                <a:cs typeface="Times New Roman"/>
              </a:rPr>
              <a:t>Topical</a:t>
            </a:r>
            <a:r>
              <a:rPr sz="2200" b="1" spc="-15" dirty="0">
                <a:solidFill>
                  <a:srgbClr val="595959"/>
                </a:solidFill>
                <a:latin typeface="Times New Roman"/>
                <a:cs typeface="Times New Roman"/>
              </a:rPr>
              <a:t> </a:t>
            </a:r>
            <a:r>
              <a:rPr sz="2200" b="1" spc="-5" dirty="0">
                <a:solidFill>
                  <a:srgbClr val="595959"/>
                </a:solidFill>
                <a:latin typeface="Times New Roman"/>
                <a:cs typeface="Times New Roman"/>
              </a:rPr>
              <a:t>ordering</a:t>
            </a:r>
            <a:endParaRPr sz="2200">
              <a:latin typeface="Times New Roman"/>
              <a:cs typeface="Times New Roman"/>
            </a:endParaRPr>
          </a:p>
          <a:p>
            <a:pPr marL="71120">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Learn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ordering</a:t>
            </a:r>
            <a:r>
              <a:rPr sz="2000" dirty="0">
                <a:solidFill>
                  <a:srgbClr val="595959"/>
                </a:solidFill>
                <a:latin typeface="Times New Roman"/>
                <a:cs typeface="Times New Roman"/>
              </a:rPr>
              <a:t> of</a:t>
            </a:r>
            <a:r>
              <a:rPr sz="2000" spc="-5" dirty="0">
                <a:solidFill>
                  <a:srgbClr val="595959"/>
                </a:solidFill>
                <a:latin typeface="Times New Roman"/>
                <a:cs typeface="Times New Roman"/>
              </a:rPr>
              <a:t> topics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source documents.</a:t>
            </a:r>
            <a:endParaRPr sz="2000">
              <a:latin typeface="Times New Roman"/>
              <a:cs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088890" cy="665480"/>
          </a:xfrm>
          <a:prstGeom prst="rect">
            <a:avLst/>
          </a:prstGeom>
        </p:spPr>
        <p:txBody>
          <a:bodyPr vert="horz" wrap="square" lIns="0" tIns="12700" rIns="0" bIns="0" rtlCol="0">
            <a:spAutoFit/>
          </a:bodyPr>
          <a:lstStyle/>
          <a:p>
            <a:pPr marL="12700">
              <a:lnSpc>
                <a:spcPct val="100000"/>
              </a:lnSpc>
              <a:spcBef>
                <a:spcPts val="100"/>
              </a:spcBef>
            </a:pPr>
            <a:r>
              <a:rPr spc="85" dirty="0"/>
              <a:t>Simplifying</a:t>
            </a:r>
            <a:r>
              <a:rPr spc="140" dirty="0"/>
              <a:t> </a:t>
            </a:r>
            <a:r>
              <a:rPr spc="80" dirty="0"/>
              <a:t>Sentences</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
        <p:nvSpPr>
          <p:cNvPr id="3" name="object 3"/>
          <p:cNvSpPr txBox="1"/>
          <p:nvPr/>
        </p:nvSpPr>
        <p:spPr>
          <a:xfrm>
            <a:off x="777095" y="1877437"/>
            <a:ext cx="7167880" cy="107442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Simplest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method: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Parse</a:t>
            </a:r>
            <a:r>
              <a:rPr sz="2200" dirty="0">
                <a:solidFill>
                  <a:srgbClr val="595959"/>
                </a:solidFill>
                <a:latin typeface="Times New Roman"/>
                <a:cs typeface="Times New Roman"/>
              </a:rPr>
              <a:t> </a:t>
            </a:r>
            <a:r>
              <a:rPr sz="2200" spc="-5" dirty="0">
                <a:solidFill>
                  <a:srgbClr val="595959"/>
                </a:solidFill>
                <a:latin typeface="Times New Roman"/>
                <a:cs typeface="Times New Roman"/>
              </a:rPr>
              <a:t>sentences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use</a:t>
            </a:r>
            <a:r>
              <a:rPr sz="2200" dirty="0">
                <a:solidFill>
                  <a:srgbClr val="595959"/>
                </a:solidFill>
                <a:latin typeface="Times New Roman"/>
                <a:cs typeface="Times New Roman"/>
              </a:rPr>
              <a:t> </a:t>
            </a:r>
            <a:r>
              <a:rPr sz="2200" spc="-5" dirty="0">
                <a:solidFill>
                  <a:srgbClr val="595959"/>
                </a:solidFill>
                <a:latin typeface="Times New Roman"/>
                <a:cs typeface="Times New Roman"/>
              </a:rPr>
              <a:t>rules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decide</a:t>
            </a:r>
            <a:r>
              <a:rPr sz="2200" dirty="0">
                <a:solidFill>
                  <a:srgbClr val="595959"/>
                </a:solidFill>
                <a:latin typeface="Times New Roman"/>
                <a:cs typeface="Times New Roman"/>
              </a:rPr>
              <a:t> </a:t>
            </a:r>
            <a:r>
              <a:rPr sz="2200" spc="-5" dirty="0">
                <a:solidFill>
                  <a:srgbClr val="595959"/>
                </a:solidFill>
                <a:latin typeface="Times New Roman"/>
                <a:cs typeface="Times New Roman"/>
              </a:rPr>
              <a:t>which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modifiers</a:t>
            </a:r>
            <a:r>
              <a:rPr sz="2200" spc="-15" dirty="0">
                <a:solidFill>
                  <a:srgbClr val="595959"/>
                </a:solidFill>
                <a:latin typeface="Times New Roman"/>
                <a:cs typeface="Times New Roman"/>
              </a:rPr>
              <a:t> </a:t>
            </a:r>
            <a:r>
              <a:rPr sz="2200" dirty="0">
                <a:solidFill>
                  <a:srgbClr val="595959"/>
                </a:solidFill>
                <a:latin typeface="Times New Roman"/>
                <a:cs typeface="Times New Roman"/>
              </a:rPr>
              <a:t>to </a:t>
            </a:r>
            <a:r>
              <a:rPr sz="2200" spc="-5" dirty="0">
                <a:solidFill>
                  <a:srgbClr val="595959"/>
                </a:solidFill>
                <a:latin typeface="Times New Roman"/>
                <a:cs typeface="Times New Roman"/>
              </a:rPr>
              <a:t>prune.</a:t>
            </a:r>
            <a:endParaRPr sz="2200">
              <a:latin typeface="Times New Roman"/>
              <a:cs typeface="Times New Roman"/>
            </a:endParaRPr>
          </a:p>
          <a:p>
            <a:pPr marL="49530">
              <a:lnSpc>
                <a:spcPct val="100000"/>
              </a:lnSpc>
              <a:spcBef>
                <a:spcPts val="76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More</a:t>
            </a:r>
            <a:r>
              <a:rPr sz="1800" spc="5" dirty="0">
                <a:solidFill>
                  <a:srgbClr val="595959"/>
                </a:solidFill>
                <a:latin typeface="Times New Roman"/>
                <a:cs typeface="Times New Roman"/>
              </a:rPr>
              <a:t> </a:t>
            </a:r>
            <a:r>
              <a:rPr sz="1800" spc="-15" dirty="0">
                <a:solidFill>
                  <a:srgbClr val="595959"/>
                </a:solidFill>
                <a:latin typeface="Times New Roman"/>
                <a:cs typeface="Times New Roman"/>
              </a:rPr>
              <a:t>recently,</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wide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variety</a:t>
            </a:r>
            <a:r>
              <a:rPr sz="1800" dirty="0">
                <a:solidFill>
                  <a:srgbClr val="595959"/>
                </a:solidFill>
                <a:latin typeface="Times New Roman"/>
                <a:cs typeface="Times New Roman"/>
              </a:rPr>
              <a:t> 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machine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learning</a:t>
            </a:r>
            <a:r>
              <a:rPr sz="1800" dirty="0">
                <a:solidFill>
                  <a:srgbClr val="595959"/>
                </a:solidFill>
                <a:latin typeface="Times New Roman"/>
                <a:cs typeface="Times New Roman"/>
              </a:rPr>
              <a:t> </a:t>
            </a:r>
            <a:r>
              <a:rPr sz="1800" spc="-5" dirty="0">
                <a:solidFill>
                  <a:srgbClr val="595959"/>
                </a:solidFill>
                <a:latin typeface="Times New Roman"/>
                <a:cs typeface="Times New Roman"/>
              </a:rPr>
              <a:t>methods</a:t>
            </a:r>
            <a:endParaRPr sz="1800">
              <a:latin typeface="Times New Roman"/>
              <a:cs typeface="Times New Roman"/>
            </a:endParaRPr>
          </a:p>
        </p:txBody>
      </p:sp>
      <p:graphicFrame>
        <p:nvGraphicFramePr>
          <p:cNvPr id="4" name="object 4"/>
          <p:cNvGraphicFramePr>
            <a:graphicFrameLocks noGrp="1"/>
          </p:cNvGraphicFramePr>
          <p:nvPr/>
        </p:nvGraphicFramePr>
        <p:xfrm>
          <a:off x="514783" y="3136783"/>
          <a:ext cx="8190230" cy="2579370"/>
        </p:xfrm>
        <a:graphic>
          <a:graphicData uri="http://schemas.openxmlformats.org/drawingml/2006/table">
            <a:tbl>
              <a:tblPr firstRow="1" bandRow="1">
                <a:tableStyleId>{2D5ABB26-0587-4C30-8999-92F81FD0307C}</a:tableStyleId>
              </a:tblPr>
              <a:tblGrid>
                <a:gridCol w="2523490">
                  <a:extLst>
                    <a:ext uri="{9D8B030D-6E8A-4147-A177-3AD203B41FA5}">
                      <a16:colId xmlns:a16="http://schemas.microsoft.com/office/drawing/2014/main" val="20000"/>
                    </a:ext>
                  </a:extLst>
                </a:gridCol>
                <a:gridCol w="5637529">
                  <a:extLst>
                    <a:ext uri="{9D8B030D-6E8A-4147-A177-3AD203B41FA5}">
                      <a16:colId xmlns:a16="http://schemas.microsoft.com/office/drawing/2014/main" val="20001"/>
                    </a:ext>
                  </a:extLst>
                </a:gridCol>
              </a:tblGrid>
              <a:tr h="579120">
                <a:tc>
                  <a:txBody>
                    <a:bodyPr/>
                    <a:lstStyle/>
                    <a:p>
                      <a:pPr marL="91440">
                        <a:lnSpc>
                          <a:spcPct val="100000"/>
                        </a:lnSpc>
                        <a:spcBef>
                          <a:spcPts val="1100"/>
                        </a:spcBef>
                      </a:pPr>
                      <a:r>
                        <a:rPr sz="1800" b="1" spc="-5" dirty="0">
                          <a:solidFill>
                            <a:srgbClr val="595959"/>
                          </a:solidFill>
                          <a:latin typeface="Times New Roman"/>
                          <a:cs typeface="Times New Roman"/>
                        </a:rPr>
                        <a:t>Appositives</a:t>
                      </a:r>
                      <a:endParaRPr sz="1800">
                        <a:latin typeface="Times New Roman"/>
                        <a:cs typeface="Times New Roman"/>
                      </a:endParaRPr>
                    </a:p>
                  </a:txBody>
                  <a:tcPr marL="0" marR="0" marT="13970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marR="410845">
                        <a:lnSpc>
                          <a:spcPct val="104200"/>
                        </a:lnSpc>
                        <a:spcBef>
                          <a:spcPts val="180"/>
                        </a:spcBef>
                      </a:pPr>
                      <a:r>
                        <a:rPr sz="1600" dirty="0">
                          <a:solidFill>
                            <a:srgbClr val="595959"/>
                          </a:solidFill>
                          <a:latin typeface="Times New Roman"/>
                          <a:cs typeface="Times New Roman"/>
                        </a:rPr>
                        <a:t>Rajam, </a:t>
                      </a:r>
                      <a:r>
                        <a:rPr sz="1600" strike="sngStrike" dirty="0">
                          <a:solidFill>
                            <a:srgbClr val="595959"/>
                          </a:solidFill>
                          <a:latin typeface="Times New Roman"/>
                          <a:cs typeface="Times New Roman"/>
                        </a:rPr>
                        <a:t>28, an artist </a:t>
                      </a:r>
                      <a:r>
                        <a:rPr sz="1600" strike="sngStrike" spc="-5" dirty="0">
                          <a:solidFill>
                            <a:srgbClr val="595959"/>
                          </a:solidFill>
                          <a:latin typeface="Times New Roman"/>
                          <a:cs typeface="Times New Roman"/>
                        </a:rPr>
                        <a:t>who was </a:t>
                      </a:r>
                      <a:r>
                        <a:rPr sz="1600" strike="sngStrike" dirty="0">
                          <a:solidFill>
                            <a:srgbClr val="595959"/>
                          </a:solidFill>
                          <a:latin typeface="Times New Roman"/>
                          <a:cs typeface="Times New Roman"/>
                        </a:rPr>
                        <a:t>living at the time in Philadelphia</a:t>
                      </a:r>
                      <a:r>
                        <a:rPr sz="1600" strike="noStrike" dirty="0">
                          <a:solidFill>
                            <a:srgbClr val="595959"/>
                          </a:solidFill>
                          <a:latin typeface="Times New Roman"/>
                          <a:cs typeface="Times New Roman"/>
                        </a:rPr>
                        <a:t>, </a:t>
                      </a:r>
                      <a:r>
                        <a:rPr sz="1600" strike="noStrike" spc="-385" dirty="0">
                          <a:solidFill>
                            <a:srgbClr val="595959"/>
                          </a:solidFill>
                          <a:latin typeface="Times New Roman"/>
                          <a:cs typeface="Times New Roman"/>
                        </a:rPr>
                        <a:t> </a:t>
                      </a:r>
                      <a:r>
                        <a:rPr sz="1600" strike="noStrike" dirty="0">
                          <a:solidFill>
                            <a:srgbClr val="595959"/>
                          </a:solidFill>
                          <a:latin typeface="Times New Roman"/>
                          <a:cs typeface="Times New Roman"/>
                        </a:rPr>
                        <a:t>found</a:t>
                      </a:r>
                      <a:r>
                        <a:rPr sz="1600" strike="noStrike" spc="-5" dirty="0">
                          <a:solidFill>
                            <a:srgbClr val="595959"/>
                          </a:solidFill>
                          <a:latin typeface="Times New Roman"/>
                          <a:cs typeface="Times New Roman"/>
                        </a:rPr>
                        <a:t> </a:t>
                      </a:r>
                      <a:r>
                        <a:rPr sz="1600" strike="noStrike" dirty="0">
                          <a:solidFill>
                            <a:srgbClr val="595959"/>
                          </a:solidFill>
                          <a:latin typeface="Times New Roman"/>
                          <a:cs typeface="Times New Roman"/>
                        </a:rPr>
                        <a:t>the inspiration in</a:t>
                      </a:r>
                      <a:r>
                        <a:rPr sz="1600" strike="noStrike" spc="-5" dirty="0">
                          <a:solidFill>
                            <a:srgbClr val="595959"/>
                          </a:solidFill>
                          <a:latin typeface="Times New Roman"/>
                          <a:cs typeface="Times New Roman"/>
                        </a:rPr>
                        <a:t> </a:t>
                      </a:r>
                      <a:r>
                        <a:rPr sz="1600" strike="noStrike" dirty="0">
                          <a:solidFill>
                            <a:srgbClr val="595959"/>
                          </a:solidFill>
                          <a:latin typeface="Times New Roman"/>
                          <a:cs typeface="Times New Roman"/>
                        </a:rPr>
                        <a:t>the back</a:t>
                      </a:r>
                      <a:r>
                        <a:rPr sz="1600" strike="noStrike" spc="-5" dirty="0">
                          <a:solidFill>
                            <a:srgbClr val="595959"/>
                          </a:solidFill>
                          <a:latin typeface="Times New Roman"/>
                          <a:cs typeface="Times New Roman"/>
                        </a:rPr>
                        <a:t> </a:t>
                      </a:r>
                      <a:r>
                        <a:rPr sz="1600" strike="noStrike" dirty="0">
                          <a:solidFill>
                            <a:srgbClr val="595959"/>
                          </a:solidFill>
                          <a:latin typeface="Times New Roman"/>
                          <a:cs typeface="Times New Roman"/>
                        </a:rPr>
                        <a:t>of city magazines.</a:t>
                      </a:r>
                      <a:endParaRPr sz="1600">
                        <a:latin typeface="Times New Roman"/>
                        <a:cs typeface="Times New Roman"/>
                      </a:endParaRPr>
                    </a:p>
                  </a:txBody>
                  <a:tcPr marL="0" marR="0" marT="2286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0"/>
                  </a:ext>
                </a:extLst>
              </a:tr>
              <a:tr h="579120">
                <a:tc>
                  <a:txBody>
                    <a:bodyPr/>
                    <a:lstStyle/>
                    <a:p>
                      <a:pPr marL="91440">
                        <a:lnSpc>
                          <a:spcPct val="100000"/>
                        </a:lnSpc>
                        <a:spcBef>
                          <a:spcPts val="1100"/>
                        </a:spcBef>
                      </a:pPr>
                      <a:r>
                        <a:rPr sz="1800" b="1" spc="-5" dirty="0">
                          <a:solidFill>
                            <a:srgbClr val="595959"/>
                          </a:solidFill>
                          <a:latin typeface="Times New Roman"/>
                          <a:cs typeface="Times New Roman"/>
                        </a:rPr>
                        <a:t>Attribution</a:t>
                      </a:r>
                      <a:r>
                        <a:rPr sz="1800" b="1" spc="-15" dirty="0">
                          <a:solidFill>
                            <a:srgbClr val="595959"/>
                          </a:solidFill>
                          <a:latin typeface="Times New Roman"/>
                          <a:cs typeface="Times New Roman"/>
                        </a:rPr>
                        <a:t> </a:t>
                      </a:r>
                      <a:r>
                        <a:rPr sz="1800" b="1" spc="-5" dirty="0">
                          <a:solidFill>
                            <a:srgbClr val="595959"/>
                          </a:solidFill>
                          <a:latin typeface="Times New Roman"/>
                          <a:cs typeface="Times New Roman"/>
                        </a:rPr>
                        <a:t>clauses</a:t>
                      </a:r>
                      <a:endParaRPr sz="1800">
                        <a:latin typeface="Times New Roman"/>
                        <a:cs typeface="Times New Roman"/>
                      </a:endParaRPr>
                    </a:p>
                  </a:txBody>
                  <a:tcPr marL="0" marR="0" marT="13970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marR="457834">
                        <a:lnSpc>
                          <a:spcPct val="104200"/>
                        </a:lnSpc>
                        <a:spcBef>
                          <a:spcPts val="180"/>
                        </a:spcBef>
                      </a:pPr>
                      <a:r>
                        <a:rPr sz="1600" dirty="0">
                          <a:solidFill>
                            <a:srgbClr val="595959"/>
                          </a:solidFill>
                          <a:latin typeface="Times New Roman"/>
                          <a:cs typeface="Times New Roman"/>
                        </a:rPr>
                        <a:t>Rebels agreed to talks with government </a:t>
                      </a:r>
                      <a:r>
                        <a:rPr sz="1600" spc="-5" dirty="0">
                          <a:solidFill>
                            <a:srgbClr val="595959"/>
                          </a:solidFill>
                          <a:latin typeface="Times New Roman"/>
                          <a:cs typeface="Times New Roman"/>
                        </a:rPr>
                        <a:t>officials, </a:t>
                      </a:r>
                      <a:r>
                        <a:rPr sz="1600" strike="sngStrike" dirty="0">
                          <a:solidFill>
                            <a:srgbClr val="595959"/>
                          </a:solidFill>
                          <a:latin typeface="Times New Roman"/>
                          <a:cs typeface="Times New Roman"/>
                        </a:rPr>
                        <a:t>international </a:t>
                      </a:r>
                      <a:r>
                        <a:rPr sz="1600" strike="noStrike" spc="-385" dirty="0">
                          <a:solidFill>
                            <a:srgbClr val="595959"/>
                          </a:solidFill>
                          <a:latin typeface="Times New Roman"/>
                          <a:cs typeface="Times New Roman"/>
                        </a:rPr>
                        <a:t> </a:t>
                      </a:r>
                      <a:r>
                        <a:rPr sz="1600" strike="sngStrike" dirty="0">
                          <a:solidFill>
                            <a:srgbClr val="595959"/>
                          </a:solidFill>
                          <a:latin typeface="Times New Roman"/>
                          <a:cs typeface="Times New Roman"/>
                        </a:rPr>
                        <a:t>observers</a:t>
                      </a:r>
                      <a:r>
                        <a:rPr sz="1600" strike="sngStrike" spc="-5" dirty="0">
                          <a:solidFill>
                            <a:srgbClr val="595959"/>
                          </a:solidFill>
                          <a:latin typeface="Times New Roman"/>
                          <a:cs typeface="Times New Roman"/>
                        </a:rPr>
                        <a:t> </a:t>
                      </a:r>
                      <a:r>
                        <a:rPr sz="1600" strike="sngStrike" dirty="0">
                          <a:solidFill>
                            <a:srgbClr val="595959"/>
                          </a:solidFill>
                          <a:latin typeface="Times New Roman"/>
                          <a:cs typeface="Times New Roman"/>
                        </a:rPr>
                        <a:t>said</a:t>
                      </a:r>
                      <a:r>
                        <a:rPr sz="1600" strike="sngStrike" spc="-30" dirty="0">
                          <a:solidFill>
                            <a:srgbClr val="595959"/>
                          </a:solidFill>
                          <a:latin typeface="Times New Roman"/>
                          <a:cs typeface="Times New Roman"/>
                        </a:rPr>
                        <a:t> </a:t>
                      </a:r>
                      <a:r>
                        <a:rPr sz="1600" strike="sngStrike" spc="-25" dirty="0">
                          <a:solidFill>
                            <a:srgbClr val="595959"/>
                          </a:solidFill>
                          <a:latin typeface="Times New Roman"/>
                          <a:cs typeface="Times New Roman"/>
                        </a:rPr>
                        <a:t>Tuesday.</a:t>
                      </a:r>
                      <a:endParaRPr sz="1600">
                        <a:latin typeface="Times New Roman"/>
                        <a:cs typeface="Times New Roman"/>
                      </a:endParaRPr>
                    </a:p>
                  </a:txBody>
                  <a:tcPr marL="0" marR="0" marT="2286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822960">
                <a:tc>
                  <a:txBody>
                    <a:bodyPr/>
                    <a:lstStyle/>
                    <a:p>
                      <a:pPr marL="91440" marR="201930">
                        <a:lnSpc>
                          <a:spcPct val="101899"/>
                        </a:lnSpc>
                        <a:spcBef>
                          <a:spcPts val="935"/>
                        </a:spcBef>
                      </a:pPr>
                      <a:r>
                        <a:rPr sz="1800" b="1" spc="-5" dirty="0">
                          <a:solidFill>
                            <a:srgbClr val="595959"/>
                          </a:solidFill>
                          <a:latin typeface="Times New Roman"/>
                          <a:cs typeface="Times New Roman"/>
                        </a:rPr>
                        <a:t>Prepositional phrases </a:t>
                      </a:r>
                      <a:r>
                        <a:rPr sz="1800" b="1" dirty="0">
                          <a:solidFill>
                            <a:srgbClr val="595959"/>
                          </a:solidFill>
                          <a:latin typeface="Times New Roman"/>
                          <a:cs typeface="Times New Roman"/>
                        </a:rPr>
                        <a:t> </a:t>
                      </a:r>
                      <a:r>
                        <a:rPr sz="1800" b="1" spc="-5" dirty="0">
                          <a:solidFill>
                            <a:srgbClr val="595959"/>
                          </a:solidFill>
                          <a:latin typeface="Times New Roman"/>
                          <a:cs typeface="Times New Roman"/>
                        </a:rPr>
                        <a:t>without</a:t>
                      </a:r>
                      <a:r>
                        <a:rPr sz="1800" b="1" spc="-20" dirty="0">
                          <a:solidFill>
                            <a:srgbClr val="595959"/>
                          </a:solidFill>
                          <a:latin typeface="Times New Roman"/>
                          <a:cs typeface="Times New Roman"/>
                        </a:rPr>
                        <a:t> </a:t>
                      </a:r>
                      <a:r>
                        <a:rPr sz="1800" b="1" spc="-5" dirty="0">
                          <a:solidFill>
                            <a:srgbClr val="595959"/>
                          </a:solidFill>
                          <a:latin typeface="Times New Roman"/>
                          <a:cs typeface="Times New Roman"/>
                        </a:rPr>
                        <a:t>named</a:t>
                      </a:r>
                      <a:r>
                        <a:rPr sz="1800" b="1" spc="-20" dirty="0">
                          <a:solidFill>
                            <a:srgbClr val="595959"/>
                          </a:solidFill>
                          <a:latin typeface="Times New Roman"/>
                          <a:cs typeface="Times New Roman"/>
                        </a:rPr>
                        <a:t> </a:t>
                      </a:r>
                      <a:r>
                        <a:rPr sz="1800" b="1" spc="-5" dirty="0">
                          <a:solidFill>
                            <a:srgbClr val="595959"/>
                          </a:solidFill>
                          <a:latin typeface="Times New Roman"/>
                          <a:cs typeface="Times New Roman"/>
                        </a:rPr>
                        <a:t>entities</a:t>
                      </a:r>
                      <a:endParaRPr sz="1800">
                        <a:latin typeface="Times New Roman"/>
                        <a:cs typeface="Times New Roman"/>
                      </a:endParaRPr>
                    </a:p>
                  </a:txBody>
                  <a:tcPr marL="0" marR="0" marT="11874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marR="240665">
                        <a:lnSpc>
                          <a:spcPct val="101600"/>
                        </a:lnSpc>
                        <a:spcBef>
                          <a:spcPts val="229"/>
                        </a:spcBef>
                      </a:pPr>
                      <a:r>
                        <a:rPr sz="1600" spc="-5" dirty="0">
                          <a:solidFill>
                            <a:srgbClr val="595959"/>
                          </a:solidFill>
                          <a:latin typeface="Times New Roman"/>
                          <a:cs typeface="Times New Roman"/>
                        </a:rPr>
                        <a:t>The </a:t>
                      </a:r>
                      <a:r>
                        <a:rPr sz="1600" dirty="0">
                          <a:solidFill>
                            <a:srgbClr val="595959"/>
                          </a:solidFill>
                          <a:latin typeface="Times New Roman"/>
                          <a:cs typeface="Times New Roman"/>
                        </a:rPr>
                        <a:t>commercial fishing restrictions in </a:t>
                      </a:r>
                      <a:r>
                        <a:rPr sz="1600" spc="-15" dirty="0">
                          <a:solidFill>
                            <a:srgbClr val="595959"/>
                          </a:solidFill>
                          <a:latin typeface="Times New Roman"/>
                          <a:cs typeface="Times New Roman"/>
                        </a:rPr>
                        <a:t>Washington </a:t>
                      </a:r>
                      <a:r>
                        <a:rPr sz="1600" dirty="0">
                          <a:solidFill>
                            <a:srgbClr val="595959"/>
                          </a:solidFill>
                          <a:latin typeface="Times New Roman"/>
                          <a:cs typeface="Times New Roman"/>
                        </a:rPr>
                        <a:t>will not be </a:t>
                      </a:r>
                      <a:r>
                        <a:rPr sz="1600" spc="5" dirty="0">
                          <a:solidFill>
                            <a:srgbClr val="595959"/>
                          </a:solidFill>
                          <a:latin typeface="Times New Roman"/>
                          <a:cs typeface="Times New Roman"/>
                        </a:rPr>
                        <a:t> </a:t>
                      </a:r>
                      <a:r>
                        <a:rPr sz="1600" dirty="0">
                          <a:solidFill>
                            <a:srgbClr val="595959"/>
                          </a:solidFill>
                          <a:latin typeface="Times New Roman"/>
                          <a:cs typeface="Times New Roman"/>
                        </a:rPr>
                        <a:t>lifted</a:t>
                      </a:r>
                      <a:r>
                        <a:rPr sz="1600" spc="-5" dirty="0">
                          <a:solidFill>
                            <a:srgbClr val="595959"/>
                          </a:solidFill>
                          <a:latin typeface="Times New Roman"/>
                          <a:cs typeface="Times New Roman"/>
                        </a:rPr>
                        <a:t> </a:t>
                      </a:r>
                      <a:r>
                        <a:rPr sz="1600" dirty="0">
                          <a:solidFill>
                            <a:srgbClr val="595959"/>
                          </a:solidFill>
                          <a:latin typeface="Times New Roman"/>
                          <a:cs typeface="Times New Roman"/>
                        </a:rPr>
                        <a:t>unless</a:t>
                      </a:r>
                      <a:r>
                        <a:rPr sz="1600" spc="-5" dirty="0">
                          <a:solidFill>
                            <a:srgbClr val="595959"/>
                          </a:solidFill>
                          <a:latin typeface="Times New Roman"/>
                          <a:cs typeface="Times New Roman"/>
                        </a:rPr>
                        <a:t> </a:t>
                      </a:r>
                      <a:r>
                        <a:rPr sz="1600" dirty="0">
                          <a:solidFill>
                            <a:srgbClr val="595959"/>
                          </a:solidFill>
                          <a:latin typeface="Times New Roman"/>
                          <a:cs typeface="Times New Roman"/>
                        </a:rPr>
                        <a:t>the salmon</a:t>
                      </a:r>
                      <a:r>
                        <a:rPr sz="1600" spc="-5" dirty="0">
                          <a:solidFill>
                            <a:srgbClr val="595959"/>
                          </a:solidFill>
                          <a:latin typeface="Times New Roman"/>
                          <a:cs typeface="Times New Roman"/>
                        </a:rPr>
                        <a:t> </a:t>
                      </a:r>
                      <a:r>
                        <a:rPr sz="1600" dirty="0">
                          <a:solidFill>
                            <a:srgbClr val="595959"/>
                          </a:solidFill>
                          <a:latin typeface="Times New Roman"/>
                          <a:cs typeface="Times New Roman"/>
                        </a:rPr>
                        <a:t>population increases</a:t>
                      </a:r>
                      <a:r>
                        <a:rPr sz="1600" spc="-5" dirty="0">
                          <a:solidFill>
                            <a:srgbClr val="595959"/>
                          </a:solidFill>
                          <a:latin typeface="Times New Roman"/>
                          <a:cs typeface="Times New Roman"/>
                        </a:rPr>
                        <a:t> </a:t>
                      </a:r>
                      <a:r>
                        <a:rPr sz="1600" dirty="0">
                          <a:solidFill>
                            <a:srgbClr val="595959"/>
                          </a:solidFill>
                          <a:latin typeface="Times New Roman"/>
                          <a:cs typeface="Times New Roman"/>
                        </a:rPr>
                        <a:t>[</a:t>
                      </a:r>
                      <a:r>
                        <a:rPr sz="1600" strike="sngStrike" dirty="0">
                          <a:solidFill>
                            <a:srgbClr val="595959"/>
                          </a:solidFill>
                          <a:latin typeface="Times New Roman"/>
                          <a:cs typeface="Times New Roman"/>
                        </a:rPr>
                        <a:t>PP</a:t>
                      </a:r>
                      <a:r>
                        <a:rPr sz="1600" strike="sngStrike" spc="-65" dirty="0">
                          <a:solidFill>
                            <a:srgbClr val="595959"/>
                          </a:solidFill>
                          <a:latin typeface="Times New Roman"/>
                          <a:cs typeface="Times New Roman"/>
                        </a:rPr>
                        <a:t> </a:t>
                      </a:r>
                      <a:r>
                        <a:rPr sz="1600" strike="sngStrike" dirty="0">
                          <a:solidFill>
                            <a:srgbClr val="595959"/>
                          </a:solidFill>
                          <a:latin typeface="Times New Roman"/>
                          <a:cs typeface="Times New Roman"/>
                        </a:rPr>
                        <a:t>to</a:t>
                      </a:r>
                      <a:r>
                        <a:rPr sz="1600" strike="sngStrike" spc="-5" dirty="0">
                          <a:solidFill>
                            <a:srgbClr val="595959"/>
                          </a:solidFill>
                          <a:latin typeface="Times New Roman"/>
                          <a:cs typeface="Times New Roman"/>
                        </a:rPr>
                        <a:t> </a:t>
                      </a:r>
                      <a:r>
                        <a:rPr sz="1600" strike="sngStrike" dirty="0">
                          <a:solidFill>
                            <a:srgbClr val="595959"/>
                          </a:solidFill>
                          <a:latin typeface="Times New Roman"/>
                          <a:cs typeface="Times New Roman"/>
                        </a:rPr>
                        <a:t>a sustainable </a:t>
                      </a:r>
                      <a:r>
                        <a:rPr sz="1600" strike="noStrike" spc="-385" dirty="0">
                          <a:solidFill>
                            <a:srgbClr val="595959"/>
                          </a:solidFill>
                          <a:latin typeface="Times New Roman"/>
                          <a:cs typeface="Times New Roman"/>
                        </a:rPr>
                        <a:t> </a:t>
                      </a:r>
                      <a:r>
                        <a:rPr sz="1600" strike="sngStrike" dirty="0">
                          <a:solidFill>
                            <a:srgbClr val="595959"/>
                          </a:solidFill>
                          <a:latin typeface="Times New Roman"/>
                          <a:cs typeface="Times New Roman"/>
                        </a:rPr>
                        <a:t>numbe</a:t>
                      </a:r>
                      <a:r>
                        <a:rPr sz="1600" strike="noStrike" dirty="0">
                          <a:solidFill>
                            <a:srgbClr val="595959"/>
                          </a:solidFill>
                          <a:latin typeface="Times New Roman"/>
                          <a:cs typeface="Times New Roman"/>
                        </a:rPr>
                        <a:t>r]]</a:t>
                      </a:r>
                      <a:endParaRPr sz="1600">
                        <a:latin typeface="Times New Roman"/>
                        <a:cs typeface="Times New Roman"/>
                      </a:endParaRPr>
                    </a:p>
                  </a:txBody>
                  <a:tcPr marL="0" marR="0" marT="2920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579120">
                <a:tc>
                  <a:txBody>
                    <a:bodyPr/>
                    <a:lstStyle/>
                    <a:p>
                      <a:pPr marL="91440">
                        <a:lnSpc>
                          <a:spcPct val="100000"/>
                        </a:lnSpc>
                        <a:spcBef>
                          <a:spcPts val="1100"/>
                        </a:spcBef>
                      </a:pPr>
                      <a:r>
                        <a:rPr sz="1800" b="1" spc="-5" dirty="0">
                          <a:solidFill>
                            <a:srgbClr val="595959"/>
                          </a:solidFill>
                          <a:latin typeface="Times New Roman"/>
                          <a:cs typeface="Times New Roman"/>
                        </a:rPr>
                        <a:t>Initial</a:t>
                      </a:r>
                      <a:r>
                        <a:rPr sz="1800" b="1" spc="-20" dirty="0">
                          <a:solidFill>
                            <a:srgbClr val="595959"/>
                          </a:solidFill>
                          <a:latin typeface="Times New Roman"/>
                          <a:cs typeface="Times New Roman"/>
                        </a:rPr>
                        <a:t> </a:t>
                      </a:r>
                      <a:r>
                        <a:rPr sz="1800" b="1" spc="-5" dirty="0">
                          <a:solidFill>
                            <a:srgbClr val="595959"/>
                          </a:solidFill>
                          <a:latin typeface="Times New Roman"/>
                          <a:cs typeface="Times New Roman"/>
                        </a:rPr>
                        <a:t>adverbials</a:t>
                      </a:r>
                      <a:endParaRPr sz="1800">
                        <a:latin typeface="Times New Roman"/>
                        <a:cs typeface="Times New Roman"/>
                      </a:endParaRPr>
                    </a:p>
                  </a:txBody>
                  <a:tcPr marL="0" marR="0" marT="13970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marR="393065">
                        <a:lnSpc>
                          <a:spcPct val="104200"/>
                        </a:lnSpc>
                        <a:spcBef>
                          <a:spcPts val="180"/>
                        </a:spcBef>
                      </a:pPr>
                      <a:r>
                        <a:rPr sz="1600" spc="-5" dirty="0">
                          <a:solidFill>
                            <a:srgbClr val="595959"/>
                          </a:solidFill>
                          <a:latin typeface="Times New Roman"/>
                          <a:cs typeface="Times New Roman"/>
                        </a:rPr>
                        <a:t>“</a:t>
                      </a:r>
                      <a:r>
                        <a:rPr sz="1600" strike="sngStrike" spc="-5" dirty="0">
                          <a:solidFill>
                            <a:srgbClr val="595959"/>
                          </a:solidFill>
                          <a:latin typeface="Times New Roman"/>
                          <a:cs typeface="Times New Roman"/>
                        </a:rPr>
                        <a:t>For </a:t>
                      </a:r>
                      <a:r>
                        <a:rPr sz="1600" strike="sngStrike" dirty="0">
                          <a:solidFill>
                            <a:srgbClr val="595959"/>
                          </a:solidFill>
                          <a:latin typeface="Times New Roman"/>
                          <a:cs typeface="Times New Roman"/>
                        </a:rPr>
                        <a:t>example</a:t>
                      </a:r>
                      <a:r>
                        <a:rPr sz="1600" strike="noStrike" dirty="0">
                          <a:solidFill>
                            <a:srgbClr val="595959"/>
                          </a:solidFill>
                          <a:latin typeface="Times New Roman"/>
                          <a:cs typeface="Times New Roman"/>
                        </a:rPr>
                        <a:t>”, </a:t>
                      </a:r>
                      <a:r>
                        <a:rPr sz="1600" strike="noStrike" spc="-5" dirty="0">
                          <a:solidFill>
                            <a:srgbClr val="595959"/>
                          </a:solidFill>
                          <a:latin typeface="Times New Roman"/>
                          <a:cs typeface="Times New Roman"/>
                        </a:rPr>
                        <a:t>“</a:t>
                      </a:r>
                      <a:r>
                        <a:rPr sz="1600" strike="sngStrike" spc="-5" dirty="0">
                          <a:solidFill>
                            <a:srgbClr val="595959"/>
                          </a:solidFill>
                          <a:latin typeface="Times New Roman"/>
                          <a:cs typeface="Times New Roman"/>
                        </a:rPr>
                        <a:t>On </a:t>
                      </a:r>
                      <a:r>
                        <a:rPr sz="1600" strike="sngStrike" dirty="0">
                          <a:solidFill>
                            <a:srgbClr val="595959"/>
                          </a:solidFill>
                          <a:latin typeface="Times New Roman"/>
                          <a:cs typeface="Times New Roman"/>
                        </a:rPr>
                        <a:t>the other hand</a:t>
                      </a:r>
                      <a:r>
                        <a:rPr sz="1600" strike="noStrike" dirty="0">
                          <a:solidFill>
                            <a:srgbClr val="595959"/>
                          </a:solidFill>
                          <a:latin typeface="Times New Roman"/>
                          <a:cs typeface="Times New Roman"/>
                        </a:rPr>
                        <a:t>”, </a:t>
                      </a:r>
                      <a:r>
                        <a:rPr sz="1600" strike="noStrike" spc="-5" dirty="0">
                          <a:solidFill>
                            <a:srgbClr val="595959"/>
                          </a:solidFill>
                          <a:latin typeface="Times New Roman"/>
                          <a:cs typeface="Times New Roman"/>
                        </a:rPr>
                        <a:t>“</a:t>
                      </a:r>
                      <a:r>
                        <a:rPr sz="1600" strike="sngStrike" spc="-5" dirty="0">
                          <a:solidFill>
                            <a:srgbClr val="595959"/>
                          </a:solidFill>
                          <a:latin typeface="Times New Roman"/>
                          <a:cs typeface="Times New Roman"/>
                        </a:rPr>
                        <a:t>As </a:t>
                      </a:r>
                      <a:r>
                        <a:rPr sz="1600" strike="sngStrike" dirty="0">
                          <a:solidFill>
                            <a:srgbClr val="595959"/>
                          </a:solidFill>
                          <a:latin typeface="Times New Roman"/>
                          <a:cs typeface="Times New Roman"/>
                        </a:rPr>
                        <a:t>a matter of fact</a:t>
                      </a:r>
                      <a:r>
                        <a:rPr sz="1600" strike="noStrike" dirty="0">
                          <a:solidFill>
                            <a:srgbClr val="595959"/>
                          </a:solidFill>
                          <a:latin typeface="Times New Roman"/>
                          <a:cs typeface="Times New Roman"/>
                        </a:rPr>
                        <a:t>”, </a:t>
                      </a:r>
                      <a:r>
                        <a:rPr sz="1600" strike="noStrike" spc="-10" dirty="0">
                          <a:solidFill>
                            <a:srgbClr val="595959"/>
                          </a:solidFill>
                          <a:latin typeface="Times New Roman"/>
                          <a:cs typeface="Times New Roman"/>
                        </a:rPr>
                        <a:t>“</a:t>
                      </a:r>
                      <a:r>
                        <a:rPr sz="1600" strike="sngStrike" spc="-10" dirty="0">
                          <a:solidFill>
                            <a:srgbClr val="595959"/>
                          </a:solidFill>
                          <a:latin typeface="Times New Roman"/>
                          <a:cs typeface="Times New Roman"/>
                        </a:rPr>
                        <a:t>At </a:t>
                      </a:r>
                      <a:r>
                        <a:rPr sz="1600" strike="noStrike" spc="-385" dirty="0">
                          <a:solidFill>
                            <a:srgbClr val="595959"/>
                          </a:solidFill>
                          <a:latin typeface="Times New Roman"/>
                          <a:cs typeface="Times New Roman"/>
                        </a:rPr>
                        <a:t> </a:t>
                      </a:r>
                      <a:r>
                        <a:rPr sz="1600" strike="sngStrike" dirty="0">
                          <a:solidFill>
                            <a:srgbClr val="595959"/>
                          </a:solidFill>
                          <a:latin typeface="Times New Roman"/>
                          <a:cs typeface="Times New Roman"/>
                        </a:rPr>
                        <a:t>this</a:t>
                      </a:r>
                      <a:r>
                        <a:rPr sz="1600" strike="sngStrike" spc="-5" dirty="0">
                          <a:solidFill>
                            <a:srgbClr val="595959"/>
                          </a:solidFill>
                          <a:latin typeface="Times New Roman"/>
                          <a:cs typeface="Times New Roman"/>
                        </a:rPr>
                        <a:t> </a:t>
                      </a:r>
                      <a:r>
                        <a:rPr sz="1600" strike="sngStrike" dirty="0">
                          <a:solidFill>
                            <a:srgbClr val="595959"/>
                          </a:solidFill>
                          <a:latin typeface="Times New Roman"/>
                          <a:cs typeface="Times New Roman"/>
                        </a:rPr>
                        <a:t>point</a:t>
                      </a:r>
                      <a:r>
                        <a:rPr sz="1600" strike="noStrike" dirty="0">
                          <a:solidFill>
                            <a:srgbClr val="595959"/>
                          </a:solidFill>
                          <a:latin typeface="Times New Roman"/>
                          <a:cs typeface="Times New Roman"/>
                        </a:rPr>
                        <a:t>”</a:t>
                      </a:r>
                      <a:endParaRPr sz="1600">
                        <a:latin typeface="Times New Roman"/>
                        <a:cs typeface="Times New Roman"/>
                      </a:endParaRPr>
                    </a:p>
                  </a:txBody>
                  <a:tcPr marL="0" marR="0" marT="2286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012815" cy="665480"/>
          </a:xfrm>
          <a:prstGeom prst="rect">
            <a:avLst/>
          </a:prstGeom>
        </p:spPr>
        <p:txBody>
          <a:bodyPr vert="horz" wrap="square" lIns="0" tIns="12700" rIns="0" bIns="0" rtlCol="0">
            <a:spAutoFit/>
          </a:bodyPr>
          <a:lstStyle/>
          <a:p>
            <a:pPr marL="12700">
              <a:lnSpc>
                <a:spcPct val="100000"/>
              </a:lnSpc>
              <a:spcBef>
                <a:spcPts val="100"/>
              </a:spcBef>
            </a:pPr>
            <a:r>
              <a:rPr spc="85" dirty="0"/>
              <a:t>Summarization</a:t>
            </a:r>
            <a:r>
              <a:rPr spc="155" dirty="0"/>
              <a:t> </a:t>
            </a:r>
            <a:r>
              <a:rPr spc="80" dirty="0"/>
              <a:t>Evaluation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270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a:latin typeface="Times New Roman"/>
              <a:cs typeface="Times New Roman"/>
            </a:endParaRPr>
          </a:p>
        </p:txBody>
      </p:sp>
      <p:sp>
        <p:nvSpPr>
          <p:cNvPr id="3" name="object 3"/>
          <p:cNvSpPr txBox="1"/>
          <p:nvPr/>
        </p:nvSpPr>
        <p:spPr>
          <a:xfrm>
            <a:off x="694624" y="1860939"/>
            <a:ext cx="7678420" cy="4389120"/>
          </a:xfrm>
          <a:prstGeom prst="rect">
            <a:avLst/>
          </a:prstGeom>
        </p:spPr>
        <p:txBody>
          <a:bodyPr vert="horz" wrap="square" lIns="0" tIns="12700" rIns="0" bIns="0" rtlCol="0">
            <a:spAutoFit/>
          </a:bodyPr>
          <a:lstStyle/>
          <a:p>
            <a:pPr marL="12700" marR="342900">
              <a:lnSpc>
                <a:spcPct val="100000"/>
              </a:lnSpc>
              <a:spcBef>
                <a:spcPts val="100"/>
              </a:spcBef>
            </a:pPr>
            <a:r>
              <a:rPr sz="2000" b="1" spc="-5" dirty="0">
                <a:solidFill>
                  <a:srgbClr val="595959"/>
                </a:solidFill>
                <a:latin typeface="Times New Roman"/>
                <a:cs typeface="Times New Roman"/>
              </a:rPr>
              <a:t>Extrinsic (task-based) evaluation: </a:t>
            </a:r>
            <a:r>
              <a:rPr sz="2000" spc="-5" dirty="0">
                <a:solidFill>
                  <a:srgbClr val="595959"/>
                </a:solidFill>
                <a:latin typeface="Times New Roman"/>
                <a:cs typeface="Times New Roman"/>
              </a:rPr>
              <a:t>humans are asked</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rate the </a:t>
            </a:r>
            <a:r>
              <a:rPr sz="2000" dirty="0">
                <a:solidFill>
                  <a:srgbClr val="595959"/>
                </a:solidFill>
                <a:latin typeface="Times New Roman"/>
                <a:cs typeface="Times New Roman"/>
              </a:rPr>
              <a:t> </a:t>
            </a:r>
            <a:r>
              <a:rPr sz="2000" spc="-10" dirty="0">
                <a:solidFill>
                  <a:srgbClr val="595959"/>
                </a:solidFill>
                <a:latin typeface="Times New Roman"/>
                <a:cs typeface="Times New Roman"/>
              </a:rPr>
              <a:t>summaries</a:t>
            </a:r>
            <a:r>
              <a:rPr sz="2000" spc="-5" dirty="0">
                <a:solidFill>
                  <a:srgbClr val="595959"/>
                </a:solidFill>
                <a:latin typeface="Times New Roman"/>
                <a:cs typeface="Times New Roman"/>
              </a:rPr>
              <a:t> according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how</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well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they</a:t>
            </a:r>
            <a:r>
              <a:rPr sz="2000" dirty="0">
                <a:solidFill>
                  <a:srgbClr val="595959"/>
                </a:solidFill>
                <a:latin typeface="Times New Roman"/>
                <a:cs typeface="Times New Roman"/>
              </a:rPr>
              <a:t> </a:t>
            </a:r>
            <a:r>
              <a:rPr sz="2000" spc="-5" dirty="0">
                <a:solidFill>
                  <a:srgbClr val="595959"/>
                </a:solidFill>
                <a:latin typeface="Times New Roman"/>
                <a:cs typeface="Times New Roman"/>
              </a:rPr>
              <a:t>are enabled</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perform</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specific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task</a:t>
            </a:r>
            <a:endParaRPr sz="2000">
              <a:latin typeface="Times New Roman"/>
              <a:cs typeface="Times New Roman"/>
            </a:endParaRPr>
          </a:p>
          <a:p>
            <a:pPr marL="12700">
              <a:lnSpc>
                <a:spcPct val="100000"/>
              </a:lnSpc>
              <a:spcBef>
                <a:spcPts val="800"/>
              </a:spcBef>
            </a:pPr>
            <a:r>
              <a:rPr sz="2000" b="1" spc="-5" dirty="0">
                <a:solidFill>
                  <a:srgbClr val="595959"/>
                </a:solidFill>
                <a:latin typeface="Times New Roman"/>
                <a:cs typeface="Times New Roman"/>
              </a:rPr>
              <a:t>Intrinsic</a:t>
            </a:r>
            <a:r>
              <a:rPr sz="2000" b="1" spc="-15" dirty="0">
                <a:solidFill>
                  <a:srgbClr val="595959"/>
                </a:solidFill>
                <a:latin typeface="Times New Roman"/>
                <a:cs typeface="Times New Roman"/>
              </a:rPr>
              <a:t> </a:t>
            </a:r>
            <a:r>
              <a:rPr sz="2000" b="1" spc="-5" dirty="0">
                <a:solidFill>
                  <a:srgbClr val="595959"/>
                </a:solidFill>
                <a:latin typeface="Times New Roman"/>
                <a:cs typeface="Times New Roman"/>
              </a:rPr>
              <a:t>(task-independent)</a:t>
            </a:r>
            <a:r>
              <a:rPr sz="2000" b="1" spc="-10" dirty="0">
                <a:solidFill>
                  <a:srgbClr val="595959"/>
                </a:solidFill>
                <a:latin typeface="Times New Roman"/>
                <a:cs typeface="Times New Roman"/>
              </a:rPr>
              <a:t> </a:t>
            </a:r>
            <a:r>
              <a:rPr sz="2000" b="1" spc="-5" dirty="0">
                <a:solidFill>
                  <a:srgbClr val="595959"/>
                </a:solidFill>
                <a:latin typeface="Times New Roman"/>
                <a:cs typeface="Times New Roman"/>
              </a:rPr>
              <a:t>evaluation</a:t>
            </a:r>
            <a:endParaRPr sz="2000">
              <a:latin typeface="Times New Roman"/>
              <a:cs typeface="Times New Roman"/>
            </a:endParaRPr>
          </a:p>
          <a:p>
            <a:pPr marL="49530">
              <a:lnSpc>
                <a:spcPct val="100000"/>
              </a:lnSpc>
              <a:spcBef>
                <a:spcPts val="5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Human</a:t>
            </a:r>
            <a:r>
              <a:rPr sz="1800" dirty="0">
                <a:solidFill>
                  <a:srgbClr val="595959"/>
                </a:solidFill>
                <a:latin typeface="Times New Roman"/>
                <a:cs typeface="Times New Roman"/>
              </a:rPr>
              <a:t> </a:t>
            </a:r>
            <a:r>
              <a:rPr sz="1800" spc="-5" dirty="0">
                <a:solidFill>
                  <a:srgbClr val="595959"/>
                </a:solidFill>
                <a:latin typeface="Times New Roman"/>
                <a:cs typeface="Times New Roman"/>
              </a:rPr>
              <a:t>judgments to</a:t>
            </a:r>
            <a:r>
              <a:rPr sz="1800" dirty="0">
                <a:solidFill>
                  <a:srgbClr val="595959"/>
                </a:solidFill>
                <a:latin typeface="Times New Roman"/>
                <a:cs typeface="Times New Roman"/>
              </a:rPr>
              <a:t> </a:t>
            </a:r>
            <a:r>
              <a:rPr sz="1800" spc="-5" dirty="0">
                <a:solidFill>
                  <a:srgbClr val="595959"/>
                </a:solidFill>
                <a:latin typeface="Times New Roman"/>
                <a:cs typeface="Times New Roman"/>
              </a:rPr>
              <a:t>rate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summaries</a:t>
            </a:r>
            <a:endParaRPr sz="1800">
              <a:latin typeface="Times New Roman"/>
              <a:cs typeface="Times New Roman"/>
            </a:endParaRPr>
          </a:p>
          <a:p>
            <a:pPr marL="49530">
              <a:lnSpc>
                <a:spcPct val="100000"/>
              </a:lnSpc>
              <a:spcBef>
                <a:spcPts val="34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ROUGE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(recall</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oriented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understudy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gisting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evaluation)</a:t>
            </a:r>
            <a:endParaRPr sz="1800">
              <a:latin typeface="Times New Roman"/>
              <a:cs typeface="Times New Roman"/>
            </a:endParaRPr>
          </a:p>
          <a:p>
            <a:pPr marL="231775">
              <a:lnSpc>
                <a:spcPct val="100000"/>
              </a:lnSpc>
              <a:spcBef>
                <a:spcPts val="3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Humans</a:t>
            </a:r>
            <a:r>
              <a:rPr sz="1800" dirty="0">
                <a:solidFill>
                  <a:srgbClr val="595959"/>
                </a:solidFill>
                <a:latin typeface="Times New Roman"/>
                <a:cs typeface="Times New Roman"/>
              </a:rPr>
              <a:t> </a:t>
            </a:r>
            <a:r>
              <a:rPr sz="1800" spc="-5" dirty="0">
                <a:solidFill>
                  <a:srgbClr val="595959"/>
                </a:solidFill>
                <a:latin typeface="Times New Roman"/>
                <a:cs typeface="Times New Roman"/>
              </a:rPr>
              <a:t>generate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summaries</a:t>
            </a:r>
            <a:r>
              <a:rPr sz="1800" dirty="0">
                <a:solidFill>
                  <a:srgbClr val="595959"/>
                </a:solidFill>
                <a:latin typeface="Times New Roman"/>
                <a:cs typeface="Times New Roman"/>
              </a:rPr>
              <a:t> for</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document</a:t>
            </a:r>
            <a:r>
              <a:rPr sz="1800" dirty="0">
                <a:solidFill>
                  <a:srgbClr val="595959"/>
                </a:solidFill>
                <a:latin typeface="Times New Roman"/>
                <a:cs typeface="Times New Roman"/>
              </a:rPr>
              <a:t> </a:t>
            </a:r>
            <a:r>
              <a:rPr sz="1800" spc="-5" dirty="0">
                <a:solidFill>
                  <a:srgbClr val="595959"/>
                </a:solidFill>
                <a:latin typeface="Times New Roman"/>
                <a:cs typeface="Times New Roman"/>
              </a:rPr>
              <a:t>collection.</a:t>
            </a:r>
            <a:endParaRPr sz="1800">
              <a:latin typeface="Times New Roman"/>
              <a:cs typeface="Times New Roman"/>
            </a:endParaRPr>
          </a:p>
          <a:p>
            <a:pPr marL="369570" marR="17145" indent="-137160">
              <a:lnSpc>
                <a:spcPct val="101899"/>
              </a:lnSpc>
              <a:spcBef>
                <a:spcPts val="195"/>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System-generated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summaries</a:t>
            </a:r>
            <a:r>
              <a:rPr sz="1800" dirty="0">
                <a:solidFill>
                  <a:srgbClr val="595959"/>
                </a:solidFill>
                <a:latin typeface="Times New Roman"/>
                <a:cs typeface="Times New Roman"/>
              </a:rPr>
              <a:t> are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rated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according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10" dirty="0">
                <a:solidFill>
                  <a:srgbClr val="595959"/>
                </a:solidFill>
                <a:latin typeface="Times New Roman"/>
                <a:cs typeface="Times New Roman"/>
              </a:rPr>
              <a:t> </a:t>
            </a:r>
            <a:r>
              <a:rPr sz="1800" dirty="0">
                <a:solidFill>
                  <a:srgbClr val="595959"/>
                </a:solidFill>
                <a:latin typeface="Times New Roman"/>
                <a:cs typeface="Times New Roman"/>
              </a:rPr>
              <a:t>how</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close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come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human-generated </a:t>
            </a:r>
            <a:r>
              <a:rPr sz="1800" spc="-20" dirty="0">
                <a:solidFill>
                  <a:srgbClr val="595959"/>
                </a:solidFill>
                <a:latin typeface="Times New Roman"/>
                <a:cs typeface="Times New Roman"/>
              </a:rPr>
              <a:t>summary.</a:t>
            </a:r>
            <a:endParaRPr sz="1800">
              <a:latin typeface="Times New Roman"/>
              <a:cs typeface="Times New Roman"/>
            </a:endParaRPr>
          </a:p>
          <a:p>
            <a:pPr marL="369570" marR="5080" indent="-137160">
              <a:lnSpc>
                <a:spcPct val="101899"/>
              </a:lnSpc>
              <a:spcBef>
                <a:spcPts val="200"/>
              </a:spcBef>
            </a:pPr>
            <a:r>
              <a:rPr sz="1800" spc="-10" dirty="0">
                <a:solidFill>
                  <a:srgbClr val="002060"/>
                </a:solidFill>
                <a:latin typeface="Impact"/>
                <a:cs typeface="Impact"/>
              </a:rPr>
              <a:t>­</a:t>
            </a:r>
            <a:r>
              <a:rPr sz="1800" spc="254" dirty="0">
                <a:solidFill>
                  <a:srgbClr val="002060"/>
                </a:solidFill>
                <a:latin typeface="Impact"/>
                <a:cs typeface="Impact"/>
              </a:rPr>
              <a:t> </a:t>
            </a:r>
            <a:r>
              <a:rPr sz="1800" spc="-5" dirty="0">
                <a:solidFill>
                  <a:srgbClr val="595959"/>
                </a:solidFill>
                <a:latin typeface="Times New Roman"/>
                <a:cs typeface="Times New Roman"/>
              </a:rPr>
              <a:t>Measures</a:t>
            </a:r>
            <a:r>
              <a:rPr sz="1800" spc="10" dirty="0">
                <a:solidFill>
                  <a:srgbClr val="595959"/>
                </a:solidFill>
                <a:latin typeface="Times New Roman"/>
                <a:cs typeface="Times New Roman"/>
              </a:rPr>
              <a:t> </a:t>
            </a:r>
            <a:r>
              <a:rPr sz="1800" dirty="0">
                <a:solidFill>
                  <a:srgbClr val="595959"/>
                </a:solidFill>
                <a:latin typeface="Times New Roman"/>
                <a:cs typeface="Times New Roman"/>
              </a:rPr>
              <a:t>have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included</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unigram</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overlap,</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bigram</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overlap,</a:t>
            </a:r>
            <a:r>
              <a:rPr sz="1800" spc="10" dirty="0">
                <a:solidFill>
                  <a:srgbClr val="595959"/>
                </a:solidFill>
                <a:latin typeface="Times New Roman"/>
                <a:cs typeface="Times New Roman"/>
              </a:rPr>
              <a:t> </a:t>
            </a:r>
            <a:r>
              <a:rPr sz="1800" dirty="0">
                <a:solidFill>
                  <a:srgbClr val="595959"/>
                </a:solidFill>
                <a:latin typeface="Times New Roman"/>
                <a:cs typeface="Times New Roman"/>
              </a:rPr>
              <a:t>and</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longest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common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subsequence.</a:t>
            </a:r>
            <a:endParaRPr sz="1800">
              <a:latin typeface="Times New Roman"/>
              <a:cs typeface="Times New Roman"/>
            </a:endParaRPr>
          </a:p>
          <a:p>
            <a:pPr marL="49530">
              <a:lnSpc>
                <a:spcPct val="100000"/>
              </a:lnSpc>
              <a:spcBef>
                <a:spcPts val="3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Pyramid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method</a:t>
            </a:r>
            <a:endParaRPr sz="1800">
              <a:latin typeface="Times New Roman"/>
              <a:cs typeface="Times New Roman"/>
            </a:endParaRPr>
          </a:p>
          <a:p>
            <a:pPr marL="369570" marR="537845" indent="-137160">
              <a:lnSpc>
                <a:spcPct val="101899"/>
              </a:lnSpc>
              <a:spcBef>
                <a:spcPts val="20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Humans</a:t>
            </a:r>
            <a:r>
              <a:rPr sz="1800" dirty="0">
                <a:solidFill>
                  <a:srgbClr val="595959"/>
                </a:solidFill>
                <a:latin typeface="Times New Roman"/>
                <a:cs typeface="Times New Roman"/>
              </a:rPr>
              <a:t> </a:t>
            </a:r>
            <a:r>
              <a:rPr sz="1800" spc="-5" dirty="0">
                <a:solidFill>
                  <a:srgbClr val="595959"/>
                </a:solidFill>
                <a:latin typeface="Times New Roman"/>
                <a:cs typeface="Times New Roman"/>
              </a:rPr>
              <a:t>identify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“units</a:t>
            </a:r>
            <a:r>
              <a:rPr sz="1800" dirty="0">
                <a:solidFill>
                  <a:srgbClr val="595959"/>
                </a:solidFill>
                <a:latin typeface="Times New Roman"/>
                <a:cs typeface="Times New Roman"/>
              </a:rPr>
              <a:t> of</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meaning,”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which</a:t>
            </a:r>
            <a:r>
              <a:rPr sz="1800" spc="5" dirty="0">
                <a:solidFill>
                  <a:srgbClr val="595959"/>
                </a:solidFill>
                <a:latin typeface="Times New Roman"/>
                <a:cs typeface="Times New Roman"/>
              </a:rPr>
              <a:t> </a:t>
            </a:r>
            <a:r>
              <a:rPr sz="1800" dirty="0">
                <a:solidFill>
                  <a:srgbClr val="595959"/>
                </a:solidFill>
                <a:latin typeface="Times New Roman"/>
                <a:cs typeface="Times New Roman"/>
              </a:rPr>
              <a:t>are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short</a:t>
            </a:r>
            <a:r>
              <a:rPr sz="1800" dirty="0">
                <a:solidFill>
                  <a:srgbClr val="595959"/>
                </a:solidFill>
                <a:latin typeface="Times New Roman"/>
                <a:cs typeface="Times New Roman"/>
              </a:rPr>
              <a:t> </a:t>
            </a:r>
            <a:r>
              <a:rPr sz="1800" spc="-5" dirty="0">
                <a:solidFill>
                  <a:srgbClr val="595959"/>
                </a:solidFill>
                <a:latin typeface="Times New Roman"/>
                <a:cs typeface="Times New Roman"/>
              </a:rPr>
              <a:t>phrases,</a:t>
            </a:r>
            <a:r>
              <a:rPr sz="1800" spc="10"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then</a:t>
            </a:r>
            <a:r>
              <a:rPr sz="1800" spc="10" dirty="0">
                <a:solidFill>
                  <a:srgbClr val="595959"/>
                </a:solidFill>
                <a:latin typeface="Times New Roman"/>
                <a:cs typeface="Times New Roman"/>
              </a:rPr>
              <a:t> </a:t>
            </a:r>
            <a:r>
              <a:rPr sz="1800" dirty="0">
                <a:solidFill>
                  <a:srgbClr val="595959"/>
                </a:solidFill>
                <a:latin typeface="Times New Roman"/>
                <a:cs typeface="Times New Roman"/>
              </a:rPr>
              <a:t>an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overlap measure</a:t>
            </a:r>
            <a:r>
              <a:rPr sz="1800" dirty="0">
                <a:solidFill>
                  <a:srgbClr val="595959"/>
                </a:solidFill>
                <a:latin typeface="Times New Roman"/>
                <a:cs typeface="Times New Roman"/>
              </a:rPr>
              <a:t> </a:t>
            </a:r>
            <a:r>
              <a:rPr sz="1800" spc="-5" dirty="0">
                <a:solidFill>
                  <a:srgbClr val="595959"/>
                </a:solidFill>
                <a:latin typeface="Times New Roman"/>
                <a:cs typeface="Times New Roman"/>
              </a:rPr>
              <a:t>is computed.</a:t>
            </a:r>
            <a:endParaRPr sz="1800">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1</a:t>
            </a:r>
            <a:endParaRPr dirty="0"/>
          </a:p>
        </p:txBody>
      </p:sp>
      <p:sp>
        <p:nvSpPr>
          <p:cNvPr id="3" name="object 3"/>
          <p:cNvSpPr txBox="1"/>
          <p:nvPr/>
        </p:nvSpPr>
        <p:spPr>
          <a:xfrm>
            <a:off x="759274" y="1980429"/>
            <a:ext cx="7927526" cy="4317913"/>
          </a:xfrm>
          <a:prstGeom prst="rect">
            <a:avLst/>
          </a:prstGeom>
        </p:spPr>
        <p:txBody>
          <a:bodyPr vert="horz" wrap="square" lIns="0" tIns="5080" rIns="0" bIns="0" rtlCol="0">
            <a:spAutoFit/>
          </a:bodyPr>
          <a:lstStyle/>
          <a:p>
            <a:pPr marL="0" algn="l" rtl="0" latinLnBrk="0">
              <a:spcBef>
                <a:spcPts val="0"/>
              </a:spcBef>
              <a:spcAft>
                <a:spcPts val="0"/>
              </a:spcAft>
            </a:pPr>
            <a:r>
              <a:rPr lang="en-US" sz="1400" dirty="0">
                <a:solidFill>
                  <a:srgbClr val="282828"/>
                </a:solidFill>
                <a:effectLst/>
                <a:latin typeface="arial" panose="020B0604020202020204" pitchFamily="34" charset="0"/>
              </a:rPr>
              <a:t>Download the Lab files located on BB in the folder: Lectures - Week 8.</a:t>
            </a:r>
            <a:endParaRPr lang="en-US" sz="1400" dirty="0">
              <a:effectLst/>
            </a:endParaRPr>
          </a:p>
          <a:p>
            <a:pPr marL="457200" algn="l" rtl="0" latinLnBrk="0">
              <a:spcBef>
                <a:spcPts val="600"/>
              </a:spcBef>
              <a:spcAft>
                <a:spcPts val="0"/>
              </a:spcAft>
            </a:pPr>
            <a:r>
              <a:rPr lang="en-US" sz="1400" dirty="0">
                <a:solidFill>
                  <a:srgbClr val="282828"/>
                </a:solidFill>
                <a:effectLst/>
                <a:latin typeface="arial" panose="020B0604020202020204" pitchFamily="34" charset="0"/>
              </a:rPr>
              <a:t>labweek9bigramposeval.txt</a:t>
            </a:r>
          </a:p>
          <a:p>
            <a:pPr marL="457200" algn="l" rtl="0" latinLnBrk="0">
              <a:spcAft>
                <a:spcPts val="0"/>
              </a:spcAft>
            </a:pPr>
            <a:r>
              <a:rPr lang="en-US" sz="1400" dirty="0">
                <a:solidFill>
                  <a:srgbClr val="282828"/>
                </a:solidFill>
                <a:effectLst/>
                <a:latin typeface="arial" panose="020B0604020202020204" pitchFamily="34" charset="0"/>
              </a:rPr>
              <a:t>lab1.bigramfeatures.doc</a:t>
            </a:r>
            <a:endParaRPr lang="en-US" sz="1400" dirty="0">
              <a:effectLst/>
            </a:endParaRPr>
          </a:p>
          <a:p>
            <a:pPr marL="457200" algn="l" rtl="0" latinLnBrk="0">
              <a:spcAft>
                <a:spcPts val="0"/>
              </a:spcAft>
            </a:pPr>
            <a:r>
              <a:rPr lang="en-US" sz="1400" dirty="0">
                <a:solidFill>
                  <a:srgbClr val="282828"/>
                </a:solidFill>
                <a:effectLst/>
                <a:latin typeface="arial" panose="020B0604020202020204" pitchFamily="34" charset="0"/>
              </a:rPr>
              <a:t>lab2.posfeatures.doc</a:t>
            </a:r>
            <a:endParaRPr lang="en-US" sz="1400" dirty="0">
              <a:effectLst/>
            </a:endParaRPr>
          </a:p>
          <a:p>
            <a:pPr marL="457200" algn="l" rtl="0" latinLnBrk="0">
              <a:spcAft>
                <a:spcPts val="0"/>
              </a:spcAft>
            </a:pPr>
            <a:r>
              <a:rPr lang="en-US" sz="1400" dirty="0">
                <a:solidFill>
                  <a:srgbClr val="282828"/>
                </a:solidFill>
                <a:effectLst/>
                <a:latin typeface="arial" panose="020B0604020202020204" pitchFamily="34" charset="0"/>
              </a:rPr>
              <a:t>lab3.crossvalidation.doc</a:t>
            </a:r>
          </a:p>
          <a:p>
            <a:pPr marL="457200" algn="l" rtl="0" latinLnBrk="0">
              <a:spcAft>
                <a:spcPts val="0"/>
              </a:spcAft>
            </a:pPr>
            <a:r>
              <a:rPr lang="en-US" sz="1400" dirty="0">
                <a:solidFill>
                  <a:srgbClr val="282828"/>
                </a:solidFill>
                <a:latin typeface="arial" panose="020B0604020202020204" pitchFamily="34" charset="0"/>
              </a:rPr>
              <a:t>lab4.evalmeasures.doc</a:t>
            </a:r>
            <a:endParaRPr lang="en-US" sz="1400" dirty="0">
              <a:effectLst/>
            </a:endParaRPr>
          </a:p>
          <a:p>
            <a:pPr marL="0" algn="l" rtl="0" latinLnBrk="0">
              <a:spcBef>
                <a:spcPts val="0"/>
              </a:spcBef>
              <a:spcAft>
                <a:spcPts val="0"/>
              </a:spcAft>
            </a:pPr>
            <a:endParaRPr lang="en-US" sz="1600" dirty="0">
              <a:solidFill>
                <a:srgbClr val="282828"/>
              </a:solidFill>
              <a:effectLst/>
              <a:latin typeface="arial" panose="020B0604020202020204" pitchFamily="34" charset="0"/>
            </a:endParaRPr>
          </a:p>
          <a:p>
            <a:pPr marL="0" algn="l" rtl="0" latinLnBrk="0">
              <a:spcBef>
                <a:spcPts val="0"/>
              </a:spcBef>
              <a:spcAft>
                <a:spcPts val="0"/>
              </a:spcAft>
            </a:pPr>
            <a:r>
              <a:rPr lang="en-US" sz="1400" dirty="0">
                <a:solidFill>
                  <a:srgbClr val="282828"/>
                </a:solidFill>
                <a:effectLst/>
                <a:latin typeface="arial" panose="020B0604020202020204" pitchFamily="34" charset="0"/>
              </a:rPr>
              <a:t>For this lab session, use the file</a:t>
            </a:r>
            <a:r>
              <a:rPr lang="en-US" sz="1400" i="1" dirty="0">
                <a:solidFill>
                  <a:srgbClr val="282828"/>
                </a:solidFill>
                <a:effectLst/>
                <a:latin typeface="arial" panose="020B0604020202020204" pitchFamily="34" charset="0"/>
              </a:rPr>
              <a:t>“labweek9bigramposeval.txt“  </a:t>
            </a:r>
            <a:r>
              <a:rPr lang="en-US" sz="1400" dirty="0">
                <a:solidFill>
                  <a:srgbClr val="282828"/>
                </a:solidFill>
                <a:effectLst/>
                <a:latin typeface="arial" panose="020B0604020202020204" pitchFamily="34" charset="0"/>
              </a:rPr>
              <a:t>to copy/paste the Python examples as you try them out</a:t>
            </a:r>
          </a:p>
          <a:p>
            <a:pPr marL="0" algn="l" rtl="0" latinLnBrk="0">
              <a:spcBef>
                <a:spcPts val="0"/>
              </a:spcBef>
              <a:spcAft>
                <a:spcPts val="0"/>
              </a:spcAft>
            </a:pPr>
            <a:endParaRPr lang="en-US" sz="1600" dirty="0">
              <a:effectLst/>
            </a:endParaRPr>
          </a:p>
          <a:p>
            <a:pPr marL="0" algn="l" rtl="0" latinLnBrk="0">
              <a:spcBef>
                <a:spcPts val="0"/>
              </a:spcBef>
              <a:spcAft>
                <a:spcPts val="0"/>
              </a:spcAft>
            </a:pPr>
            <a:r>
              <a:rPr lang="en-US" sz="1400" b="1" i="1" dirty="0">
                <a:effectLst/>
                <a:latin typeface="arial" panose="020B0604020202020204" pitchFamily="34" charset="0"/>
              </a:rPr>
              <a:t>Download the lab homework file: "Week 9 Lab Homework.docx" from BB (Lectures - Week 9).  Complete Option A or Option B as described in the document.</a:t>
            </a:r>
            <a:endParaRPr lang="en-US" sz="1400" dirty="0">
              <a:effectLst/>
            </a:endParaRPr>
          </a:p>
          <a:p>
            <a:pPr marL="0" algn="l" rtl="0" latinLnBrk="0">
              <a:spcBef>
                <a:spcPts val="0"/>
              </a:spcBef>
              <a:spcAft>
                <a:spcPts val="0"/>
              </a:spcAft>
            </a:pPr>
            <a:r>
              <a:rPr lang="en-US" sz="1400" dirty="0">
                <a:effectLst/>
                <a:latin typeface="arial" panose="020B0604020202020204" pitchFamily="34" charset="0"/>
              </a:rPr>
              <a:t>  </a:t>
            </a:r>
            <a:endParaRPr lang="en-US" sz="1400" dirty="0">
              <a:effectLst/>
            </a:endParaRPr>
          </a:p>
          <a:p>
            <a:pPr marL="0" marR="0" algn="l" rtl="0" latinLnBrk="0">
              <a:spcBef>
                <a:spcPts val="0"/>
              </a:spcBef>
              <a:spcAft>
                <a:spcPts val="0"/>
              </a:spcAft>
            </a:pPr>
            <a:r>
              <a:rPr lang="en-US" sz="1400" b="1" dirty="0">
                <a:solidFill>
                  <a:srgbClr val="282828"/>
                </a:solidFill>
                <a:effectLst/>
                <a:latin typeface="arial" panose="020B0604020202020204" pitchFamily="34" charset="0"/>
              </a:rPr>
              <a:t>Homework: </a:t>
            </a:r>
            <a:endParaRPr lang="en-US" sz="1400" dirty="0">
              <a:effectLst/>
            </a:endParaRPr>
          </a:p>
          <a:p>
            <a:pPr>
              <a:spcBef>
                <a:spcPts val="600"/>
              </a:spcBef>
            </a:pPr>
            <a:r>
              <a:rPr lang="en-US" sz="1400" dirty="0">
                <a:solidFill>
                  <a:srgbClr val="282828"/>
                </a:solidFill>
                <a:effectLst/>
                <a:latin typeface="Proxima Nova"/>
                <a:ea typeface="Times New Roman" panose="02020603050405020304" pitchFamily="18" charset="0"/>
              </a:rPr>
              <a:t>Submit a report summary that includes the baseline accuracy achieved with the one train/test split and the cross-validation accuracy with five-folds (and with ten folds if attempted).  Include any observations and lessons learned in your report.  In addition to the report summary, upload a copy of the python code you developed as part of this lab.</a:t>
            </a:r>
            <a:endParaRPr lang="en-US" sz="1400" dirty="0">
              <a:effectLst/>
              <a:latin typeface="Proxima Nova"/>
              <a:ea typeface="Times New Roman" panose="02020603050405020304" pitchFamily="18" charset="0"/>
            </a:endParaRPr>
          </a:p>
          <a:p>
            <a:pPr algn="l">
              <a:lnSpc>
                <a:spcPct val="150000"/>
              </a:lnSpc>
            </a:pPr>
            <a:endParaRPr lang="en-US" sz="1100" b="0" i="0" dirty="0">
              <a:solidFill>
                <a:srgbClr val="282828"/>
              </a:solidFill>
              <a:effectLst/>
              <a:latin typeface="Proxima Nova"/>
            </a:endParaRP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7381934" cy="320601"/>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2000" kern="0" spc="80" dirty="0"/>
              <a:t>Lab Session – Week 9: More Features &amp; Evaluation</a:t>
            </a:r>
          </a:p>
        </p:txBody>
      </p:sp>
      <p:sp>
        <p:nvSpPr>
          <p:cNvPr id="6" name="object 3">
            <a:extLst>
              <a:ext uri="{FF2B5EF4-FFF2-40B4-BE49-F238E27FC236}">
                <a16:creationId xmlns:a16="http://schemas.microsoft.com/office/drawing/2014/main" id="{54BE24A7-5869-4F32-9A22-C95E6A9D4CD1}"/>
              </a:ext>
            </a:extLst>
          </p:cNvPr>
          <p:cNvSpPr txBox="1"/>
          <p:nvPr/>
        </p:nvSpPr>
        <p:spPr>
          <a:xfrm>
            <a:off x="759274" y="1460983"/>
            <a:ext cx="7337046" cy="312906"/>
          </a:xfrm>
          <a:prstGeom prst="rect">
            <a:avLst/>
          </a:prstGeom>
        </p:spPr>
        <p:txBody>
          <a:bodyPr vert="horz" wrap="square" lIns="0" tIns="5080" rIns="0" bIns="0" rtlCol="0">
            <a:spAutoFit/>
          </a:bodyPr>
          <a:lstStyle/>
          <a:p>
            <a:pPr algn="l"/>
            <a:r>
              <a:rPr lang="en-US" sz="2000" b="0" i="0" dirty="0">
                <a:solidFill>
                  <a:srgbClr val="FF0000"/>
                </a:solidFill>
                <a:effectLst/>
                <a:latin typeface="Proxima Nova"/>
              </a:rPr>
              <a:t>Lab Homework</a:t>
            </a:r>
          </a:p>
        </p:txBody>
      </p:sp>
    </p:spTree>
    <p:extLst>
      <p:ext uri="{BB962C8B-B14F-4D97-AF65-F5344CB8AC3E}">
        <p14:creationId xmlns:p14="http://schemas.microsoft.com/office/powerpoint/2010/main" val="354022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23410" cy="665480"/>
          </a:xfrm>
          <a:prstGeom prst="rect">
            <a:avLst/>
          </a:prstGeom>
        </p:spPr>
        <p:txBody>
          <a:bodyPr vert="horz" wrap="square" lIns="0" tIns="12700" rIns="0" bIns="0" rtlCol="0">
            <a:spAutoFit/>
          </a:bodyPr>
          <a:lstStyle/>
          <a:p>
            <a:pPr marL="12700">
              <a:lnSpc>
                <a:spcPct val="100000"/>
              </a:lnSpc>
              <a:spcBef>
                <a:spcPts val="100"/>
              </a:spcBef>
            </a:pPr>
            <a:r>
              <a:rPr spc="80" dirty="0"/>
              <a:t>Relation</a:t>
            </a:r>
            <a:r>
              <a:rPr spc="120" dirty="0"/>
              <a:t> </a:t>
            </a:r>
            <a:r>
              <a:rPr spc="95" dirty="0"/>
              <a:t>Extraction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8</a:t>
            </a:fld>
            <a:endParaRPr dirty="0"/>
          </a:p>
        </p:txBody>
      </p:sp>
      <p:sp>
        <p:nvSpPr>
          <p:cNvPr id="3" name="object 3"/>
          <p:cNvSpPr txBox="1"/>
          <p:nvPr/>
        </p:nvSpPr>
        <p:spPr>
          <a:xfrm>
            <a:off x="876478" y="1856220"/>
            <a:ext cx="7070090" cy="4085590"/>
          </a:xfrm>
          <a:prstGeom prst="rect">
            <a:avLst/>
          </a:prstGeom>
        </p:spPr>
        <p:txBody>
          <a:bodyPr vert="horz" wrap="square" lIns="0" tIns="5080" rIns="0" bIns="0" rtlCol="0">
            <a:spAutoFit/>
          </a:bodyPr>
          <a:lstStyle/>
          <a:p>
            <a:pPr marL="12700" marR="60960">
              <a:lnSpc>
                <a:spcPct val="102299"/>
              </a:lnSpc>
              <a:spcBef>
                <a:spcPts val="40"/>
              </a:spcBef>
            </a:pPr>
            <a:r>
              <a:rPr sz="2200" spc="-5" dirty="0">
                <a:solidFill>
                  <a:srgbClr val="595959"/>
                </a:solidFill>
                <a:latin typeface="Times New Roman"/>
                <a:cs typeface="Times New Roman"/>
              </a:rPr>
              <a:t>Basic task:</a:t>
            </a:r>
            <a:r>
              <a:rPr sz="2200" spc="5" dirty="0">
                <a:solidFill>
                  <a:srgbClr val="595959"/>
                </a:solidFill>
                <a:latin typeface="Times New Roman"/>
                <a:cs typeface="Times New Roman"/>
              </a:rPr>
              <a:t> </a:t>
            </a:r>
            <a:r>
              <a:rPr sz="2200" dirty="0">
                <a:solidFill>
                  <a:srgbClr val="595959"/>
                </a:solidFill>
                <a:latin typeface="Times New Roman"/>
                <a:cs typeface="Times New Roman"/>
              </a:rPr>
              <a:t>Find </a:t>
            </a:r>
            <a:r>
              <a:rPr sz="2200" spc="-5" dirty="0">
                <a:solidFill>
                  <a:srgbClr val="595959"/>
                </a:solidFill>
                <a:latin typeface="Times New Roman"/>
                <a:cs typeface="Times New Roman"/>
              </a:rPr>
              <a:t>all</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i="1" spc="-5" dirty="0">
                <a:solidFill>
                  <a:srgbClr val="595959"/>
                </a:solidFill>
                <a:latin typeface="Times New Roman"/>
                <a:cs typeface="Times New Roman"/>
              </a:rPr>
              <a:t>classifiable </a:t>
            </a:r>
            <a:r>
              <a:rPr sz="2200" spc="-5" dirty="0">
                <a:solidFill>
                  <a:srgbClr val="595959"/>
                </a:solidFill>
                <a:latin typeface="Times New Roman"/>
                <a:cs typeface="Times New Roman"/>
              </a:rPr>
              <a:t>relations among</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named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entities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 a</a:t>
            </a:r>
            <a:r>
              <a:rPr sz="2200" spc="-5" dirty="0">
                <a:solidFill>
                  <a:srgbClr val="595959"/>
                </a:solidFill>
                <a:latin typeface="Times New Roman"/>
                <a:cs typeface="Times New Roman"/>
              </a:rPr>
              <a:t> text</a:t>
            </a:r>
            <a:r>
              <a:rPr sz="2200" dirty="0">
                <a:solidFill>
                  <a:srgbClr val="595959"/>
                </a:solidFill>
                <a:latin typeface="Times New Roman"/>
                <a:cs typeface="Times New Roman"/>
              </a:rPr>
              <a:t> </a:t>
            </a:r>
            <a:r>
              <a:rPr sz="2200" spc="-5" dirty="0">
                <a:solidFill>
                  <a:srgbClr val="595959"/>
                </a:solidFill>
                <a:latin typeface="Times New Roman"/>
                <a:cs typeface="Times New Roman"/>
              </a:rPr>
              <a:t>(populate </a:t>
            </a:r>
            <a:r>
              <a:rPr sz="2200" dirty="0">
                <a:solidFill>
                  <a:srgbClr val="595959"/>
                </a:solidFill>
                <a:latin typeface="Times New Roman"/>
                <a:cs typeface="Times New Roman"/>
              </a:rPr>
              <a:t>a</a:t>
            </a:r>
            <a:r>
              <a:rPr sz="2200" spc="-5" dirty="0">
                <a:solidFill>
                  <a:srgbClr val="595959"/>
                </a:solidFill>
                <a:latin typeface="Times New Roman"/>
                <a:cs typeface="Times New Roman"/>
              </a:rPr>
              <a:t> database).</a:t>
            </a:r>
            <a:endParaRPr sz="2200">
              <a:latin typeface="Times New Roman"/>
              <a:cs typeface="Times New Roman"/>
            </a:endParaRPr>
          </a:p>
          <a:p>
            <a:pPr marL="49530">
              <a:lnSpc>
                <a:spcPct val="100000"/>
              </a:lnSpc>
              <a:spcBef>
                <a:spcPts val="5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Employs (e.g.,</a:t>
            </a:r>
            <a:r>
              <a:rPr sz="2000" dirty="0">
                <a:solidFill>
                  <a:srgbClr val="595959"/>
                </a:solidFill>
                <a:latin typeface="Times New Roman"/>
                <a:cs typeface="Times New Roman"/>
              </a:rPr>
              <a:t> </a:t>
            </a:r>
            <a:r>
              <a:rPr sz="2000" spc="-5" dirty="0">
                <a:solidFill>
                  <a:srgbClr val="595959"/>
                </a:solidFill>
                <a:latin typeface="Times New Roman"/>
                <a:cs typeface="Times New Roman"/>
              </a:rPr>
              <a:t>{&lt;American,</a:t>
            </a:r>
            <a:r>
              <a:rPr sz="2000" spc="-40" dirty="0">
                <a:solidFill>
                  <a:srgbClr val="595959"/>
                </a:solidFill>
                <a:latin typeface="Times New Roman"/>
                <a:cs typeface="Times New Roman"/>
              </a:rPr>
              <a:t> </a:t>
            </a:r>
            <a:r>
              <a:rPr sz="2000" spc="-30" dirty="0">
                <a:solidFill>
                  <a:srgbClr val="595959"/>
                </a:solidFill>
                <a:latin typeface="Times New Roman"/>
                <a:cs typeface="Times New Roman"/>
              </a:rPr>
              <a:t>Tim</a:t>
            </a:r>
            <a:r>
              <a:rPr sz="2000" spc="-45" dirty="0">
                <a:solidFill>
                  <a:srgbClr val="595959"/>
                </a:solidFill>
                <a:latin typeface="Times New Roman"/>
                <a:cs typeface="Times New Roman"/>
              </a:rPr>
              <a:t> </a:t>
            </a:r>
            <a:r>
              <a:rPr sz="2000" spc="-30" dirty="0">
                <a:solidFill>
                  <a:srgbClr val="595959"/>
                </a:solidFill>
                <a:latin typeface="Times New Roman"/>
                <a:cs typeface="Times New Roman"/>
              </a:rPr>
              <a:t>Wagner&gt;</a:t>
            </a:r>
            <a:r>
              <a:rPr sz="2000" spc="-5" dirty="0">
                <a:solidFill>
                  <a:srgbClr val="595959"/>
                </a:solidFill>
                <a:latin typeface="Times New Roman"/>
                <a:cs typeface="Times New Roman"/>
              </a:rPr>
              <a:t> </a:t>
            </a:r>
            <a:r>
              <a:rPr sz="2000" dirty="0">
                <a:solidFill>
                  <a:srgbClr val="595959"/>
                </a:solidFill>
                <a:latin typeface="Times New Roman"/>
                <a:cs typeface="Times New Roman"/>
              </a:rPr>
              <a:t>})</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Part-of (e.g.,</a:t>
            </a:r>
            <a:r>
              <a:rPr sz="2000" dirty="0">
                <a:solidFill>
                  <a:srgbClr val="595959"/>
                </a:solidFill>
                <a:latin typeface="Times New Roman"/>
                <a:cs typeface="Times New Roman"/>
              </a:rPr>
              <a:t> </a:t>
            </a:r>
            <a:r>
              <a:rPr sz="2000" spc="-5" dirty="0">
                <a:solidFill>
                  <a:srgbClr val="595959"/>
                </a:solidFill>
                <a:latin typeface="Times New Roman"/>
                <a:cs typeface="Times New Roman"/>
              </a:rPr>
              <a:t>{&lt;United, </a:t>
            </a:r>
            <a:r>
              <a:rPr sz="2000" dirty="0">
                <a:solidFill>
                  <a:srgbClr val="595959"/>
                </a:solidFill>
                <a:latin typeface="Times New Roman"/>
                <a:cs typeface="Times New Roman"/>
              </a:rPr>
              <a:t>UAL&gt;, </a:t>
            </a:r>
            <a:r>
              <a:rPr sz="2000" spc="-5" dirty="0">
                <a:solidFill>
                  <a:srgbClr val="595959"/>
                </a:solidFill>
                <a:latin typeface="Times New Roman"/>
                <a:cs typeface="Times New Roman"/>
              </a:rPr>
              <a:t>{American,</a:t>
            </a:r>
            <a:r>
              <a:rPr sz="2000" spc="-110" dirty="0">
                <a:solidFill>
                  <a:srgbClr val="595959"/>
                </a:solidFill>
                <a:latin typeface="Times New Roman"/>
                <a:cs typeface="Times New Roman"/>
              </a:rPr>
              <a:t> </a:t>
            </a:r>
            <a:r>
              <a:rPr sz="2000" dirty="0">
                <a:solidFill>
                  <a:srgbClr val="595959"/>
                </a:solidFill>
                <a:latin typeface="Times New Roman"/>
                <a:cs typeface="Times New Roman"/>
              </a:rPr>
              <a:t>AMR} </a:t>
            </a:r>
            <a:r>
              <a:rPr sz="2000" spc="-5" dirty="0">
                <a:solidFill>
                  <a:srgbClr val="595959"/>
                </a:solidFill>
                <a:latin typeface="Times New Roman"/>
                <a:cs typeface="Times New Roman"/>
              </a:rPr>
              <a:t>&gt;)</a:t>
            </a:r>
            <a:endParaRPr sz="2000">
              <a:latin typeface="Times New Roman"/>
              <a:cs typeface="Times New Roman"/>
            </a:endParaRPr>
          </a:p>
          <a:p>
            <a:pPr marL="12700" marR="5080">
              <a:lnSpc>
                <a:spcPct val="100000"/>
              </a:lnSpc>
              <a:spcBef>
                <a:spcPts val="1465"/>
              </a:spcBef>
            </a:pPr>
            <a:r>
              <a:rPr sz="2000" dirty="0">
                <a:solidFill>
                  <a:srgbClr val="595959"/>
                </a:solidFill>
                <a:latin typeface="Times New Roman"/>
                <a:cs typeface="Times New Roman"/>
              </a:rPr>
              <a:t>CHICAGO </a:t>
            </a:r>
            <a:r>
              <a:rPr sz="2000" spc="-5" dirty="0">
                <a:solidFill>
                  <a:srgbClr val="595959"/>
                </a:solidFill>
                <a:latin typeface="Times New Roman"/>
                <a:cs typeface="Times New Roman"/>
              </a:rPr>
              <a:t>(AP): Citing high fuel prices, United Airlines said Friday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it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has increased</a:t>
            </a:r>
            <a:r>
              <a:rPr sz="2000" dirty="0">
                <a:solidFill>
                  <a:srgbClr val="595959"/>
                </a:solidFill>
                <a:latin typeface="Times New Roman"/>
                <a:cs typeface="Times New Roman"/>
              </a:rPr>
              <a:t> </a:t>
            </a:r>
            <a:r>
              <a:rPr sz="2000" spc="-5" dirty="0">
                <a:solidFill>
                  <a:srgbClr val="595959"/>
                </a:solidFill>
                <a:latin typeface="Times New Roman"/>
                <a:cs typeface="Times New Roman"/>
              </a:rPr>
              <a:t>fares </a:t>
            </a:r>
            <a:r>
              <a:rPr sz="2000" dirty="0">
                <a:solidFill>
                  <a:srgbClr val="595959"/>
                </a:solidFill>
                <a:latin typeface="Times New Roman"/>
                <a:cs typeface="Times New Roman"/>
              </a:rPr>
              <a:t>by $6 </a:t>
            </a:r>
            <a:r>
              <a:rPr sz="2000" spc="-5" dirty="0">
                <a:solidFill>
                  <a:srgbClr val="595959"/>
                </a:solidFill>
                <a:latin typeface="Times New Roman"/>
                <a:cs typeface="Times New Roman"/>
              </a:rPr>
              <a:t>per round</a:t>
            </a:r>
            <a:r>
              <a:rPr sz="2000" dirty="0">
                <a:solidFill>
                  <a:srgbClr val="595959"/>
                </a:solidFill>
                <a:latin typeface="Times New Roman"/>
                <a:cs typeface="Times New Roman"/>
              </a:rPr>
              <a:t> </a:t>
            </a:r>
            <a:r>
              <a:rPr sz="2000" spc="-10" dirty="0">
                <a:solidFill>
                  <a:srgbClr val="595959"/>
                </a:solidFill>
                <a:latin typeface="Times New Roman"/>
                <a:cs typeface="Times New Roman"/>
              </a:rPr>
              <a:t>trip</a:t>
            </a:r>
            <a:r>
              <a:rPr sz="2000" dirty="0">
                <a:solidFill>
                  <a:srgbClr val="595959"/>
                </a:solidFill>
                <a:latin typeface="Times New Roman"/>
                <a:cs typeface="Times New Roman"/>
              </a:rPr>
              <a:t> on</a:t>
            </a:r>
            <a:r>
              <a:rPr sz="2000" spc="-5" dirty="0">
                <a:solidFill>
                  <a:srgbClr val="595959"/>
                </a:solidFill>
                <a:latin typeface="Times New Roman"/>
                <a:cs typeface="Times New Roman"/>
              </a:rPr>
              <a:t> flights to</a:t>
            </a:r>
            <a:r>
              <a:rPr sz="2000" dirty="0">
                <a:solidFill>
                  <a:srgbClr val="595959"/>
                </a:solidFill>
                <a:latin typeface="Times New Roman"/>
                <a:cs typeface="Times New Roman"/>
              </a:rPr>
              <a:t> </a:t>
            </a:r>
            <a:r>
              <a:rPr sz="2000" spc="-5" dirty="0">
                <a:solidFill>
                  <a:srgbClr val="595959"/>
                </a:solidFill>
                <a:latin typeface="Times New Roman"/>
                <a:cs typeface="Times New Roman"/>
              </a:rPr>
              <a:t>some </a:t>
            </a:r>
            <a:r>
              <a:rPr sz="2000" spc="-10" dirty="0">
                <a:solidFill>
                  <a:srgbClr val="595959"/>
                </a:solidFill>
                <a:latin typeface="Times New Roman"/>
                <a:cs typeface="Times New Roman"/>
              </a:rPr>
              <a:t>cities </a:t>
            </a:r>
            <a:r>
              <a:rPr sz="2000" spc="-5" dirty="0">
                <a:solidFill>
                  <a:srgbClr val="595959"/>
                </a:solidFill>
                <a:latin typeface="Times New Roman"/>
                <a:cs typeface="Times New Roman"/>
              </a:rPr>
              <a:t> also served </a:t>
            </a:r>
            <a:r>
              <a:rPr sz="2000" dirty="0">
                <a:solidFill>
                  <a:srgbClr val="595959"/>
                </a:solidFill>
                <a:latin typeface="Times New Roman"/>
                <a:cs typeface="Times New Roman"/>
              </a:rPr>
              <a:t>by</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lower-cost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carriers.</a:t>
            </a:r>
            <a:r>
              <a:rPr sz="2000" spc="-110" dirty="0">
                <a:solidFill>
                  <a:srgbClr val="595959"/>
                </a:solidFill>
                <a:latin typeface="Times New Roman"/>
                <a:cs typeface="Times New Roman"/>
              </a:rPr>
              <a:t> </a:t>
            </a:r>
            <a:r>
              <a:rPr sz="2000" spc="-5" dirty="0">
                <a:solidFill>
                  <a:srgbClr val="6AA84F"/>
                </a:solidFill>
                <a:latin typeface="Times New Roman"/>
                <a:cs typeface="Times New Roman"/>
              </a:rPr>
              <a:t>American</a:t>
            </a:r>
            <a:r>
              <a:rPr sz="2000" spc="-114" dirty="0">
                <a:solidFill>
                  <a:srgbClr val="6AA84F"/>
                </a:solidFill>
                <a:latin typeface="Times New Roman"/>
                <a:cs typeface="Times New Roman"/>
              </a:rPr>
              <a:t> </a:t>
            </a:r>
            <a:r>
              <a:rPr sz="2000" spc="-5" dirty="0">
                <a:solidFill>
                  <a:srgbClr val="6AA84F"/>
                </a:solidFill>
                <a:latin typeface="Times New Roman"/>
                <a:cs typeface="Times New Roman"/>
              </a:rPr>
              <a:t>Airlines, </a:t>
            </a:r>
            <a:r>
              <a:rPr sz="2000" dirty="0">
                <a:solidFill>
                  <a:srgbClr val="6AA84F"/>
                </a:solidFill>
                <a:latin typeface="Times New Roman"/>
                <a:cs typeface="Times New Roman"/>
              </a:rPr>
              <a:t>a</a:t>
            </a:r>
            <a:r>
              <a:rPr sz="2000" spc="-10" dirty="0">
                <a:solidFill>
                  <a:srgbClr val="6AA84F"/>
                </a:solidFill>
                <a:latin typeface="Times New Roman"/>
                <a:cs typeface="Times New Roman"/>
              </a:rPr>
              <a:t> </a:t>
            </a:r>
            <a:r>
              <a:rPr sz="2000" spc="-5" dirty="0">
                <a:solidFill>
                  <a:srgbClr val="6AA84F"/>
                </a:solidFill>
                <a:latin typeface="Times New Roman"/>
                <a:cs typeface="Times New Roman"/>
              </a:rPr>
              <a:t>unit</a:t>
            </a:r>
            <a:r>
              <a:rPr sz="2000" spc="-15" dirty="0">
                <a:solidFill>
                  <a:srgbClr val="6AA84F"/>
                </a:solidFill>
                <a:latin typeface="Times New Roman"/>
                <a:cs typeface="Times New Roman"/>
              </a:rPr>
              <a:t> </a:t>
            </a:r>
            <a:r>
              <a:rPr sz="2000" dirty="0">
                <a:solidFill>
                  <a:srgbClr val="6AA84F"/>
                </a:solidFill>
                <a:latin typeface="Times New Roman"/>
                <a:cs typeface="Times New Roman"/>
              </a:rPr>
              <a:t>of</a:t>
            </a:r>
            <a:r>
              <a:rPr sz="2000" spc="-114" dirty="0">
                <a:solidFill>
                  <a:srgbClr val="6AA84F"/>
                </a:solidFill>
                <a:latin typeface="Times New Roman"/>
                <a:cs typeface="Times New Roman"/>
              </a:rPr>
              <a:t> </a:t>
            </a:r>
            <a:r>
              <a:rPr sz="2000" dirty="0">
                <a:solidFill>
                  <a:srgbClr val="6AA84F"/>
                </a:solidFill>
                <a:latin typeface="Times New Roman"/>
                <a:cs typeface="Times New Roman"/>
              </a:rPr>
              <a:t>AMR</a:t>
            </a:r>
            <a:r>
              <a:rPr sz="2000" dirty="0">
                <a:solidFill>
                  <a:srgbClr val="595959"/>
                </a:solidFill>
                <a:latin typeface="Times New Roman"/>
                <a:cs typeface="Times New Roman"/>
              </a:rPr>
              <a:t>,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immediately</a:t>
            </a:r>
            <a:r>
              <a:rPr sz="2000" spc="-5" dirty="0">
                <a:solidFill>
                  <a:srgbClr val="595959"/>
                </a:solidFill>
                <a:latin typeface="Times New Roman"/>
                <a:cs typeface="Times New Roman"/>
              </a:rPr>
              <a:t> matched</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move,</a:t>
            </a:r>
            <a:r>
              <a:rPr sz="2000" dirty="0">
                <a:solidFill>
                  <a:srgbClr val="595959"/>
                </a:solidFill>
                <a:latin typeface="Times New Roman"/>
                <a:cs typeface="Times New Roman"/>
              </a:rPr>
              <a:t> </a:t>
            </a:r>
            <a:r>
              <a:rPr sz="2000" spc="-5" dirty="0">
                <a:solidFill>
                  <a:srgbClr val="CC0000"/>
                </a:solidFill>
                <a:latin typeface="Times New Roman"/>
                <a:cs typeface="Times New Roman"/>
              </a:rPr>
              <a:t>spokesman</a:t>
            </a:r>
            <a:r>
              <a:rPr sz="2000" spc="-40" dirty="0">
                <a:solidFill>
                  <a:srgbClr val="CC0000"/>
                </a:solidFill>
                <a:latin typeface="Times New Roman"/>
                <a:cs typeface="Times New Roman"/>
              </a:rPr>
              <a:t> </a:t>
            </a:r>
            <a:r>
              <a:rPr sz="2000" spc="-30" dirty="0">
                <a:solidFill>
                  <a:srgbClr val="CC0000"/>
                </a:solidFill>
                <a:latin typeface="Times New Roman"/>
                <a:cs typeface="Times New Roman"/>
              </a:rPr>
              <a:t>Tim</a:t>
            </a:r>
            <a:r>
              <a:rPr sz="2000" spc="-45" dirty="0">
                <a:solidFill>
                  <a:srgbClr val="CC0000"/>
                </a:solidFill>
                <a:latin typeface="Times New Roman"/>
                <a:cs typeface="Times New Roman"/>
              </a:rPr>
              <a:t> </a:t>
            </a:r>
            <a:r>
              <a:rPr sz="2000" spc="-30" dirty="0">
                <a:solidFill>
                  <a:srgbClr val="CC0000"/>
                </a:solidFill>
                <a:latin typeface="Times New Roman"/>
                <a:cs typeface="Times New Roman"/>
              </a:rPr>
              <a:t>Wagner</a:t>
            </a:r>
            <a:r>
              <a:rPr sz="2000" spc="-10" dirty="0">
                <a:solidFill>
                  <a:srgbClr val="CC0000"/>
                </a:solidFill>
                <a:latin typeface="Times New Roman"/>
                <a:cs typeface="Times New Roman"/>
              </a:rPr>
              <a:t> </a:t>
            </a:r>
            <a:r>
              <a:rPr sz="2000" spc="-5" dirty="0">
                <a:solidFill>
                  <a:srgbClr val="595959"/>
                </a:solidFill>
                <a:latin typeface="Times New Roman"/>
                <a:cs typeface="Times New Roman"/>
              </a:rPr>
              <a:t>said.</a:t>
            </a:r>
            <a:endParaRPr sz="2000">
              <a:latin typeface="Times New Roman"/>
              <a:cs typeface="Times New Roman"/>
            </a:endParaRPr>
          </a:p>
          <a:p>
            <a:pPr marL="12700" marR="245745">
              <a:lnSpc>
                <a:spcPct val="100000"/>
              </a:lnSpc>
            </a:pPr>
            <a:r>
              <a:rPr sz="2000" spc="-5" dirty="0">
                <a:solidFill>
                  <a:srgbClr val="6AA84F"/>
                </a:solidFill>
                <a:latin typeface="Times New Roman"/>
                <a:cs typeface="Times New Roman"/>
              </a:rPr>
              <a:t>United, </a:t>
            </a:r>
            <a:r>
              <a:rPr sz="2000" dirty="0">
                <a:solidFill>
                  <a:srgbClr val="6AA84F"/>
                </a:solidFill>
                <a:latin typeface="Times New Roman"/>
                <a:cs typeface="Times New Roman"/>
              </a:rPr>
              <a:t>a </a:t>
            </a:r>
            <a:r>
              <a:rPr sz="2000" spc="-5" dirty="0">
                <a:solidFill>
                  <a:srgbClr val="6AA84F"/>
                </a:solidFill>
                <a:latin typeface="Times New Roman"/>
                <a:cs typeface="Times New Roman"/>
              </a:rPr>
              <a:t>unit </a:t>
            </a:r>
            <a:r>
              <a:rPr sz="2000" dirty="0">
                <a:solidFill>
                  <a:srgbClr val="6AA84F"/>
                </a:solidFill>
                <a:latin typeface="Times New Roman"/>
                <a:cs typeface="Times New Roman"/>
              </a:rPr>
              <a:t>of UAL</a:t>
            </a:r>
            <a:r>
              <a:rPr sz="2000" dirty="0">
                <a:solidFill>
                  <a:srgbClr val="595959"/>
                </a:solidFill>
                <a:latin typeface="Times New Roman"/>
                <a:cs typeface="Times New Roman"/>
              </a:rPr>
              <a:t>, </a:t>
            </a:r>
            <a:r>
              <a:rPr sz="2000" spc="-5" dirty="0">
                <a:solidFill>
                  <a:srgbClr val="595959"/>
                </a:solidFill>
                <a:latin typeface="Times New Roman"/>
                <a:cs typeface="Times New Roman"/>
              </a:rPr>
              <a:t>said the increase took </a:t>
            </a:r>
            <a:r>
              <a:rPr sz="2000" spc="-10" dirty="0">
                <a:solidFill>
                  <a:srgbClr val="595959"/>
                </a:solidFill>
                <a:latin typeface="Times New Roman"/>
                <a:cs typeface="Times New Roman"/>
              </a:rPr>
              <a:t>effect </a:t>
            </a:r>
            <a:r>
              <a:rPr sz="2000" spc="-5" dirty="0">
                <a:solidFill>
                  <a:srgbClr val="595959"/>
                </a:solidFill>
                <a:latin typeface="Times New Roman"/>
                <a:cs typeface="Times New Roman"/>
              </a:rPr>
              <a:t>Thursday night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and applies to most routes where it competes against discount </a:t>
            </a:r>
            <a:r>
              <a:rPr sz="2000" dirty="0">
                <a:solidFill>
                  <a:srgbClr val="595959"/>
                </a:solidFill>
                <a:latin typeface="Times New Roman"/>
                <a:cs typeface="Times New Roman"/>
              </a:rPr>
              <a:t> </a:t>
            </a:r>
            <a:r>
              <a:rPr sz="2000" spc="-5" dirty="0">
                <a:solidFill>
                  <a:srgbClr val="595959"/>
                </a:solidFill>
                <a:latin typeface="Times New Roman"/>
                <a:cs typeface="Times New Roman"/>
              </a:rPr>
              <a:t>carriers, such as Chicago to Dallas and Atlanta and Denver to San </a:t>
            </a:r>
            <a:r>
              <a:rPr sz="2000" dirty="0">
                <a:solidFill>
                  <a:srgbClr val="595959"/>
                </a:solidFill>
                <a:latin typeface="Times New Roman"/>
                <a:cs typeface="Times New Roman"/>
              </a:rPr>
              <a:t> </a:t>
            </a:r>
            <a:r>
              <a:rPr sz="2000" spc="-5" dirty="0">
                <a:solidFill>
                  <a:srgbClr val="595959"/>
                </a:solidFill>
                <a:latin typeface="Times New Roman"/>
                <a:cs typeface="Times New Roman"/>
              </a:rPr>
              <a:t>Francisco, </a:t>
            </a:r>
            <a:r>
              <a:rPr sz="2000" dirty="0">
                <a:solidFill>
                  <a:srgbClr val="595959"/>
                </a:solidFill>
                <a:latin typeface="Times New Roman"/>
                <a:cs typeface="Times New Roman"/>
              </a:rPr>
              <a:t>Los</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Angeles and</a:t>
            </a:r>
            <a:r>
              <a:rPr sz="2000" dirty="0">
                <a:solidFill>
                  <a:srgbClr val="595959"/>
                </a:solidFill>
                <a:latin typeface="Times New Roman"/>
                <a:cs typeface="Times New Roman"/>
              </a:rPr>
              <a:t> New</a:t>
            </a:r>
            <a:r>
              <a:rPr sz="2000" spc="-75" dirty="0">
                <a:solidFill>
                  <a:srgbClr val="595959"/>
                </a:solidFill>
                <a:latin typeface="Times New Roman"/>
                <a:cs typeface="Times New Roman"/>
              </a:rPr>
              <a:t> </a:t>
            </a:r>
            <a:r>
              <a:rPr sz="2000" spc="-40" dirty="0">
                <a:solidFill>
                  <a:srgbClr val="595959"/>
                </a:solidFill>
                <a:latin typeface="Times New Roman"/>
                <a:cs typeface="Times New Roman"/>
              </a:rPr>
              <a:t>York.</a:t>
            </a:r>
            <a:endParaRPr sz="20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651885" cy="665480"/>
          </a:xfrm>
          <a:prstGeom prst="rect">
            <a:avLst/>
          </a:prstGeom>
        </p:spPr>
        <p:txBody>
          <a:bodyPr vert="horz" wrap="square" lIns="0" tIns="12700" rIns="0" bIns="0" rtlCol="0">
            <a:spAutoFit/>
          </a:bodyPr>
          <a:lstStyle/>
          <a:p>
            <a:pPr marL="12700">
              <a:lnSpc>
                <a:spcPct val="100000"/>
              </a:lnSpc>
              <a:spcBef>
                <a:spcPts val="100"/>
              </a:spcBef>
            </a:pPr>
            <a:r>
              <a:rPr spc="75" dirty="0"/>
              <a:t>Event</a:t>
            </a:r>
            <a:r>
              <a:rPr spc="120" dirty="0"/>
              <a:t> </a:t>
            </a:r>
            <a:r>
              <a:rPr spc="85" dirty="0"/>
              <a:t>Detection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9</a:t>
            </a:fld>
            <a:endParaRPr dirty="0"/>
          </a:p>
        </p:txBody>
      </p:sp>
      <p:sp>
        <p:nvSpPr>
          <p:cNvPr id="3" name="object 3"/>
          <p:cNvSpPr txBox="1"/>
          <p:nvPr/>
        </p:nvSpPr>
        <p:spPr>
          <a:xfrm>
            <a:off x="812169" y="1731868"/>
            <a:ext cx="7023100" cy="4241800"/>
          </a:xfrm>
          <a:prstGeom prst="rect">
            <a:avLst/>
          </a:prstGeom>
        </p:spPr>
        <p:txBody>
          <a:bodyPr vert="horz" wrap="square" lIns="0" tIns="104775" rIns="0" bIns="0" rtlCol="0">
            <a:spAutoFit/>
          </a:bodyPr>
          <a:lstStyle/>
          <a:p>
            <a:pPr marL="12700">
              <a:lnSpc>
                <a:spcPct val="100000"/>
              </a:lnSpc>
              <a:spcBef>
                <a:spcPts val="825"/>
              </a:spcBef>
            </a:pPr>
            <a:r>
              <a:rPr sz="2200" dirty="0">
                <a:solidFill>
                  <a:srgbClr val="595959"/>
                </a:solidFill>
                <a:latin typeface="Times New Roman"/>
                <a:cs typeface="Times New Roman"/>
              </a:rPr>
              <a:t>Find</a:t>
            </a:r>
            <a:r>
              <a:rPr sz="2200" spc="-5" dirty="0">
                <a:solidFill>
                  <a:srgbClr val="595959"/>
                </a:solidFill>
                <a:latin typeface="Times New Roman"/>
                <a:cs typeface="Times New Roman"/>
              </a:rPr>
              <a:t> and</a:t>
            </a:r>
            <a:r>
              <a:rPr sz="2200" dirty="0">
                <a:solidFill>
                  <a:srgbClr val="595959"/>
                </a:solidFill>
                <a:latin typeface="Times New Roman"/>
                <a:cs typeface="Times New Roman"/>
              </a:rPr>
              <a:t> </a:t>
            </a:r>
            <a:r>
              <a:rPr sz="2200" spc="-5" dirty="0">
                <a:solidFill>
                  <a:srgbClr val="595959"/>
                </a:solidFill>
                <a:latin typeface="Times New Roman"/>
                <a:cs typeface="Times New Roman"/>
              </a:rPr>
              <a:t>classify</a:t>
            </a:r>
            <a:r>
              <a:rPr sz="2200" dirty="0">
                <a:solidFill>
                  <a:srgbClr val="595959"/>
                </a:solidFill>
                <a:latin typeface="Times New Roman"/>
                <a:cs typeface="Times New Roman"/>
              </a:rPr>
              <a:t> </a:t>
            </a:r>
            <a:r>
              <a:rPr sz="2200" spc="-5" dirty="0">
                <a:solidFill>
                  <a:srgbClr val="595959"/>
                </a:solidFill>
                <a:latin typeface="Times New Roman"/>
                <a:cs typeface="Times New Roman"/>
              </a:rPr>
              <a:t>all</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events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interest </a:t>
            </a:r>
            <a:r>
              <a:rPr sz="2200" dirty="0">
                <a:solidFill>
                  <a:srgbClr val="595959"/>
                </a:solidFill>
                <a:latin typeface="Times New Roman"/>
                <a:cs typeface="Times New Roman"/>
              </a:rPr>
              <a:t>in a</a:t>
            </a:r>
            <a:r>
              <a:rPr sz="2200" spc="-5" dirty="0">
                <a:solidFill>
                  <a:srgbClr val="595959"/>
                </a:solidFill>
                <a:latin typeface="Times New Roman"/>
                <a:cs typeface="Times New Roman"/>
              </a:rPr>
              <a:t> text.</a:t>
            </a:r>
            <a:endParaRPr sz="2200">
              <a:latin typeface="Times New Roman"/>
              <a:cs typeface="Times New Roman"/>
            </a:endParaRPr>
          </a:p>
          <a:p>
            <a:pPr marL="48895">
              <a:lnSpc>
                <a:spcPct val="100000"/>
              </a:lnSpc>
              <a:spcBef>
                <a:spcPts val="6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Most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verbs introduce </a:t>
            </a:r>
            <a:r>
              <a:rPr sz="2000" spc="-10" dirty="0">
                <a:solidFill>
                  <a:srgbClr val="595959"/>
                </a:solidFill>
                <a:latin typeface="Times New Roman"/>
                <a:cs typeface="Times New Roman"/>
              </a:rPr>
              <a:t>events/states,</a:t>
            </a:r>
            <a:r>
              <a:rPr sz="2000" spc="5" dirty="0">
                <a:solidFill>
                  <a:srgbClr val="595959"/>
                </a:solidFill>
                <a:latin typeface="Times New Roman"/>
                <a:cs typeface="Times New Roman"/>
              </a:rPr>
              <a:t> </a:t>
            </a:r>
            <a:r>
              <a:rPr sz="2000" dirty="0">
                <a:solidFill>
                  <a:srgbClr val="595959"/>
                </a:solidFill>
                <a:latin typeface="Times New Roman"/>
                <a:cs typeface="Times New Roman"/>
              </a:rPr>
              <a:t>but</a:t>
            </a:r>
            <a:r>
              <a:rPr sz="2000" spc="-10" dirty="0">
                <a:solidFill>
                  <a:srgbClr val="595959"/>
                </a:solidFill>
                <a:latin typeface="Times New Roman"/>
                <a:cs typeface="Times New Roman"/>
              </a:rPr>
              <a:t> </a:t>
            </a:r>
            <a:r>
              <a:rPr sz="2000" dirty="0">
                <a:solidFill>
                  <a:srgbClr val="595959"/>
                </a:solidFill>
                <a:latin typeface="Times New Roman"/>
                <a:cs typeface="Times New Roman"/>
              </a:rPr>
              <a:t>not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t>
            </a:r>
            <a:r>
              <a:rPr sz="2000" i="1" spc="-5" dirty="0">
                <a:solidFill>
                  <a:srgbClr val="595959"/>
                </a:solidFill>
                <a:latin typeface="Times New Roman"/>
                <a:cs typeface="Times New Roman"/>
              </a:rPr>
              <a:t>give </a:t>
            </a:r>
            <a:r>
              <a:rPr sz="2000" i="1" dirty="0">
                <a:solidFill>
                  <a:srgbClr val="595959"/>
                </a:solidFill>
                <a:latin typeface="Times New Roman"/>
                <a:cs typeface="Times New Roman"/>
              </a:rPr>
              <a:t>a</a:t>
            </a:r>
            <a:r>
              <a:rPr sz="2000" i="1" spc="5" dirty="0">
                <a:solidFill>
                  <a:srgbClr val="595959"/>
                </a:solidFill>
                <a:latin typeface="Times New Roman"/>
                <a:cs typeface="Times New Roman"/>
              </a:rPr>
              <a:t> </a:t>
            </a:r>
            <a:r>
              <a:rPr sz="2000" i="1" spc="-5" dirty="0">
                <a:solidFill>
                  <a:srgbClr val="595959"/>
                </a:solidFill>
                <a:latin typeface="Times New Roman"/>
                <a:cs typeface="Times New Roman"/>
              </a:rPr>
              <a:t>kiss</a:t>
            </a:r>
            <a:r>
              <a:rPr sz="2000" spc="-5" dirty="0">
                <a:solidFill>
                  <a:srgbClr val="595959"/>
                </a:solidFill>
                <a:latin typeface="Times New Roman"/>
                <a:cs typeface="Times New Roman"/>
              </a:rPr>
              <a:t>)</a:t>
            </a:r>
            <a:endParaRPr sz="2000">
              <a:latin typeface="Times New Roman"/>
              <a:cs typeface="Times New Roman"/>
            </a:endParaRPr>
          </a:p>
          <a:p>
            <a:pPr marL="48895">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Nominalizations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often introduce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events</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i="1" spc="-5" dirty="0">
                <a:solidFill>
                  <a:srgbClr val="595959"/>
                </a:solidFill>
                <a:latin typeface="Times New Roman"/>
                <a:cs typeface="Times New Roman"/>
              </a:rPr>
              <a:t>Collision, destruction, the</a:t>
            </a:r>
            <a:r>
              <a:rPr sz="2000" i="1" spc="-15" dirty="0">
                <a:solidFill>
                  <a:srgbClr val="595959"/>
                </a:solidFill>
                <a:latin typeface="Times New Roman"/>
                <a:cs typeface="Times New Roman"/>
              </a:rPr>
              <a:t> </a:t>
            </a:r>
            <a:r>
              <a:rPr sz="2000" i="1" spc="-5" dirty="0">
                <a:solidFill>
                  <a:srgbClr val="595959"/>
                </a:solidFill>
                <a:latin typeface="Times New Roman"/>
                <a:cs typeface="Times New Roman"/>
              </a:rPr>
              <a:t>running…</a:t>
            </a:r>
            <a:endParaRPr sz="2000">
              <a:latin typeface="Times New Roman"/>
              <a:cs typeface="Times New Roman"/>
            </a:endParaRPr>
          </a:p>
          <a:p>
            <a:pPr marL="60325" marR="5080">
              <a:lnSpc>
                <a:spcPct val="100000"/>
              </a:lnSpc>
              <a:spcBef>
                <a:spcPts val="1575"/>
              </a:spcBef>
            </a:pPr>
            <a:r>
              <a:rPr sz="2000" dirty="0">
                <a:solidFill>
                  <a:srgbClr val="595959"/>
                </a:solidFill>
                <a:latin typeface="Times New Roman"/>
                <a:cs typeface="Times New Roman"/>
              </a:rPr>
              <a:t>CHICAGO</a:t>
            </a:r>
            <a:r>
              <a:rPr sz="2000" spc="40" dirty="0">
                <a:solidFill>
                  <a:srgbClr val="595959"/>
                </a:solidFill>
                <a:latin typeface="Times New Roman"/>
                <a:cs typeface="Times New Roman"/>
              </a:rPr>
              <a:t> </a:t>
            </a:r>
            <a:r>
              <a:rPr sz="2000" spc="-5" dirty="0">
                <a:solidFill>
                  <a:srgbClr val="595959"/>
                </a:solidFill>
                <a:latin typeface="Times New Roman"/>
                <a:cs typeface="Times New Roman"/>
              </a:rPr>
              <a:t>(AP):</a:t>
            </a:r>
            <a:r>
              <a:rPr sz="2000" spc="25" dirty="0">
                <a:solidFill>
                  <a:srgbClr val="595959"/>
                </a:solidFill>
                <a:latin typeface="Times New Roman"/>
                <a:cs typeface="Times New Roman"/>
              </a:rPr>
              <a:t> </a:t>
            </a:r>
            <a:r>
              <a:rPr sz="2000" spc="-5" dirty="0">
                <a:solidFill>
                  <a:srgbClr val="0000FF"/>
                </a:solidFill>
                <a:latin typeface="Times New Roman"/>
                <a:cs typeface="Times New Roman"/>
              </a:rPr>
              <a:t>Citing</a:t>
            </a:r>
            <a:r>
              <a:rPr sz="2000" spc="30" dirty="0">
                <a:solidFill>
                  <a:srgbClr val="0000FF"/>
                </a:solidFill>
                <a:latin typeface="Times New Roman"/>
                <a:cs typeface="Times New Roman"/>
              </a:rPr>
              <a:t> </a:t>
            </a:r>
            <a:r>
              <a:rPr sz="2000" spc="-5" dirty="0">
                <a:solidFill>
                  <a:srgbClr val="595959"/>
                </a:solidFill>
                <a:latin typeface="Times New Roman"/>
                <a:cs typeface="Times New Roman"/>
              </a:rPr>
              <a:t>high</a:t>
            </a:r>
            <a:r>
              <a:rPr sz="2000" spc="40" dirty="0">
                <a:solidFill>
                  <a:srgbClr val="595959"/>
                </a:solidFill>
                <a:latin typeface="Times New Roman"/>
                <a:cs typeface="Times New Roman"/>
              </a:rPr>
              <a:t> </a:t>
            </a:r>
            <a:r>
              <a:rPr sz="2000" spc="-5" dirty="0">
                <a:solidFill>
                  <a:srgbClr val="595959"/>
                </a:solidFill>
                <a:latin typeface="Times New Roman"/>
                <a:cs typeface="Times New Roman"/>
              </a:rPr>
              <a:t>fuel</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prices,</a:t>
            </a:r>
            <a:r>
              <a:rPr sz="2000" spc="35" dirty="0">
                <a:solidFill>
                  <a:srgbClr val="595959"/>
                </a:solidFill>
                <a:latin typeface="Times New Roman"/>
                <a:cs typeface="Times New Roman"/>
              </a:rPr>
              <a:t> </a:t>
            </a:r>
            <a:r>
              <a:rPr sz="2000" spc="-5" dirty="0">
                <a:solidFill>
                  <a:srgbClr val="595959"/>
                </a:solidFill>
                <a:latin typeface="Times New Roman"/>
                <a:cs typeface="Times New Roman"/>
              </a:rPr>
              <a:t>United</a:t>
            </a:r>
            <a:r>
              <a:rPr sz="2000" spc="-70" dirty="0">
                <a:solidFill>
                  <a:srgbClr val="595959"/>
                </a:solidFill>
                <a:latin typeface="Times New Roman"/>
                <a:cs typeface="Times New Roman"/>
              </a:rPr>
              <a:t> </a:t>
            </a:r>
            <a:r>
              <a:rPr sz="2000" spc="-5" dirty="0">
                <a:solidFill>
                  <a:srgbClr val="595959"/>
                </a:solidFill>
                <a:latin typeface="Times New Roman"/>
                <a:cs typeface="Times New Roman"/>
              </a:rPr>
              <a:t>Airlines</a:t>
            </a:r>
            <a:r>
              <a:rPr sz="2000" spc="30" dirty="0">
                <a:solidFill>
                  <a:srgbClr val="595959"/>
                </a:solidFill>
                <a:latin typeface="Times New Roman"/>
                <a:cs typeface="Times New Roman"/>
              </a:rPr>
              <a:t> </a:t>
            </a:r>
            <a:r>
              <a:rPr sz="2000" spc="-5" dirty="0">
                <a:solidFill>
                  <a:srgbClr val="595959"/>
                </a:solidFill>
                <a:latin typeface="Times New Roman"/>
                <a:cs typeface="Times New Roman"/>
              </a:rPr>
              <a:t>said </a:t>
            </a:r>
            <a:r>
              <a:rPr sz="2000" dirty="0">
                <a:solidFill>
                  <a:srgbClr val="595959"/>
                </a:solidFill>
                <a:latin typeface="Times New Roman"/>
                <a:cs typeface="Times New Roman"/>
              </a:rPr>
              <a:t> </a:t>
            </a:r>
            <a:r>
              <a:rPr sz="2000" spc="-5" dirty="0">
                <a:solidFill>
                  <a:srgbClr val="595959"/>
                </a:solidFill>
                <a:latin typeface="Times New Roman"/>
                <a:cs typeface="Times New Roman"/>
              </a:rPr>
              <a:t>Friday 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has </a:t>
            </a:r>
            <a:r>
              <a:rPr sz="2000" spc="-5" dirty="0">
                <a:solidFill>
                  <a:srgbClr val="0000FF"/>
                </a:solidFill>
                <a:latin typeface="Times New Roman"/>
                <a:cs typeface="Times New Roman"/>
              </a:rPr>
              <a:t>increased </a:t>
            </a:r>
            <a:r>
              <a:rPr sz="2000" spc="-5" dirty="0">
                <a:solidFill>
                  <a:srgbClr val="595959"/>
                </a:solidFill>
                <a:latin typeface="Times New Roman"/>
                <a:cs typeface="Times New Roman"/>
              </a:rPr>
              <a:t>fares </a:t>
            </a:r>
            <a:r>
              <a:rPr sz="2000" dirty="0">
                <a:solidFill>
                  <a:srgbClr val="595959"/>
                </a:solidFill>
                <a:latin typeface="Times New Roman"/>
                <a:cs typeface="Times New Roman"/>
              </a:rPr>
              <a:t>by $6 </a:t>
            </a:r>
            <a:r>
              <a:rPr sz="2000" spc="-5" dirty="0">
                <a:solidFill>
                  <a:srgbClr val="595959"/>
                </a:solidFill>
                <a:latin typeface="Times New Roman"/>
                <a:cs typeface="Times New Roman"/>
              </a:rPr>
              <a:t>per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round</a:t>
            </a:r>
            <a:r>
              <a:rPr sz="2000" dirty="0">
                <a:solidFill>
                  <a:srgbClr val="595959"/>
                </a:solidFill>
                <a:latin typeface="Times New Roman"/>
                <a:cs typeface="Times New Roman"/>
              </a:rPr>
              <a:t> </a:t>
            </a:r>
            <a:r>
              <a:rPr sz="2000" spc="-10" dirty="0">
                <a:solidFill>
                  <a:srgbClr val="595959"/>
                </a:solidFill>
                <a:latin typeface="Times New Roman"/>
                <a:cs typeface="Times New Roman"/>
              </a:rPr>
              <a:t>trip</a:t>
            </a:r>
            <a:r>
              <a:rPr sz="2000" dirty="0">
                <a:solidFill>
                  <a:srgbClr val="595959"/>
                </a:solidFill>
                <a:latin typeface="Times New Roman"/>
                <a:cs typeface="Times New Roman"/>
              </a:rPr>
              <a:t> on </a:t>
            </a:r>
            <a:r>
              <a:rPr sz="2000" spc="-5" dirty="0">
                <a:solidFill>
                  <a:srgbClr val="595959"/>
                </a:solidFill>
                <a:latin typeface="Times New Roman"/>
                <a:cs typeface="Times New Roman"/>
              </a:rPr>
              <a:t>flights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some </a:t>
            </a:r>
            <a:r>
              <a:rPr sz="2000" dirty="0">
                <a:solidFill>
                  <a:srgbClr val="595959"/>
                </a:solidFill>
                <a:latin typeface="Times New Roman"/>
                <a:cs typeface="Times New Roman"/>
              </a:rPr>
              <a:t> </a:t>
            </a:r>
            <a:r>
              <a:rPr sz="2000" spc="-10" dirty="0">
                <a:solidFill>
                  <a:srgbClr val="595959"/>
                </a:solidFill>
                <a:latin typeface="Times New Roman"/>
                <a:cs typeface="Times New Roman"/>
              </a:rPr>
              <a:t>cities </a:t>
            </a:r>
            <a:r>
              <a:rPr sz="2000" spc="-5" dirty="0">
                <a:solidFill>
                  <a:srgbClr val="595959"/>
                </a:solidFill>
                <a:latin typeface="Times New Roman"/>
                <a:cs typeface="Times New Roman"/>
              </a:rPr>
              <a:t>also</a:t>
            </a:r>
            <a:r>
              <a:rPr sz="2000" dirty="0">
                <a:solidFill>
                  <a:srgbClr val="595959"/>
                </a:solidFill>
                <a:latin typeface="Times New Roman"/>
                <a:cs typeface="Times New Roman"/>
              </a:rPr>
              <a:t> </a:t>
            </a:r>
            <a:r>
              <a:rPr sz="2000" spc="-5" dirty="0">
                <a:solidFill>
                  <a:srgbClr val="595959"/>
                </a:solidFill>
                <a:latin typeface="Times New Roman"/>
                <a:cs typeface="Times New Roman"/>
              </a:rPr>
              <a:t>served </a:t>
            </a:r>
            <a:r>
              <a:rPr sz="2000" dirty="0">
                <a:solidFill>
                  <a:srgbClr val="595959"/>
                </a:solidFill>
                <a:latin typeface="Times New Roman"/>
                <a:cs typeface="Times New Roman"/>
              </a:rPr>
              <a:t>by </a:t>
            </a:r>
            <a:r>
              <a:rPr sz="2000" spc="-10" dirty="0">
                <a:solidFill>
                  <a:srgbClr val="595959"/>
                </a:solidFill>
                <a:latin typeface="Times New Roman"/>
                <a:cs typeface="Times New Roman"/>
              </a:rPr>
              <a:t>lower-cost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carriers.</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American</a:t>
            </a:r>
            <a:r>
              <a:rPr sz="2000" spc="-110" dirty="0">
                <a:solidFill>
                  <a:srgbClr val="595959"/>
                </a:solidFill>
                <a:latin typeface="Times New Roman"/>
                <a:cs typeface="Times New Roman"/>
              </a:rPr>
              <a:t> </a:t>
            </a:r>
            <a:r>
              <a:rPr sz="2000" spc="-5" dirty="0">
                <a:solidFill>
                  <a:srgbClr val="595959"/>
                </a:solidFill>
                <a:latin typeface="Times New Roman"/>
                <a:cs typeface="Times New Roman"/>
              </a:rPr>
              <a:t>Airlines, </a:t>
            </a:r>
            <a:r>
              <a:rPr sz="2000" dirty="0">
                <a:solidFill>
                  <a:srgbClr val="595959"/>
                </a:solidFill>
                <a:latin typeface="Times New Roman"/>
                <a:cs typeface="Times New Roman"/>
              </a:rPr>
              <a:t>a</a:t>
            </a:r>
            <a:r>
              <a:rPr sz="2000" spc="-5" dirty="0">
                <a:solidFill>
                  <a:srgbClr val="595959"/>
                </a:solidFill>
                <a:latin typeface="Times New Roman"/>
                <a:cs typeface="Times New Roman"/>
              </a:rPr>
              <a:t> unit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 </a:t>
            </a:r>
            <a:r>
              <a:rPr sz="2000" spc="-484" dirty="0">
                <a:solidFill>
                  <a:srgbClr val="595959"/>
                </a:solidFill>
                <a:latin typeface="Times New Roman"/>
                <a:cs typeface="Times New Roman"/>
              </a:rPr>
              <a:t> </a:t>
            </a:r>
            <a:r>
              <a:rPr sz="2000" dirty="0">
                <a:solidFill>
                  <a:srgbClr val="595959"/>
                </a:solidFill>
                <a:latin typeface="Times New Roman"/>
                <a:cs typeface="Times New Roman"/>
              </a:rPr>
              <a:t>AMR,</a:t>
            </a:r>
            <a:r>
              <a:rPr sz="2000" spc="50" dirty="0">
                <a:solidFill>
                  <a:srgbClr val="595959"/>
                </a:solidFill>
                <a:latin typeface="Times New Roman"/>
                <a:cs typeface="Times New Roman"/>
              </a:rPr>
              <a:t> </a:t>
            </a:r>
            <a:r>
              <a:rPr sz="2000" spc="-10" dirty="0">
                <a:solidFill>
                  <a:srgbClr val="595959"/>
                </a:solidFill>
                <a:latin typeface="Times New Roman"/>
                <a:cs typeface="Times New Roman"/>
              </a:rPr>
              <a:t>immediately</a:t>
            </a:r>
            <a:r>
              <a:rPr sz="2000" spc="50" dirty="0">
                <a:solidFill>
                  <a:srgbClr val="595959"/>
                </a:solidFill>
                <a:latin typeface="Times New Roman"/>
                <a:cs typeface="Times New Roman"/>
              </a:rPr>
              <a:t> </a:t>
            </a:r>
            <a:r>
              <a:rPr sz="2000" spc="-5" dirty="0">
                <a:solidFill>
                  <a:srgbClr val="0000FF"/>
                </a:solidFill>
                <a:latin typeface="Times New Roman"/>
                <a:cs typeface="Times New Roman"/>
              </a:rPr>
              <a:t>matched</a:t>
            </a:r>
            <a:r>
              <a:rPr sz="2000" spc="55" dirty="0">
                <a:solidFill>
                  <a:srgbClr val="0000FF"/>
                </a:solidFill>
                <a:latin typeface="Times New Roman"/>
                <a:cs typeface="Times New Roman"/>
              </a:rPr>
              <a:t> </a:t>
            </a:r>
            <a:r>
              <a:rPr sz="2000" spc="-5" dirty="0">
                <a:solidFill>
                  <a:srgbClr val="0000FF"/>
                </a:solidFill>
                <a:latin typeface="Times New Roman"/>
                <a:cs typeface="Times New Roman"/>
              </a:rPr>
              <a:t>the</a:t>
            </a:r>
            <a:r>
              <a:rPr sz="2000" spc="45" dirty="0">
                <a:solidFill>
                  <a:srgbClr val="0000FF"/>
                </a:solidFill>
                <a:latin typeface="Times New Roman"/>
                <a:cs typeface="Times New Roman"/>
              </a:rPr>
              <a:t> </a:t>
            </a:r>
            <a:r>
              <a:rPr sz="2000" spc="-5" dirty="0">
                <a:solidFill>
                  <a:srgbClr val="0000FF"/>
                </a:solidFill>
                <a:latin typeface="Times New Roman"/>
                <a:cs typeface="Times New Roman"/>
              </a:rPr>
              <a:t>move</a:t>
            </a:r>
            <a:r>
              <a:rPr sz="2000" spc="-5" dirty="0">
                <a:solidFill>
                  <a:srgbClr val="595959"/>
                </a:solidFill>
                <a:latin typeface="Times New Roman"/>
                <a:cs typeface="Times New Roman"/>
              </a:rPr>
              <a:t>,</a:t>
            </a:r>
            <a:r>
              <a:rPr sz="2000" spc="50" dirty="0">
                <a:solidFill>
                  <a:srgbClr val="595959"/>
                </a:solidFill>
                <a:latin typeface="Times New Roman"/>
                <a:cs typeface="Times New Roman"/>
              </a:rPr>
              <a:t> </a:t>
            </a:r>
            <a:r>
              <a:rPr sz="2000" spc="-5" dirty="0">
                <a:solidFill>
                  <a:srgbClr val="595959"/>
                </a:solidFill>
                <a:latin typeface="Times New Roman"/>
                <a:cs typeface="Times New Roman"/>
              </a:rPr>
              <a:t>spokesman</a:t>
            </a:r>
            <a:r>
              <a:rPr sz="2000" spc="15" dirty="0">
                <a:solidFill>
                  <a:srgbClr val="595959"/>
                </a:solidFill>
                <a:latin typeface="Times New Roman"/>
                <a:cs typeface="Times New Roman"/>
              </a:rPr>
              <a:t> </a:t>
            </a:r>
            <a:r>
              <a:rPr sz="2000" spc="-30" dirty="0">
                <a:solidFill>
                  <a:srgbClr val="595959"/>
                </a:solidFill>
                <a:latin typeface="Times New Roman"/>
                <a:cs typeface="Times New Roman"/>
              </a:rPr>
              <a:t>Tim</a:t>
            </a:r>
            <a:r>
              <a:rPr sz="2000" spc="5" dirty="0">
                <a:solidFill>
                  <a:srgbClr val="595959"/>
                </a:solidFill>
                <a:latin typeface="Times New Roman"/>
                <a:cs typeface="Times New Roman"/>
              </a:rPr>
              <a:t> </a:t>
            </a:r>
            <a:r>
              <a:rPr sz="2000" spc="-30" dirty="0">
                <a:solidFill>
                  <a:srgbClr val="595959"/>
                </a:solidFill>
                <a:latin typeface="Times New Roman"/>
                <a:cs typeface="Times New Roman"/>
              </a:rPr>
              <a:t>Wagner </a:t>
            </a:r>
            <a:r>
              <a:rPr sz="2000" spc="-25" dirty="0">
                <a:solidFill>
                  <a:srgbClr val="595959"/>
                </a:solidFill>
                <a:latin typeface="Times New Roman"/>
                <a:cs typeface="Times New Roman"/>
              </a:rPr>
              <a:t> </a:t>
            </a:r>
            <a:r>
              <a:rPr sz="2000" spc="-5" dirty="0">
                <a:solidFill>
                  <a:srgbClr val="0000FF"/>
                </a:solidFill>
                <a:latin typeface="Times New Roman"/>
                <a:cs typeface="Times New Roman"/>
              </a:rPr>
              <a:t>said</a:t>
            </a:r>
            <a:r>
              <a:rPr sz="2000" spc="-5" dirty="0">
                <a:solidFill>
                  <a:srgbClr val="595959"/>
                </a:solidFill>
                <a:latin typeface="Times New Roman"/>
                <a:cs typeface="Times New Roman"/>
              </a:rPr>
              <a:t>. United, </a:t>
            </a:r>
            <a:r>
              <a:rPr sz="2000" dirty="0">
                <a:solidFill>
                  <a:srgbClr val="595959"/>
                </a:solidFill>
                <a:latin typeface="Times New Roman"/>
                <a:cs typeface="Times New Roman"/>
              </a:rPr>
              <a:t>a </a:t>
            </a:r>
            <a:r>
              <a:rPr sz="2000" spc="-5" dirty="0">
                <a:solidFill>
                  <a:srgbClr val="595959"/>
                </a:solidFill>
                <a:latin typeface="Times New Roman"/>
                <a:cs typeface="Times New Roman"/>
              </a:rPr>
              <a:t>unit </a:t>
            </a:r>
            <a:r>
              <a:rPr sz="2000" dirty="0">
                <a:solidFill>
                  <a:srgbClr val="595959"/>
                </a:solidFill>
                <a:latin typeface="Times New Roman"/>
                <a:cs typeface="Times New Roman"/>
              </a:rPr>
              <a:t>of UAL, </a:t>
            </a:r>
            <a:r>
              <a:rPr sz="2000" spc="-5" dirty="0">
                <a:solidFill>
                  <a:srgbClr val="0000FF"/>
                </a:solidFill>
                <a:latin typeface="Times New Roman"/>
                <a:cs typeface="Times New Roman"/>
              </a:rPr>
              <a:t>said the increase </a:t>
            </a:r>
            <a:r>
              <a:rPr sz="2000" spc="-5" dirty="0">
                <a:solidFill>
                  <a:srgbClr val="595959"/>
                </a:solidFill>
                <a:latin typeface="Times New Roman"/>
                <a:cs typeface="Times New Roman"/>
              </a:rPr>
              <a:t>took </a:t>
            </a:r>
            <a:r>
              <a:rPr sz="2000" spc="-10" dirty="0">
                <a:solidFill>
                  <a:srgbClr val="595959"/>
                </a:solidFill>
                <a:latin typeface="Times New Roman"/>
                <a:cs typeface="Times New Roman"/>
              </a:rPr>
              <a:t>effect </a:t>
            </a:r>
            <a:r>
              <a:rPr sz="2000" spc="-5" dirty="0">
                <a:solidFill>
                  <a:srgbClr val="595959"/>
                </a:solidFill>
                <a:latin typeface="Times New Roman"/>
                <a:cs typeface="Times New Roman"/>
              </a:rPr>
              <a:t>Thursday </a:t>
            </a:r>
            <a:r>
              <a:rPr sz="2000" dirty="0">
                <a:solidFill>
                  <a:srgbClr val="595959"/>
                </a:solidFill>
                <a:latin typeface="Times New Roman"/>
                <a:cs typeface="Times New Roman"/>
              </a:rPr>
              <a:t> </a:t>
            </a:r>
            <a:r>
              <a:rPr sz="2000" spc="-5" dirty="0">
                <a:solidFill>
                  <a:srgbClr val="595959"/>
                </a:solidFill>
                <a:latin typeface="Times New Roman"/>
                <a:cs typeface="Times New Roman"/>
              </a:rPr>
              <a:t>night and applies to most routes where it competes against discount </a:t>
            </a:r>
            <a:r>
              <a:rPr sz="2000" dirty="0">
                <a:solidFill>
                  <a:srgbClr val="595959"/>
                </a:solidFill>
                <a:latin typeface="Times New Roman"/>
                <a:cs typeface="Times New Roman"/>
              </a:rPr>
              <a:t> </a:t>
            </a:r>
            <a:r>
              <a:rPr sz="2000" spc="-5" dirty="0">
                <a:solidFill>
                  <a:srgbClr val="595959"/>
                </a:solidFill>
                <a:latin typeface="Times New Roman"/>
                <a:cs typeface="Times New Roman"/>
              </a:rPr>
              <a:t>carriers, such as Chicago to Dallas and Atlanta and Denver to San </a:t>
            </a:r>
            <a:r>
              <a:rPr sz="2000" dirty="0">
                <a:solidFill>
                  <a:srgbClr val="595959"/>
                </a:solidFill>
                <a:latin typeface="Times New Roman"/>
                <a:cs typeface="Times New Roman"/>
              </a:rPr>
              <a:t> </a:t>
            </a:r>
            <a:r>
              <a:rPr sz="2000" spc="-5" dirty="0">
                <a:solidFill>
                  <a:srgbClr val="595959"/>
                </a:solidFill>
                <a:latin typeface="Times New Roman"/>
                <a:cs typeface="Times New Roman"/>
              </a:rPr>
              <a:t>Francisco, </a:t>
            </a:r>
            <a:r>
              <a:rPr sz="2000" dirty="0">
                <a:solidFill>
                  <a:srgbClr val="595959"/>
                </a:solidFill>
                <a:latin typeface="Times New Roman"/>
                <a:cs typeface="Times New Roman"/>
              </a:rPr>
              <a:t>Los</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Angeles and</a:t>
            </a:r>
            <a:r>
              <a:rPr sz="2000" dirty="0">
                <a:solidFill>
                  <a:srgbClr val="595959"/>
                </a:solidFill>
                <a:latin typeface="Times New Roman"/>
                <a:cs typeface="Times New Roman"/>
              </a:rPr>
              <a:t> New</a:t>
            </a:r>
            <a:r>
              <a:rPr sz="2000" spc="-70" dirty="0">
                <a:solidFill>
                  <a:srgbClr val="595959"/>
                </a:solidFill>
                <a:latin typeface="Times New Roman"/>
                <a:cs typeface="Times New Roman"/>
              </a:rPr>
              <a:t> </a:t>
            </a:r>
            <a:r>
              <a:rPr sz="2000" spc="-40" dirty="0">
                <a:solidFill>
                  <a:srgbClr val="595959"/>
                </a:solidFill>
                <a:latin typeface="Times New Roman"/>
                <a:cs typeface="Times New Roman"/>
              </a:rPr>
              <a:t>York.</a:t>
            </a:r>
            <a:endParaRPr sz="20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9595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6856</Words>
  <Application>Microsoft Office PowerPoint</Application>
  <PresentationFormat>On-screen Show (4:3)</PresentationFormat>
  <Paragraphs>1023</Paragraphs>
  <Slides>78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Arial</vt:lpstr>
      <vt:lpstr>Calibri</vt:lpstr>
      <vt:lpstr>Impact</vt:lpstr>
      <vt:lpstr>Proxima Nova</vt:lpstr>
      <vt:lpstr>Times New Roman</vt:lpstr>
      <vt:lpstr>Office Theme</vt:lpstr>
      <vt:lpstr>Natural Language Processing  IST 664/CIS 668</vt:lpstr>
      <vt:lpstr>PowerPoint Presentation</vt:lpstr>
      <vt:lpstr>Motivation for Information Extraction</vt:lpstr>
      <vt:lpstr>Information Extraction</vt:lpstr>
      <vt:lpstr>Targeted Semantic Analysis</vt:lpstr>
      <vt:lpstr>Overview of Information Extraction</vt:lpstr>
      <vt:lpstr>Named Entity Recognition</vt:lpstr>
      <vt:lpstr>Relation Extraction</vt:lpstr>
      <vt:lpstr>Event Detection</vt:lpstr>
      <vt:lpstr>Temporal and Numerical Expressions</vt:lpstr>
      <vt:lpstr>Template Analysis</vt:lpstr>
      <vt:lpstr>PowerPoint Presentation</vt:lpstr>
      <vt:lpstr>Information Extraction  Typical Tasks</vt:lpstr>
      <vt:lpstr>NER (Named Entity Recognition)</vt:lpstr>
      <vt:lpstr>Typical Named Entity (NE) Types  for Newswire Text</vt:lpstr>
      <vt:lpstr>Examples of NE for Newswire Text</vt:lpstr>
      <vt:lpstr>Ambiguity</vt:lpstr>
      <vt:lpstr>NER Approaches</vt:lpstr>
      <vt:lpstr>ML Approach</vt:lpstr>
      <vt:lpstr>Encoding for Sequence Labeling</vt:lpstr>
      <vt:lpstr>NER Features</vt:lpstr>
      <vt:lpstr>NER Features</vt:lpstr>
      <vt:lpstr>NER as Sequence Labeling</vt:lpstr>
      <vt:lpstr>PowerPoint Presentation</vt:lpstr>
      <vt:lpstr>Relations</vt:lpstr>
      <vt:lpstr>Relation Extraction</vt:lpstr>
      <vt:lpstr>Relation Types</vt:lpstr>
      <vt:lpstr>Relations</vt:lpstr>
      <vt:lpstr>Relation Analysis</vt:lpstr>
      <vt:lpstr>Relation Analysis</vt:lpstr>
      <vt:lpstr>Features</vt:lpstr>
      <vt:lpstr>Features</vt:lpstr>
      <vt:lpstr>Example</vt:lpstr>
      <vt:lpstr>Bootstrapping Approaches</vt:lpstr>
      <vt:lpstr>Bootstrapping Example: Seed Tuple</vt:lpstr>
      <vt:lpstr>Bootstrapping Relations</vt:lpstr>
      <vt:lpstr>Template Filling</vt:lpstr>
      <vt:lpstr>Airline Example</vt:lpstr>
      <vt:lpstr>Text Analysis Conference (TAC)</vt:lpstr>
      <vt:lpstr>PowerPoint Presentation</vt:lpstr>
      <vt:lpstr>Bioinformatic NLP</vt:lpstr>
      <vt:lpstr>A Lot of Text</vt:lpstr>
      <vt:lpstr>Problem Areas</vt:lpstr>
      <vt:lpstr>Bio-NER</vt:lpstr>
      <vt:lpstr>Biorelations</vt:lpstr>
      <vt:lpstr>Bioinformatic IE</vt:lpstr>
      <vt:lpstr>Exercise 9.1.5</vt:lpstr>
      <vt:lpstr>PowerPoint Presentation</vt:lpstr>
      <vt:lpstr>Machine Translation (MT)</vt:lpstr>
      <vt:lpstr>Why MT Is Hard</vt:lpstr>
      <vt:lpstr>Differences Between Languages</vt:lpstr>
      <vt:lpstr>Differences Between Languages</vt:lpstr>
      <vt:lpstr>Differences Between Languages</vt:lpstr>
      <vt:lpstr>Differences Between Languages</vt:lpstr>
      <vt:lpstr>PowerPoint Presentation</vt:lpstr>
      <vt:lpstr>Classical MT/Machine Translation</vt:lpstr>
      <vt:lpstr>Statistical Approaches</vt:lpstr>
      <vt:lpstr>Statistical Approaches</vt:lpstr>
      <vt:lpstr>Language Models for Fluency</vt:lpstr>
      <vt:lpstr>Translation Models for Faithfulness</vt:lpstr>
      <vt:lpstr>Alignment and Parallel Corpora</vt:lpstr>
      <vt:lpstr>MT Evaluation</vt:lpstr>
      <vt:lpstr>PowerPoint Presentation</vt:lpstr>
      <vt:lpstr>Summarization</vt:lpstr>
      <vt:lpstr>Single vs. Multiple Documents</vt:lpstr>
      <vt:lpstr>Extractive vs. Abstractive</vt:lpstr>
      <vt:lpstr>Example of Extractive Summary</vt:lpstr>
      <vt:lpstr>Example of Extractive Summary</vt:lpstr>
      <vt:lpstr>Summarization for  Web Search: Snippets</vt:lpstr>
      <vt:lpstr>PowerPoint Presentation</vt:lpstr>
      <vt:lpstr>Summarization Typical Approaches</vt:lpstr>
      <vt:lpstr>Content Selection: Centrality Methods</vt:lpstr>
      <vt:lpstr>Content Selection: TextRank</vt:lpstr>
      <vt:lpstr>Content Selection: Other Methods</vt:lpstr>
      <vt:lpstr>Information Ordering</vt:lpstr>
      <vt:lpstr>Simplifying Sentences</vt:lpstr>
      <vt:lpstr>Summarization Evaluation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IST 664/CIS 668</dc:title>
  <cp:lastModifiedBy>Michael Larche</cp:lastModifiedBy>
  <cp:revision>2</cp:revision>
  <dcterms:created xsi:type="dcterms:W3CDTF">2021-04-06T02:17:37Z</dcterms:created>
  <dcterms:modified xsi:type="dcterms:W3CDTF">2021-04-06T03:18:08Z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2018-09-21T00:00:00Z</vt:filetime>
  </property>
  <property fmtid="{D5CDD505-2E9C-101B-9397-08002B2CF9AE}" pid="3" name="Creator">
    <vt:lpwstr>PowerPoint</vt:lpwstr>
  </property>
  <property fmtid="{D5CDD505-2E9C-101B-9397-08002B2CF9AE}" pid="4" name="LastSaved">
    <vt:filetime>2021-04-06T00:00:00Z</vt:filetime>
  </property>
</Properties>
</file>